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line before the first slide: 'I want to show you three things tonight. Who built this. What the chain already does. And exactly what it pays, per day.' Then move.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rush this slide. Leaders join people, not products. Say the names slowly: Origin. WebKey. Melos. Anubis Chain. Then: 'Same team. Same code. New chain.'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point is the last number. Two years later the pool is still there and people can still sell. 'Every other project of that generation is gone. This one is not.' Let it sit.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 project runs on someone else's chain, the gas, the rules and the future belong to someone else.' Then the numbers. Then: 'You can check every one of them yourself tonight.'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'68% staked' twice. It means two out of three tokens are locked and earning, not waiting to be sold. That is the number a sceptic cannot argue with.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five numbers across the top, left to right, without commentary. Then: 'Every one of these lands every twelve hours.' Ask the room which stream is theirs. Move on before anyone answers.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Lead with the cap. 'A rate without a ceiling is a story. A rate with a ceiling is a contract.' Then run the middle two columns with your finger: six, eleven, twelve, thirteen dollars a day on a thousand.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at the fifth bar. 'This is why the burning bond exists: the highest daily number, the lowest ceiling, and the only door to GD.' Then back to the fourth: 'This is the one leaders hold.'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it short. 'Cheaper entry, same ceiling, no extras. Some people want more tokens; some want the daily number.'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'V1 is $500, three people and two teams of $10,000. Most of you have that in your phone already. Origin needed three teams at $50,000.' Read V1 to V5 down the last column and stop. If someone asks about V6 and above, say the words on the slide: approximate, reference only, set by the block reward rate on the day and by the AICS score. Never say guaranteed.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answers the question they are thinking: 'what stops it collapsing like the others.' Answer it before they ask, and answer it their way: the protocol protects liquidity and slows a cascade; it does not promise a price. Then the four cards, one breath each: turbine, tax, burn, pool.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oversell scarcity. State it once: 'The second application is coming. The people who built their team under the first one are the people it lands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with the seven steps and stop talking. Say the order once: wallet, chain, gasDAI, USDT, the leader's link, the 540-day bond, the claim. Staking is not tonight's step; it comes once they are in and hold RM bought from their leader. Leave the links on screen: they can scan the codes while you take the first question. Do not fill the silence.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Slide-3-image-1.jpe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1.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jpe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Slide-5-image-1.jpe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jpe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slideLayout" Target="../slideLayouts/slideLayout1.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Slide-7-image-1.jpe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Slide-8-image-1.jpe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Slide-9-image-1.jpe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Slide-10-image-1.jpe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Slide-11-image-1.jpe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slideLayout" Target="../slideLayouts/slideLayout1.xml"/><Relationship Id="rId8"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Slide-12-image-1.jpe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slideLayout" Target="../slideLayouts/slideLayout1.xml"/><Relationship Id="rId9"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4" Type="http://schemas.openxmlformats.org/officeDocument/2006/relationships/hyperlink" Target="https://anubischain.ai" TargetMode="External"/><Relationship Id="rId7" Type="http://schemas.openxmlformats.org/officeDocument/2006/relationships/hyperlink" Target="https://anubischain.ai" TargetMode="External"/><Relationship Id="rId8" Type="http://schemas.openxmlformats.org/officeDocument/2006/relationships/hyperlink" Target="https://x.com/Spartan_Arena_" TargetMode="External"/><Relationship Id="rId11" Type="http://schemas.openxmlformats.org/officeDocument/2006/relationships/hyperlink" Target="https://x.com/Spartan_Arena_" TargetMode="External"/><Relationship Id="rId12" Type="http://schemas.openxmlformats.org/officeDocument/2006/relationships/hyperlink" Target="https://x.com/ANUBISCHAIN_" TargetMode="External"/><Relationship Id="rId15" Type="http://schemas.openxmlformats.org/officeDocument/2006/relationships/hyperlink" Target="https://x.com/ANUBISCHAIN_" TargetMode="External"/><Relationship Id="rId16" Type="http://schemas.openxmlformats.org/officeDocument/2006/relationships/hyperlink" Target="https://app.anubisbridge.com" TargetMode="External"/><Relationship Id="rId19" Type="http://schemas.openxmlformats.org/officeDocument/2006/relationships/hyperlink" Target="https://app.anubisbridge.com" TargetMode="External"/><Relationship Id="rId20" Type="http://schemas.openxmlformats.org/officeDocument/2006/relationships/hyperlink" Target="https://browser.anubispace.org" TargetMode="External"/><Relationship Id="rId23" Type="http://schemas.openxmlformats.org/officeDocument/2006/relationships/hyperlink" Target="https://browser.anubispace.org" TargetMode="External"/><Relationship Id="rId1" Type="http://schemas.openxmlformats.org/officeDocument/2006/relationships/image" Target="../media/Slide-13-image-1.jpeg"/><Relationship Id="rId2" Type="http://schemas.openxmlformats.org/officeDocument/2006/relationships/image" Target="../media/image-13-2.png"/><Relationship Id="rId3" Type="http://schemas.openxmlformats.org/officeDocument/2006/relationships/image" Target="../media/image-13-3.png"/><Relationship Id="rId5" Type="http://schemas.openxmlformats.org/officeDocument/2006/relationships/image" Target="../media/image-13-4.png"/><Relationship Id="rId6" Type="http://schemas.openxmlformats.org/officeDocument/2006/relationships/image" Target="../media/image-13-5.png"/><Relationship Id="rId9" Type="http://schemas.openxmlformats.org/officeDocument/2006/relationships/image" Target="../media/image-13-6.png"/><Relationship Id="rId10" Type="http://schemas.openxmlformats.org/officeDocument/2006/relationships/image" Target="../media/image-13-7.png"/><Relationship Id="rId13" Type="http://schemas.openxmlformats.org/officeDocument/2006/relationships/image" Target="../media/image-13-6.png"/><Relationship Id="rId14" Type="http://schemas.openxmlformats.org/officeDocument/2006/relationships/image" Target="../media/image-13-9.png"/><Relationship Id="rId17" Type="http://schemas.openxmlformats.org/officeDocument/2006/relationships/image" Target="../media/image-13-10.png"/><Relationship Id="rId18" Type="http://schemas.openxmlformats.org/officeDocument/2006/relationships/image" Target="../media/image-13-11.png"/><Relationship Id="rId21" Type="http://schemas.openxmlformats.org/officeDocument/2006/relationships/image" Target="../media/image-13-12.png"/><Relationship Id="rId22" Type="http://schemas.openxmlformats.org/officeDocument/2006/relationships/image" Target="../media/image-13-13.png"/><Relationship Id="rId24" Type="http://schemas.openxmlformats.org/officeDocument/2006/relationships/slideLayout" Target="../slideLayouts/slideLayout1.xml"/><Relationship Id="rId25"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2"/>
          <a:stretch>
            <a:fillRect/>
          </a:stretch>
        </p:blipFill>
        <p:spPr>
          <a:xfrm>
            <a:off x="457200" y="326898"/>
            <a:ext cx="219456" cy="219456"/>
          </a:xfrm>
          <a:prstGeom prst="rect">
            <a:avLst/>
          </a:prstGeom>
        </p:spPr>
      </p:pic>
      <p:sp>
        <p:nvSpPr>
          <p:cNvPr id="4" name="Text 0"/>
          <p:cNvSpPr txBox="1"/>
          <p:nvPr/>
        </p:nvSpPr>
        <p:spPr>
          <a:xfrm>
            <a:off x="731520" y="308610"/>
            <a:ext cx="1645920" cy="228600"/>
          </a:xfrm>
          <a:prstGeom prst="rect">
            <a:avLst/>
          </a:prstGeom>
          <a:noFill/>
          <a:ln/>
        </p:spPr>
        <p:txBody>
          <a:bodyPr wrap="square" lIns="0" tIns="0" rIns="0" bIns="0" rtlCol="0" anchor="ctr"/>
          <a:lstStyle/>
          <a:p>
            <a:pPr indent="0" marL="0">
              <a:buNone/>
            </a:pPr>
            <a:r>
              <a:rPr lang="en-US" sz="1200" b="1" spc="200" kern="0" dirty="0">
                <a:solidFill>
                  <a:srgbClr val="EAD08A"/>
                </a:solidFill>
                <a:latin typeface="Cinzel" pitchFamily="34" charset="0"/>
                <a:ea typeface="Cinzel" pitchFamily="34" charset="-122"/>
                <a:cs typeface="Cinzel" pitchFamily="34" charset="-120"/>
              </a:rPr>
              <a:t>Spartan OS</a:t>
            </a:r>
            <a:endParaRPr lang="en-US" sz="1200" dirty="0"/>
          </a:p>
        </p:txBody>
      </p:sp>
      <p:pic>
        <p:nvPicPr>
          <p:cNvPr id="5" name="Image 1" descr="preencoded.png">    </p:cNvPr>
          <p:cNvPicPr>
            <a:picLocks noChangeAspect="1"/>
          </p:cNvPicPr>
          <p:nvPr/>
        </p:nvPicPr>
        <p:blipFill>
          <a:blip r:embed="rId3"/>
          <a:stretch>
            <a:fillRect/>
          </a:stretch>
        </p:blipFill>
        <p:spPr>
          <a:xfrm>
            <a:off x="7589520" y="372618"/>
            <a:ext cx="237744" cy="201168"/>
          </a:xfrm>
          <a:prstGeom prst="rect">
            <a:avLst/>
          </a:prstGeom>
        </p:spPr>
      </p:pic>
      <p:sp>
        <p:nvSpPr>
          <p:cNvPr id="6" name="Text 1"/>
          <p:cNvSpPr txBox="1"/>
          <p:nvPr/>
        </p:nvSpPr>
        <p:spPr>
          <a:xfrm>
            <a:off x="7863840" y="308610"/>
            <a:ext cx="914400" cy="228600"/>
          </a:xfrm>
          <a:prstGeom prst="rect">
            <a:avLst/>
          </a:prstGeom>
          <a:noFill/>
          <a:ln/>
        </p:spPr>
        <p:txBody>
          <a:bodyPr wrap="none" lIns="0" tIns="0" rIns="0" bIns="0" rtlCol="0" anchor="ctr"/>
          <a:lstStyle/>
          <a:p>
            <a:pPr indent="0" marL="0">
              <a:buNone/>
            </a:pPr>
            <a:r>
              <a:rPr lang="en-US" sz="1000" b="1" spc="400" kern="0" dirty="0">
                <a:solidFill>
                  <a:srgbClr val="FFFFFF"/>
                </a:solidFill>
                <a:latin typeface="Cinzel" pitchFamily="34" charset="0"/>
                <a:ea typeface="Cinzel" pitchFamily="34" charset="-122"/>
                <a:cs typeface="Cinzel" pitchFamily="34" charset="-120"/>
              </a:rPr>
              <a:t>ANUBIS</a:t>
            </a:r>
            <a:endParaRPr lang="en-US" sz="1000" dirty="0"/>
          </a:p>
        </p:txBody>
      </p:sp>
      <p:sp>
        <p:nvSpPr>
          <p:cNvPr id="7" name="Text 2"/>
          <p:cNvSpPr txBox="1"/>
          <p:nvPr/>
        </p:nvSpPr>
        <p:spPr>
          <a:xfrm>
            <a:off x="457200" y="1417320"/>
            <a:ext cx="7315200" cy="228600"/>
          </a:xfrm>
          <a:prstGeom prst="rect">
            <a:avLst/>
          </a:prstGeom>
          <a:noFill/>
          <a:ln/>
        </p:spPr>
        <p:txBody>
          <a:bodyPr wrap="square" lIns="0" tIns="0" rIns="0" bIns="0" rtlCol="0" anchor="t"/>
          <a:lstStyle/>
          <a:p>
            <a:pPr indent="0" marL="0">
              <a:buNone/>
            </a:pPr>
            <a:r>
              <a:rPr lang="en-US" sz="550" b="1" spc="300" kern="0" dirty="0">
                <a:solidFill>
                  <a:srgbClr val="C9A85C"/>
                </a:solidFill>
                <a:latin typeface="Manrope" pitchFamily="34" charset="0"/>
                <a:ea typeface="Manrope" pitchFamily="34" charset="-122"/>
                <a:cs typeface="Manrope" pitchFamily="34" charset="-120"/>
              </a:rPr>
              <a:t>PROMOTER DECK · SEPTEMBER 2026</a:t>
            </a:r>
            <a:endParaRPr lang="en-US" sz="550" dirty="0"/>
          </a:p>
        </p:txBody>
      </p:sp>
      <p:sp>
        <p:nvSpPr>
          <p:cNvPr id="8" name="Text 3"/>
          <p:cNvSpPr txBox="1"/>
          <p:nvPr/>
        </p:nvSpPr>
        <p:spPr>
          <a:xfrm>
            <a:off x="457200" y="1645920"/>
            <a:ext cx="8229600" cy="1371600"/>
          </a:xfrm>
          <a:prstGeom prst="rect">
            <a:avLst/>
          </a:prstGeom>
          <a:noFill/>
          <a:ln/>
        </p:spPr>
        <p:txBody>
          <a:bodyPr wrap="square" lIns="0" tIns="0" rIns="0" bIns="0" rtlCol="0" anchor="t"/>
          <a:lstStyle/>
          <a:p>
            <a:pPr indent="0" marL="0">
              <a:lnSpc>
                <a:spcPct val="92000"/>
              </a:lnSpc>
              <a:buNone/>
            </a:pPr>
            <a:r>
              <a:rPr lang="en-US" sz="4300" b="1" spc="100" kern="0" dirty="0">
                <a:solidFill>
                  <a:srgbClr val="F4EFE3"/>
                </a:solidFill>
                <a:latin typeface="Cinzel" pitchFamily="34" charset="0"/>
                <a:ea typeface="Cinzel" pitchFamily="34" charset="-122"/>
                <a:cs typeface="Cinzel" pitchFamily="34" charset="-120"/>
              </a:rPr>
              <a:t>Spartan OS</a:t>
            </a:r>
            <a:endParaRPr lang="en-US" sz="4300" dirty="0"/>
          </a:p>
          <a:p>
            <a:pPr indent="0" marL="0">
              <a:lnSpc>
                <a:spcPct val="92000"/>
              </a:lnSpc>
              <a:buNone/>
            </a:pPr>
            <a:r>
              <a:rPr lang="en-US" sz="4300" b="1" spc="100" kern="0" dirty="0">
                <a:solidFill>
                  <a:srgbClr val="F4EFE3"/>
                </a:solidFill>
                <a:latin typeface="Cinzel" pitchFamily="34" charset="0"/>
                <a:ea typeface="Cinzel" pitchFamily="34" charset="-122"/>
                <a:cs typeface="Cinzel" pitchFamily="34" charset="-120"/>
              </a:rPr>
              <a:t>on Anubis Chain</a:t>
            </a:r>
            <a:endParaRPr lang="en-US" sz="4300" dirty="0"/>
          </a:p>
        </p:txBody>
      </p:sp>
      <p:sp>
        <p:nvSpPr>
          <p:cNvPr id="9" name="Shape 4"/>
          <p:cNvSpPr/>
          <p:nvPr/>
        </p:nvSpPr>
        <p:spPr>
          <a:xfrm>
            <a:off x="457200" y="3127248"/>
            <a:ext cx="628650" cy="10973"/>
          </a:xfrm>
          <a:prstGeom prst="rect">
            <a:avLst/>
          </a:prstGeom>
          <a:solidFill>
            <a:srgbClr val="C9A85C"/>
          </a:solidFill>
          <a:ln w="12700">
            <a:solidFill>
              <a:srgbClr val="C9A85C"/>
            </a:solidFill>
            <a:prstDash val="solid"/>
          </a:ln>
        </p:spPr>
      </p:sp>
      <p:sp>
        <p:nvSpPr>
          <p:cNvPr id="10" name="Text 5"/>
          <p:cNvSpPr txBox="1"/>
          <p:nvPr/>
        </p:nvSpPr>
        <p:spPr>
          <a:xfrm>
            <a:off x="457200" y="3273552"/>
            <a:ext cx="4480560" cy="640080"/>
          </a:xfrm>
          <a:prstGeom prst="rect">
            <a:avLst/>
          </a:prstGeom>
          <a:noFill/>
          <a:ln/>
        </p:spPr>
        <p:txBody>
          <a:bodyPr wrap="square" lIns="0" tIns="0" rIns="0" bIns="0" rtlCol="0" anchor="t"/>
          <a:lstStyle/>
          <a:p>
            <a:pPr indent="0" marL="0">
              <a:lnSpc>
                <a:spcPct val="105000"/>
              </a:lnSpc>
              <a:buNone/>
            </a:pPr>
            <a:r>
              <a:rPr lang="en-US" sz="1050" dirty="0">
                <a:solidFill>
                  <a:srgbClr val="CFC9BC"/>
                </a:solidFill>
                <a:latin typeface="Manrope" pitchFamily="34" charset="0"/>
                <a:ea typeface="Manrope" pitchFamily="34" charset="-122"/>
                <a:cs typeface="Manrope" pitchFamily="34" charset="-120"/>
              </a:rPr>
              <a:t>Built by the foundation that built Origin. Running on a chain they own. Ninety days in, paying every twelve hours.</a:t>
            </a:r>
            <a:endParaRPr lang="en-US" sz="1050" dirty="0"/>
          </a:p>
        </p:txBody>
      </p:sp>
      <p:sp>
        <p:nvSpPr>
          <p:cNvPr id="11" name="Text 6"/>
          <p:cNvSpPr txBox="1"/>
          <p:nvPr/>
        </p:nvSpPr>
        <p:spPr>
          <a:xfrm>
            <a:off x="457200" y="4640580"/>
            <a:ext cx="7315200" cy="228600"/>
          </a:xfrm>
          <a:prstGeom prst="rect">
            <a:avLst/>
          </a:prstGeom>
          <a:noFill/>
          <a:ln/>
        </p:spPr>
        <p:txBody>
          <a:bodyPr wrap="square" lIns="0" tIns="0" rIns="0" bIns="0" rtlCol="0" anchor="ctr"/>
          <a:lstStyle/>
          <a:p>
            <a:pPr indent="0" marL="0">
              <a:buNone/>
            </a:pPr>
            <a:r>
              <a:rPr lang="en-US" sz="550" spc="300" kern="0" dirty="0">
                <a:solidFill>
                  <a:srgbClr val="C9A85C"/>
                </a:solidFill>
                <a:latin typeface="Manrope" pitchFamily="34" charset="0"/>
                <a:ea typeface="Manrope" pitchFamily="34" charset="-122"/>
                <a:cs typeface="Manrope" pitchFamily="34" charset="-120"/>
              </a:rPr>
              <a:t>ANUBIS LABS · FIRST ECOSYSTEM PROJECT · FOR LEADERS AND PROMOTERS</a:t>
            </a:r>
            <a:endParaRPr lang="en-US" sz="550" dirty="0"/>
          </a:p>
        </p:txBody>
      </p:sp>
      <p:sp>
        <p:nvSpPr>
          <p:cNvPr id="12" name="Text 7"/>
          <p:cNvSpPr txBox="1"/>
          <p:nvPr/>
        </p:nvSpPr>
        <p:spPr>
          <a:xfrm>
            <a:off x="7772400" y="4640580"/>
            <a:ext cx="914400" cy="228600"/>
          </a:xfrm>
          <a:prstGeom prst="rect">
            <a:avLst/>
          </a:prstGeom>
          <a:noFill/>
          <a:ln/>
        </p:spPr>
        <p:txBody>
          <a:bodyPr wrap="square" lIns="0" tIns="0" rIns="0" bIns="0" rtlCol="0" anchor="ctr"/>
          <a:lstStyle/>
          <a:p>
            <a:pPr algn="r" indent="0" marL="0">
              <a:buNone/>
            </a:pPr>
            <a:r>
              <a:rPr lang="en-US" sz="600" b="1" spc="150" kern="0" dirty="0">
                <a:solidFill>
                  <a:srgbClr val="C9A85C"/>
                </a:solidFill>
                <a:latin typeface="Cinzel" pitchFamily="34" charset="0"/>
                <a:ea typeface="Cinzel" pitchFamily="34" charset="-122"/>
                <a:cs typeface="Cinzel" pitchFamily="34" charset="-120"/>
              </a:rPr>
              <a:t>MMXXVI</a:t>
            </a:r>
            <a:endParaRPr lang="en-US" sz="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2"/>
          <a:stretch>
            <a:fillRect/>
          </a:stretch>
        </p:blipFill>
        <p:spPr>
          <a:xfrm>
            <a:off x="457200" y="326898"/>
            <a:ext cx="219456" cy="219456"/>
          </a:xfrm>
          <a:prstGeom prst="rect">
            <a:avLst/>
          </a:prstGeom>
        </p:spPr>
      </p:pic>
      <p:sp>
        <p:nvSpPr>
          <p:cNvPr id="4" name="Text 0"/>
          <p:cNvSpPr txBox="1"/>
          <p:nvPr/>
        </p:nvSpPr>
        <p:spPr>
          <a:xfrm>
            <a:off x="731520" y="308610"/>
            <a:ext cx="1645920" cy="228600"/>
          </a:xfrm>
          <a:prstGeom prst="rect">
            <a:avLst/>
          </a:prstGeom>
          <a:noFill/>
          <a:ln/>
        </p:spPr>
        <p:txBody>
          <a:bodyPr wrap="square" lIns="0" tIns="0" rIns="0" bIns="0" rtlCol="0" anchor="ctr"/>
          <a:lstStyle/>
          <a:p>
            <a:pPr indent="0" marL="0">
              <a:buNone/>
            </a:pPr>
            <a:r>
              <a:rPr lang="en-US" sz="1200" b="1" spc="200" kern="0" dirty="0">
                <a:solidFill>
                  <a:srgbClr val="EAD08A"/>
                </a:solidFill>
                <a:latin typeface="Cinzel" pitchFamily="34" charset="0"/>
                <a:ea typeface="Cinzel" pitchFamily="34" charset="-122"/>
                <a:cs typeface="Cinzel" pitchFamily="34" charset="-120"/>
              </a:rPr>
              <a:t>Spartan OS</a:t>
            </a:r>
            <a:endParaRPr lang="en-US" sz="1200" dirty="0"/>
          </a:p>
        </p:txBody>
      </p:sp>
      <p:pic>
        <p:nvPicPr>
          <p:cNvPr id="5" name="Image 1" descr="preencoded.png">    </p:cNvPr>
          <p:cNvPicPr>
            <a:picLocks noChangeAspect="1"/>
          </p:cNvPicPr>
          <p:nvPr/>
        </p:nvPicPr>
        <p:blipFill>
          <a:blip r:embed="rId3"/>
          <a:stretch>
            <a:fillRect/>
          </a:stretch>
        </p:blipFill>
        <p:spPr>
          <a:xfrm>
            <a:off x="7589520" y="372618"/>
            <a:ext cx="237744" cy="201168"/>
          </a:xfrm>
          <a:prstGeom prst="rect">
            <a:avLst/>
          </a:prstGeom>
        </p:spPr>
      </p:pic>
      <p:sp>
        <p:nvSpPr>
          <p:cNvPr id="6" name="Text 1"/>
          <p:cNvSpPr txBox="1"/>
          <p:nvPr/>
        </p:nvSpPr>
        <p:spPr>
          <a:xfrm>
            <a:off x="7863840" y="308610"/>
            <a:ext cx="914400" cy="228600"/>
          </a:xfrm>
          <a:prstGeom prst="rect">
            <a:avLst/>
          </a:prstGeom>
          <a:noFill/>
          <a:ln/>
        </p:spPr>
        <p:txBody>
          <a:bodyPr wrap="none" lIns="0" tIns="0" rIns="0" bIns="0" rtlCol="0" anchor="ctr"/>
          <a:lstStyle/>
          <a:p>
            <a:pPr indent="0" marL="0">
              <a:buNone/>
            </a:pPr>
            <a:r>
              <a:rPr lang="en-US" sz="1000" b="1" spc="400" kern="0" dirty="0">
                <a:solidFill>
                  <a:srgbClr val="FFFFFF"/>
                </a:solidFill>
                <a:latin typeface="Cinzel" pitchFamily="34" charset="0"/>
                <a:ea typeface="Cinzel" pitchFamily="34" charset="-122"/>
                <a:cs typeface="Cinzel" pitchFamily="34" charset="-120"/>
              </a:rPr>
              <a:t>ANUBIS</a:t>
            </a:r>
            <a:endParaRPr lang="en-US" sz="1000" dirty="0"/>
          </a:p>
        </p:txBody>
      </p:sp>
      <p:sp>
        <p:nvSpPr>
          <p:cNvPr id="7" name="Text 2"/>
          <p:cNvSpPr txBox="1"/>
          <p:nvPr/>
        </p:nvSpPr>
        <p:spPr>
          <a:xfrm>
            <a:off x="457200" y="685800"/>
            <a:ext cx="7315200" cy="91440"/>
          </a:xfrm>
          <a:prstGeom prst="rect">
            <a:avLst/>
          </a:prstGeom>
          <a:noFill/>
          <a:ln/>
        </p:spPr>
        <p:txBody>
          <a:bodyPr wrap="square" lIns="0" tIns="0" rIns="0" bIns="0" rtlCol="0" anchor="t"/>
          <a:lstStyle/>
          <a:p>
            <a:pPr indent="0" marL="0">
              <a:buNone/>
            </a:pPr>
            <a:r>
              <a:rPr lang="en-US" sz="550" b="1" spc="300" kern="0" dirty="0">
                <a:solidFill>
                  <a:srgbClr val="C9A85C"/>
                </a:solidFill>
                <a:latin typeface="Manrope" pitchFamily="34" charset="0"/>
                <a:ea typeface="Manrope" pitchFamily="34" charset="-122"/>
                <a:cs typeface="Manrope" pitchFamily="34" charset="-120"/>
              </a:rPr>
              <a:t>01 · THE BUILDERS</a:t>
            </a:r>
            <a:endParaRPr lang="en-US" sz="550" dirty="0"/>
          </a:p>
        </p:txBody>
      </p:sp>
      <p:sp>
        <p:nvSpPr>
          <p:cNvPr id="8" name="Text 3"/>
          <p:cNvSpPr txBox="1"/>
          <p:nvPr/>
        </p:nvSpPr>
        <p:spPr>
          <a:xfrm>
            <a:off x="457200" y="834390"/>
            <a:ext cx="8229600" cy="308610"/>
          </a:xfrm>
          <a:prstGeom prst="rect">
            <a:avLst/>
          </a:prstGeom>
          <a:noFill/>
          <a:ln/>
        </p:spPr>
        <p:txBody>
          <a:bodyPr wrap="square" lIns="0" tIns="0" rIns="0" bIns="0" rtlCol="0" anchor="t"/>
          <a:lstStyle/>
          <a:p>
            <a:pPr indent="0" marL="0">
              <a:buNone/>
            </a:pPr>
            <a:r>
              <a:rPr lang="en-US" sz="2000" b="1" spc="30" kern="0" dirty="0">
                <a:solidFill>
                  <a:srgbClr val="F4EFE3"/>
                </a:solidFill>
                <a:latin typeface="Cinzel" pitchFamily="34" charset="0"/>
                <a:ea typeface="Cinzel" pitchFamily="34" charset="-122"/>
                <a:cs typeface="Cinzel" pitchFamily="34" charset="-120"/>
              </a:rPr>
              <a:t>The next chapter of a story </a:t>
            </a:r>
            <a:pPr indent="0" marL="0">
              <a:buNone/>
            </a:pPr>
            <a:r>
              <a:rPr lang="en-US" sz="2000" b="1" spc="30" kern="0" dirty="0">
                <a:solidFill>
                  <a:srgbClr val="EAD08A"/>
                </a:solidFill>
                <a:latin typeface="Cinzel" pitchFamily="34" charset="0"/>
                <a:ea typeface="Cinzel" pitchFamily="34" charset="-122"/>
                <a:cs typeface="Cinzel" pitchFamily="34" charset="-120"/>
              </a:rPr>
              <a:t>you may already know.</a:t>
            </a:r>
            <a:endParaRPr lang="en-US" sz="2000" dirty="0"/>
          </a:p>
        </p:txBody>
      </p:sp>
      <p:sp>
        <p:nvSpPr>
          <p:cNvPr id="9" name="Text 4"/>
          <p:cNvSpPr txBox="1"/>
          <p:nvPr/>
        </p:nvSpPr>
        <p:spPr>
          <a:xfrm>
            <a:off x="457200" y="1223010"/>
            <a:ext cx="6400800" cy="342900"/>
          </a:xfrm>
          <a:prstGeom prst="rect">
            <a:avLst/>
          </a:prstGeom>
          <a:noFill/>
          <a:ln/>
        </p:spPr>
        <p:txBody>
          <a:bodyPr wrap="square" lIns="0" tIns="0" rIns="0" bIns="0" rtlCol="0" anchor="t"/>
          <a:lstStyle/>
          <a:p>
            <a:pPr indent="0" marL="0">
              <a:lnSpc>
                <a:spcPct val="105000"/>
              </a:lnSpc>
              <a:buNone/>
            </a:pPr>
            <a:r>
              <a:rPr lang="en-US" sz="900" dirty="0">
                <a:solidFill>
                  <a:srgbClr val="CFC9BC"/>
                </a:solidFill>
                <a:latin typeface="Manrope" pitchFamily="34" charset="0"/>
                <a:ea typeface="Manrope" pitchFamily="34" charset="-122"/>
                <a:cs typeface="Manrope" pitchFamily="34" charset="-120"/>
              </a:rPr>
              <a:t>Anubis Foundation: two years, five continents, twenty countries, more than a hundred projects. Three of them shaped everything that follows.</a:t>
            </a:r>
            <a:endParaRPr lang="en-US" sz="900" dirty="0"/>
          </a:p>
        </p:txBody>
      </p:sp>
      <p:sp>
        <p:nvSpPr>
          <p:cNvPr id="10" name="Shape 5"/>
          <p:cNvSpPr/>
          <p:nvPr/>
        </p:nvSpPr>
        <p:spPr>
          <a:xfrm>
            <a:off x="457200" y="1680210"/>
            <a:ext cx="1508760" cy="1589013"/>
          </a:xfrm>
          <a:prstGeom prst="roundRect">
            <a:avLst>
              <a:gd name="adj" fmla="val 5303"/>
            </a:avLst>
          </a:prstGeom>
          <a:solidFill>
            <a:srgbClr val="08090B">
              <a:alpha val="88000"/>
            </a:srgbClr>
          </a:solidFill>
          <a:ln w="7620">
            <a:solidFill>
              <a:srgbClr val="C9A85C">
                <a:alpha val="34000"/>
              </a:srgbClr>
            </a:solidFill>
            <a:prstDash val="solid"/>
          </a:ln>
        </p:spPr>
      </p:sp>
      <p:sp>
        <p:nvSpPr>
          <p:cNvPr id="11" name="Text 6"/>
          <p:cNvSpPr txBox="1"/>
          <p:nvPr/>
        </p:nvSpPr>
        <p:spPr>
          <a:xfrm>
            <a:off x="605790" y="1817370"/>
            <a:ext cx="914400" cy="91440"/>
          </a:xfrm>
          <a:prstGeom prst="rect">
            <a:avLst/>
          </a:prstGeom>
          <a:noFill/>
          <a:ln/>
        </p:spPr>
        <p:txBody>
          <a:bodyPr wrap="square" lIns="0" tIns="0" rIns="0" bIns="0" rtlCol="0" anchor="t"/>
          <a:lstStyle/>
          <a:p>
            <a:pPr indent="0" marL="0">
              <a:buNone/>
            </a:pPr>
            <a:r>
              <a:rPr lang="en-US" sz="600" b="1" spc="150" kern="0" dirty="0">
                <a:solidFill>
                  <a:srgbClr val="C9A85C"/>
                </a:solidFill>
                <a:latin typeface="Cinzel" pitchFamily="34" charset="0"/>
                <a:ea typeface="Cinzel" pitchFamily="34" charset="-122"/>
                <a:cs typeface="Cinzel" pitchFamily="34" charset="-120"/>
              </a:rPr>
              <a:t>01</a:t>
            </a:r>
            <a:endParaRPr lang="en-US" sz="600" dirty="0"/>
          </a:p>
        </p:txBody>
      </p:sp>
      <p:sp>
        <p:nvSpPr>
          <p:cNvPr id="12" name="Text 7"/>
          <p:cNvSpPr txBox="1"/>
          <p:nvPr/>
        </p:nvSpPr>
        <p:spPr>
          <a:xfrm>
            <a:off x="605790" y="1965960"/>
            <a:ext cx="1211580" cy="171450"/>
          </a:xfrm>
          <a:prstGeom prst="rect">
            <a:avLst/>
          </a:prstGeom>
          <a:noFill/>
          <a:ln/>
        </p:spPr>
        <p:txBody>
          <a:bodyPr wrap="square" lIns="0" tIns="0" rIns="0" bIns="0" rtlCol="0" anchor="t"/>
          <a:lstStyle/>
          <a:p>
            <a:pPr indent="0" marL="0">
              <a:buNone/>
            </a:pPr>
            <a:r>
              <a:rPr lang="en-US" sz="1000" b="1" dirty="0">
                <a:solidFill>
                  <a:srgbClr val="F4EFE3"/>
                </a:solidFill>
                <a:latin typeface="Manrope" pitchFamily="34" charset="0"/>
                <a:ea typeface="Manrope" pitchFamily="34" charset="-122"/>
                <a:cs typeface="Manrope" pitchFamily="34" charset="-120"/>
              </a:rPr>
              <a:t>Capital</a:t>
            </a:r>
            <a:endParaRPr lang="en-US" sz="1000" dirty="0"/>
          </a:p>
        </p:txBody>
      </p:sp>
      <p:sp>
        <p:nvSpPr>
          <p:cNvPr id="13" name="Text 8"/>
          <p:cNvSpPr txBox="1"/>
          <p:nvPr/>
        </p:nvSpPr>
        <p:spPr>
          <a:xfrm>
            <a:off x="605790" y="2183130"/>
            <a:ext cx="1211580" cy="571743"/>
          </a:xfrm>
          <a:prstGeom prst="rect">
            <a:avLst/>
          </a:prstGeom>
          <a:noFill/>
          <a:ln/>
        </p:spPr>
        <p:txBody>
          <a:bodyPr wrap="square" lIns="0" tIns="0" rIns="0" bIns="0" rtlCol="0" anchor="t"/>
          <a:lstStyle/>
          <a:p>
            <a:pPr indent="0" marL="0">
              <a:lnSpc>
                <a:spcPct val="108000"/>
              </a:lnSpc>
              <a:buNone/>
            </a:pPr>
            <a:r>
              <a:rPr lang="en-US" sz="750" dirty="0">
                <a:solidFill>
                  <a:srgbClr val="D9D3C6"/>
                </a:solidFill>
                <a:latin typeface="Manrope" pitchFamily="34" charset="0"/>
                <a:ea typeface="Manrope" pitchFamily="34" charset="-122"/>
                <a:cs typeface="Manrope" pitchFamily="34" charset="-120"/>
              </a:rPr>
              <a:t>Anubis Foundation invests in Web3, DePIN and infrastructure</a:t>
            </a:r>
            <a:endParaRPr lang="en-US" sz="750" dirty="0"/>
          </a:p>
        </p:txBody>
      </p:sp>
      <p:sp>
        <p:nvSpPr>
          <p:cNvPr id="14" name="Shape 9"/>
          <p:cNvSpPr/>
          <p:nvPr/>
        </p:nvSpPr>
        <p:spPr>
          <a:xfrm>
            <a:off x="605790" y="2777733"/>
            <a:ext cx="1211580" cy="0"/>
          </a:xfrm>
          <a:prstGeom prst="line">
            <a:avLst/>
          </a:prstGeom>
          <a:noFill/>
          <a:ln w="6350">
            <a:solidFill>
              <a:srgbClr val="C9A85C">
                <a:alpha val="20000"/>
              </a:srgbClr>
            </a:solidFill>
            <a:prstDash val="solid"/>
          </a:ln>
        </p:spPr>
      </p:sp>
      <p:sp>
        <p:nvSpPr>
          <p:cNvPr id="15" name="Text 10"/>
          <p:cNvSpPr txBox="1"/>
          <p:nvPr/>
        </p:nvSpPr>
        <p:spPr>
          <a:xfrm>
            <a:off x="605790" y="2857743"/>
            <a:ext cx="1211580"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PROOF</a:t>
            </a:r>
            <a:endParaRPr lang="en-US" sz="450" dirty="0"/>
          </a:p>
        </p:txBody>
      </p:sp>
      <p:sp>
        <p:nvSpPr>
          <p:cNvPr id="16" name="Text 11"/>
          <p:cNvSpPr txBox="1"/>
          <p:nvPr/>
        </p:nvSpPr>
        <p:spPr>
          <a:xfrm>
            <a:off x="605790" y="2943468"/>
            <a:ext cx="1211580"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Five continents · twenty countries</a:t>
            </a:r>
            <a:endParaRPr lang="en-US" sz="650" dirty="0"/>
          </a:p>
        </p:txBody>
      </p:sp>
      <p:sp>
        <p:nvSpPr>
          <p:cNvPr id="17" name="Text 12"/>
          <p:cNvSpPr txBox="1"/>
          <p:nvPr/>
        </p:nvSpPr>
        <p:spPr>
          <a:xfrm>
            <a:off x="1988820" y="1680210"/>
            <a:ext cx="125730" cy="1589013"/>
          </a:xfrm>
          <a:prstGeom prst="rect">
            <a:avLst/>
          </a:prstGeom>
          <a:noFill/>
          <a:ln/>
        </p:spPr>
        <p:txBody>
          <a:bodyPr wrap="square" lIns="0" tIns="0" rIns="0" bIns="0" rtlCol="0" anchor="ctr"/>
          <a:lstStyle/>
          <a:p>
            <a:pPr algn="ctr" indent="0" marL="0">
              <a:buNone/>
            </a:pPr>
            <a:r>
              <a:rPr lang="en-US" sz="1400" dirty="0">
                <a:solidFill>
                  <a:srgbClr val="C9A85C"/>
                </a:solidFill>
                <a:latin typeface="Manrope" pitchFamily="34" charset="0"/>
                <a:ea typeface="Manrope" pitchFamily="34" charset="-122"/>
                <a:cs typeface="Manrope" pitchFamily="34" charset="-120"/>
              </a:rPr>
              <a:t>→</a:t>
            </a:r>
            <a:endParaRPr lang="en-US" sz="1400" dirty="0"/>
          </a:p>
        </p:txBody>
      </p:sp>
      <p:sp>
        <p:nvSpPr>
          <p:cNvPr id="18" name="Shape 13"/>
          <p:cNvSpPr/>
          <p:nvPr/>
        </p:nvSpPr>
        <p:spPr>
          <a:xfrm>
            <a:off x="2137410" y="1680210"/>
            <a:ext cx="1508760" cy="1589013"/>
          </a:xfrm>
          <a:prstGeom prst="roundRect">
            <a:avLst>
              <a:gd name="adj" fmla="val 5303"/>
            </a:avLst>
          </a:prstGeom>
          <a:solidFill>
            <a:srgbClr val="08090B">
              <a:alpha val="88000"/>
            </a:srgbClr>
          </a:solidFill>
          <a:ln w="7620">
            <a:solidFill>
              <a:srgbClr val="C9A85C">
                <a:alpha val="34000"/>
              </a:srgbClr>
            </a:solidFill>
            <a:prstDash val="solid"/>
          </a:ln>
        </p:spPr>
      </p:sp>
      <p:sp>
        <p:nvSpPr>
          <p:cNvPr id="19" name="Text 14"/>
          <p:cNvSpPr txBox="1"/>
          <p:nvPr/>
        </p:nvSpPr>
        <p:spPr>
          <a:xfrm>
            <a:off x="2286000" y="1817370"/>
            <a:ext cx="914400" cy="91440"/>
          </a:xfrm>
          <a:prstGeom prst="rect">
            <a:avLst/>
          </a:prstGeom>
          <a:noFill/>
          <a:ln/>
        </p:spPr>
        <p:txBody>
          <a:bodyPr wrap="square" lIns="0" tIns="0" rIns="0" bIns="0" rtlCol="0" anchor="t"/>
          <a:lstStyle/>
          <a:p>
            <a:pPr indent="0" marL="0">
              <a:buNone/>
            </a:pPr>
            <a:r>
              <a:rPr lang="en-US" sz="600" b="1" spc="150" kern="0" dirty="0">
                <a:solidFill>
                  <a:srgbClr val="C9A85C"/>
                </a:solidFill>
                <a:latin typeface="Cinzel" pitchFamily="34" charset="0"/>
                <a:ea typeface="Cinzel" pitchFamily="34" charset="-122"/>
                <a:cs typeface="Cinzel" pitchFamily="34" charset="-120"/>
              </a:rPr>
              <a:t>02</a:t>
            </a:r>
            <a:endParaRPr lang="en-US" sz="600" dirty="0"/>
          </a:p>
        </p:txBody>
      </p:sp>
      <p:sp>
        <p:nvSpPr>
          <p:cNvPr id="20" name="Text 15"/>
          <p:cNvSpPr txBox="1"/>
          <p:nvPr/>
        </p:nvSpPr>
        <p:spPr>
          <a:xfrm>
            <a:off x="2286000" y="1965960"/>
            <a:ext cx="1211580" cy="171450"/>
          </a:xfrm>
          <a:prstGeom prst="rect">
            <a:avLst/>
          </a:prstGeom>
          <a:noFill/>
          <a:ln/>
        </p:spPr>
        <p:txBody>
          <a:bodyPr wrap="square" lIns="0" tIns="0" rIns="0" bIns="0" rtlCol="0" anchor="t"/>
          <a:lstStyle/>
          <a:p>
            <a:pPr indent="0" marL="0">
              <a:buNone/>
            </a:pPr>
            <a:r>
              <a:rPr lang="en-US" sz="1000" b="1" dirty="0">
                <a:solidFill>
                  <a:srgbClr val="F4EFE3"/>
                </a:solidFill>
                <a:latin typeface="Manrope" pitchFamily="34" charset="0"/>
                <a:ea typeface="Manrope" pitchFamily="34" charset="-122"/>
                <a:cs typeface="Manrope" pitchFamily="34" charset="-120"/>
              </a:rPr>
              <a:t>Origin</a:t>
            </a:r>
            <a:endParaRPr lang="en-US" sz="1000" dirty="0"/>
          </a:p>
        </p:txBody>
      </p:sp>
      <p:sp>
        <p:nvSpPr>
          <p:cNvPr id="21" name="Text 16"/>
          <p:cNvSpPr txBox="1"/>
          <p:nvPr/>
        </p:nvSpPr>
        <p:spPr>
          <a:xfrm>
            <a:off x="2286000" y="2183130"/>
            <a:ext cx="1211580" cy="571743"/>
          </a:xfrm>
          <a:prstGeom prst="rect">
            <a:avLst/>
          </a:prstGeom>
          <a:noFill/>
          <a:ln/>
        </p:spPr>
        <p:txBody>
          <a:bodyPr wrap="square" lIns="0" tIns="0" rIns="0" bIns="0" rtlCol="0" anchor="t"/>
          <a:lstStyle/>
          <a:p>
            <a:pPr indent="0" marL="0">
              <a:lnSpc>
                <a:spcPct val="108000"/>
              </a:lnSpc>
              <a:buNone/>
            </a:pPr>
            <a:r>
              <a:rPr lang="en-US" sz="750" dirty="0">
                <a:solidFill>
                  <a:srgbClr val="D9D3C6"/>
                </a:solidFill>
                <a:latin typeface="Manrope" pitchFamily="34" charset="0"/>
                <a:ea typeface="Manrope" pitchFamily="34" charset="-122"/>
                <a:cs typeface="Manrope" pitchFamily="34" charset="-120"/>
              </a:rPr>
              <a:t>DeFi 3.0 on LGNS. Staking, bonds, protocol-owned liquidity, a global community</a:t>
            </a:r>
            <a:endParaRPr lang="en-US" sz="750" dirty="0"/>
          </a:p>
        </p:txBody>
      </p:sp>
      <p:sp>
        <p:nvSpPr>
          <p:cNvPr id="22" name="Shape 17"/>
          <p:cNvSpPr/>
          <p:nvPr/>
        </p:nvSpPr>
        <p:spPr>
          <a:xfrm>
            <a:off x="2286000" y="2777733"/>
            <a:ext cx="1211580" cy="0"/>
          </a:xfrm>
          <a:prstGeom prst="line">
            <a:avLst/>
          </a:prstGeom>
          <a:noFill/>
          <a:ln w="6350">
            <a:solidFill>
              <a:srgbClr val="C9A85C">
                <a:alpha val="20000"/>
              </a:srgbClr>
            </a:solidFill>
            <a:prstDash val="solid"/>
          </a:ln>
        </p:spPr>
      </p:sp>
      <p:sp>
        <p:nvSpPr>
          <p:cNvPr id="23" name="Text 18"/>
          <p:cNvSpPr txBox="1"/>
          <p:nvPr/>
        </p:nvSpPr>
        <p:spPr>
          <a:xfrm>
            <a:off x="2286000" y="2857743"/>
            <a:ext cx="1211580"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PROOF</a:t>
            </a:r>
            <a:endParaRPr lang="en-US" sz="450" dirty="0"/>
          </a:p>
        </p:txBody>
      </p:sp>
      <p:sp>
        <p:nvSpPr>
          <p:cNvPr id="24" name="Text 19"/>
          <p:cNvSpPr txBox="1"/>
          <p:nvPr/>
        </p:nvSpPr>
        <p:spPr>
          <a:xfrm>
            <a:off x="2286000" y="2943468"/>
            <a:ext cx="1211580"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2.5M holders at the peak</a:t>
            </a:r>
            <a:endParaRPr lang="en-US" sz="650" dirty="0"/>
          </a:p>
        </p:txBody>
      </p:sp>
      <p:sp>
        <p:nvSpPr>
          <p:cNvPr id="25" name="Text 20"/>
          <p:cNvSpPr txBox="1"/>
          <p:nvPr/>
        </p:nvSpPr>
        <p:spPr>
          <a:xfrm>
            <a:off x="3669030" y="1680210"/>
            <a:ext cx="125730" cy="1589013"/>
          </a:xfrm>
          <a:prstGeom prst="rect">
            <a:avLst/>
          </a:prstGeom>
          <a:noFill/>
          <a:ln/>
        </p:spPr>
        <p:txBody>
          <a:bodyPr wrap="square" lIns="0" tIns="0" rIns="0" bIns="0" rtlCol="0" anchor="ctr"/>
          <a:lstStyle/>
          <a:p>
            <a:pPr algn="ctr" indent="0" marL="0">
              <a:buNone/>
            </a:pPr>
            <a:r>
              <a:rPr lang="en-US" sz="1400" dirty="0">
                <a:solidFill>
                  <a:srgbClr val="C9A85C"/>
                </a:solidFill>
                <a:latin typeface="Manrope" pitchFamily="34" charset="0"/>
                <a:ea typeface="Manrope" pitchFamily="34" charset="-122"/>
                <a:cs typeface="Manrope" pitchFamily="34" charset="-120"/>
              </a:rPr>
              <a:t>→</a:t>
            </a:r>
            <a:endParaRPr lang="en-US" sz="1400" dirty="0"/>
          </a:p>
        </p:txBody>
      </p:sp>
      <p:sp>
        <p:nvSpPr>
          <p:cNvPr id="26" name="Shape 21"/>
          <p:cNvSpPr/>
          <p:nvPr/>
        </p:nvSpPr>
        <p:spPr>
          <a:xfrm>
            <a:off x="3817620" y="1680210"/>
            <a:ext cx="1508760" cy="1589013"/>
          </a:xfrm>
          <a:prstGeom prst="roundRect">
            <a:avLst>
              <a:gd name="adj" fmla="val 5303"/>
            </a:avLst>
          </a:prstGeom>
          <a:solidFill>
            <a:srgbClr val="08090B">
              <a:alpha val="88000"/>
            </a:srgbClr>
          </a:solidFill>
          <a:ln w="7620">
            <a:solidFill>
              <a:srgbClr val="C9A85C">
                <a:alpha val="34000"/>
              </a:srgbClr>
            </a:solidFill>
            <a:prstDash val="solid"/>
          </a:ln>
        </p:spPr>
      </p:sp>
      <p:sp>
        <p:nvSpPr>
          <p:cNvPr id="27" name="Text 22"/>
          <p:cNvSpPr txBox="1"/>
          <p:nvPr/>
        </p:nvSpPr>
        <p:spPr>
          <a:xfrm>
            <a:off x="3966210" y="1817370"/>
            <a:ext cx="914400" cy="91440"/>
          </a:xfrm>
          <a:prstGeom prst="rect">
            <a:avLst/>
          </a:prstGeom>
          <a:noFill/>
          <a:ln/>
        </p:spPr>
        <p:txBody>
          <a:bodyPr wrap="square" lIns="0" tIns="0" rIns="0" bIns="0" rtlCol="0" anchor="t"/>
          <a:lstStyle/>
          <a:p>
            <a:pPr indent="0" marL="0">
              <a:buNone/>
            </a:pPr>
            <a:r>
              <a:rPr lang="en-US" sz="600" b="1" spc="150" kern="0" dirty="0">
                <a:solidFill>
                  <a:srgbClr val="C9A85C"/>
                </a:solidFill>
                <a:latin typeface="Cinzel" pitchFamily="34" charset="0"/>
                <a:ea typeface="Cinzel" pitchFamily="34" charset="-122"/>
                <a:cs typeface="Cinzel" pitchFamily="34" charset="-120"/>
              </a:rPr>
              <a:t>03</a:t>
            </a:r>
            <a:endParaRPr lang="en-US" sz="600" dirty="0"/>
          </a:p>
        </p:txBody>
      </p:sp>
      <p:sp>
        <p:nvSpPr>
          <p:cNvPr id="28" name="Text 23"/>
          <p:cNvSpPr txBox="1"/>
          <p:nvPr/>
        </p:nvSpPr>
        <p:spPr>
          <a:xfrm>
            <a:off x="3966210" y="1965960"/>
            <a:ext cx="1211580" cy="171450"/>
          </a:xfrm>
          <a:prstGeom prst="rect">
            <a:avLst/>
          </a:prstGeom>
          <a:noFill/>
          <a:ln/>
        </p:spPr>
        <p:txBody>
          <a:bodyPr wrap="square" lIns="0" tIns="0" rIns="0" bIns="0" rtlCol="0" anchor="t"/>
          <a:lstStyle/>
          <a:p>
            <a:pPr indent="0" marL="0">
              <a:buNone/>
            </a:pPr>
            <a:r>
              <a:rPr lang="en-US" sz="1000" b="1" dirty="0">
                <a:solidFill>
                  <a:srgbClr val="F4EFE3"/>
                </a:solidFill>
                <a:latin typeface="Manrope" pitchFamily="34" charset="0"/>
                <a:ea typeface="Manrope" pitchFamily="34" charset="-122"/>
                <a:cs typeface="Manrope" pitchFamily="34" charset="-120"/>
              </a:rPr>
              <a:t>WebKey · Melos</a:t>
            </a:r>
            <a:endParaRPr lang="en-US" sz="1000" dirty="0"/>
          </a:p>
        </p:txBody>
      </p:sp>
      <p:sp>
        <p:nvSpPr>
          <p:cNvPr id="29" name="Text 24"/>
          <p:cNvSpPr txBox="1"/>
          <p:nvPr/>
        </p:nvSpPr>
        <p:spPr>
          <a:xfrm>
            <a:off x="3966210" y="2183130"/>
            <a:ext cx="1211580" cy="571743"/>
          </a:xfrm>
          <a:prstGeom prst="rect">
            <a:avLst/>
          </a:prstGeom>
          <a:noFill/>
          <a:ln/>
        </p:spPr>
        <p:txBody>
          <a:bodyPr wrap="square" lIns="0" tIns="0" rIns="0" bIns="0" rtlCol="0" anchor="t"/>
          <a:lstStyle/>
          <a:p>
            <a:pPr indent="0" marL="0">
              <a:lnSpc>
                <a:spcPct val="108000"/>
              </a:lnSpc>
              <a:buNone/>
            </a:pPr>
            <a:r>
              <a:rPr lang="en-US" sz="750" dirty="0">
                <a:solidFill>
                  <a:srgbClr val="D9D3C6"/>
                </a:solidFill>
                <a:latin typeface="Manrope" pitchFamily="34" charset="0"/>
                <a:ea typeface="Manrope" pitchFamily="34" charset="-122"/>
                <a:cs typeface="Manrope" pitchFamily="34" charset="-120"/>
              </a:rPr>
              <a:t>How users enter Web3 and what they do there: identity, gateway, entertainment</a:t>
            </a:r>
            <a:endParaRPr lang="en-US" sz="750" dirty="0"/>
          </a:p>
        </p:txBody>
      </p:sp>
      <p:sp>
        <p:nvSpPr>
          <p:cNvPr id="30" name="Shape 25"/>
          <p:cNvSpPr/>
          <p:nvPr/>
        </p:nvSpPr>
        <p:spPr>
          <a:xfrm>
            <a:off x="3966210" y="2777733"/>
            <a:ext cx="1211580" cy="0"/>
          </a:xfrm>
          <a:prstGeom prst="line">
            <a:avLst/>
          </a:prstGeom>
          <a:noFill/>
          <a:ln w="6350">
            <a:solidFill>
              <a:srgbClr val="C9A85C">
                <a:alpha val="20000"/>
              </a:srgbClr>
            </a:solidFill>
            <a:prstDash val="solid"/>
          </a:ln>
        </p:spPr>
      </p:sp>
      <p:sp>
        <p:nvSpPr>
          <p:cNvPr id="31" name="Text 26"/>
          <p:cNvSpPr txBox="1"/>
          <p:nvPr/>
        </p:nvSpPr>
        <p:spPr>
          <a:xfrm>
            <a:off x="3966210" y="2857743"/>
            <a:ext cx="1211580"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PROOF</a:t>
            </a:r>
            <a:endParaRPr lang="en-US" sz="450" dirty="0"/>
          </a:p>
        </p:txBody>
      </p:sp>
      <p:sp>
        <p:nvSpPr>
          <p:cNvPr id="32" name="Text 27"/>
          <p:cNvSpPr txBox="1"/>
          <p:nvPr/>
        </p:nvSpPr>
        <p:spPr>
          <a:xfrm>
            <a:off x="3966210" y="2943468"/>
            <a:ext cx="1211580"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16M users, as stated</a:t>
            </a:r>
            <a:endParaRPr lang="en-US" sz="650" dirty="0"/>
          </a:p>
        </p:txBody>
      </p:sp>
      <p:sp>
        <p:nvSpPr>
          <p:cNvPr id="33" name="Text 28"/>
          <p:cNvSpPr txBox="1"/>
          <p:nvPr/>
        </p:nvSpPr>
        <p:spPr>
          <a:xfrm>
            <a:off x="5349240" y="1680210"/>
            <a:ext cx="125730" cy="1589013"/>
          </a:xfrm>
          <a:prstGeom prst="rect">
            <a:avLst/>
          </a:prstGeom>
          <a:noFill/>
          <a:ln/>
        </p:spPr>
        <p:txBody>
          <a:bodyPr wrap="square" lIns="0" tIns="0" rIns="0" bIns="0" rtlCol="0" anchor="ctr"/>
          <a:lstStyle/>
          <a:p>
            <a:pPr algn="ctr" indent="0" marL="0">
              <a:buNone/>
            </a:pPr>
            <a:r>
              <a:rPr lang="en-US" sz="1400" dirty="0">
                <a:solidFill>
                  <a:srgbClr val="C9A85C"/>
                </a:solidFill>
                <a:latin typeface="Manrope" pitchFamily="34" charset="0"/>
                <a:ea typeface="Manrope" pitchFamily="34" charset="-122"/>
                <a:cs typeface="Manrope" pitchFamily="34" charset="-120"/>
              </a:rPr>
              <a:t>→</a:t>
            </a:r>
            <a:endParaRPr lang="en-US" sz="1400" dirty="0"/>
          </a:p>
        </p:txBody>
      </p:sp>
      <p:sp>
        <p:nvSpPr>
          <p:cNvPr id="34" name="Shape 29"/>
          <p:cNvSpPr/>
          <p:nvPr/>
        </p:nvSpPr>
        <p:spPr>
          <a:xfrm>
            <a:off x="5497830" y="1680210"/>
            <a:ext cx="1508760" cy="1589013"/>
          </a:xfrm>
          <a:prstGeom prst="roundRect">
            <a:avLst>
              <a:gd name="adj" fmla="val 5303"/>
            </a:avLst>
          </a:prstGeom>
          <a:solidFill>
            <a:srgbClr val="08090B">
              <a:alpha val="88000"/>
            </a:srgbClr>
          </a:solidFill>
          <a:ln w="7620">
            <a:solidFill>
              <a:srgbClr val="C9A85C">
                <a:alpha val="34000"/>
              </a:srgbClr>
            </a:solidFill>
            <a:prstDash val="solid"/>
          </a:ln>
        </p:spPr>
      </p:sp>
      <p:sp>
        <p:nvSpPr>
          <p:cNvPr id="35" name="Text 30"/>
          <p:cNvSpPr txBox="1"/>
          <p:nvPr/>
        </p:nvSpPr>
        <p:spPr>
          <a:xfrm>
            <a:off x="5646420" y="1817370"/>
            <a:ext cx="914400" cy="91440"/>
          </a:xfrm>
          <a:prstGeom prst="rect">
            <a:avLst/>
          </a:prstGeom>
          <a:noFill/>
          <a:ln/>
        </p:spPr>
        <p:txBody>
          <a:bodyPr wrap="square" lIns="0" tIns="0" rIns="0" bIns="0" rtlCol="0" anchor="t"/>
          <a:lstStyle/>
          <a:p>
            <a:pPr indent="0" marL="0">
              <a:buNone/>
            </a:pPr>
            <a:r>
              <a:rPr lang="en-US" sz="600" b="1" spc="150" kern="0" dirty="0">
                <a:solidFill>
                  <a:srgbClr val="C9A85C"/>
                </a:solidFill>
                <a:latin typeface="Cinzel" pitchFamily="34" charset="0"/>
                <a:ea typeface="Cinzel" pitchFamily="34" charset="-122"/>
                <a:cs typeface="Cinzel" pitchFamily="34" charset="-120"/>
              </a:rPr>
              <a:t>04</a:t>
            </a:r>
            <a:endParaRPr lang="en-US" sz="600" dirty="0"/>
          </a:p>
        </p:txBody>
      </p:sp>
      <p:sp>
        <p:nvSpPr>
          <p:cNvPr id="36" name="Text 31"/>
          <p:cNvSpPr txBox="1"/>
          <p:nvPr/>
        </p:nvSpPr>
        <p:spPr>
          <a:xfrm>
            <a:off x="5646420" y="1965960"/>
            <a:ext cx="1211580" cy="171450"/>
          </a:xfrm>
          <a:prstGeom prst="rect">
            <a:avLst/>
          </a:prstGeom>
          <a:noFill/>
          <a:ln/>
        </p:spPr>
        <p:txBody>
          <a:bodyPr wrap="square" lIns="0" tIns="0" rIns="0" bIns="0" rtlCol="0" anchor="t"/>
          <a:lstStyle/>
          <a:p>
            <a:pPr indent="0" marL="0">
              <a:buNone/>
            </a:pPr>
            <a:r>
              <a:rPr lang="en-US" sz="1000" b="1" dirty="0">
                <a:solidFill>
                  <a:srgbClr val="F4EFE3"/>
                </a:solidFill>
                <a:latin typeface="Manrope" pitchFamily="34" charset="0"/>
                <a:ea typeface="Manrope" pitchFamily="34" charset="-122"/>
                <a:cs typeface="Manrope" pitchFamily="34" charset="-120"/>
              </a:rPr>
              <a:t>Anubis Chain</a:t>
            </a:r>
            <a:endParaRPr lang="en-US" sz="1000" dirty="0"/>
          </a:p>
        </p:txBody>
      </p:sp>
      <p:sp>
        <p:nvSpPr>
          <p:cNvPr id="37" name="Text 32"/>
          <p:cNvSpPr txBox="1"/>
          <p:nvPr/>
        </p:nvSpPr>
        <p:spPr>
          <a:xfrm>
            <a:off x="5646420" y="2183130"/>
            <a:ext cx="1211580" cy="571743"/>
          </a:xfrm>
          <a:prstGeom prst="rect">
            <a:avLst/>
          </a:prstGeom>
          <a:noFill/>
          <a:ln/>
        </p:spPr>
        <p:txBody>
          <a:bodyPr wrap="square" lIns="0" tIns="0" rIns="0" bIns="0" rtlCol="0" anchor="t"/>
          <a:lstStyle/>
          <a:p>
            <a:pPr indent="0" marL="0">
              <a:lnSpc>
                <a:spcPct val="108000"/>
              </a:lnSpc>
              <a:buNone/>
            </a:pPr>
            <a:r>
              <a:rPr lang="en-US" sz="750" dirty="0">
                <a:solidFill>
                  <a:srgbClr val="D9D3C6"/>
                </a:solidFill>
                <a:latin typeface="Manrope" pitchFamily="34" charset="0"/>
                <a:ea typeface="Manrope" pitchFamily="34" charset="-122"/>
                <a:cs typeface="Manrope" pitchFamily="34" charset="-120"/>
              </a:rPr>
              <a:t>Their own Layer 1. Mainnet April 2026</a:t>
            </a:r>
            <a:endParaRPr lang="en-US" sz="750" dirty="0"/>
          </a:p>
        </p:txBody>
      </p:sp>
      <p:sp>
        <p:nvSpPr>
          <p:cNvPr id="38" name="Shape 33"/>
          <p:cNvSpPr/>
          <p:nvPr/>
        </p:nvSpPr>
        <p:spPr>
          <a:xfrm>
            <a:off x="5646420" y="2777733"/>
            <a:ext cx="1211580" cy="0"/>
          </a:xfrm>
          <a:prstGeom prst="line">
            <a:avLst/>
          </a:prstGeom>
          <a:noFill/>
          <a:ln w="6350">
            <a:solidFill>
              <a:srgbClr val="C9A85C">
                <a:alpha val="20000"/>
              </a:srgbClr>
            </a:solidFill>
            <a:prstDash val="solid"/>
          </a:ln>
        </p:spPr>
      </p:sp>
      <p:sp>
        <p:nvSpPr>
          <p:cNvPr id="39" name="Text 34"/>
          <p:cNvSpPr txBox="1"/>
          <p:nvPr/>
        </p:nvSpPr>
        <p:spPr>
          <a:xfrm>
            <a:off x="5646420" y="2857743"/>
            <a:ext cx="1211580"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PROOF</a:t>
            </a:r>
            <a:endParaRPr lang="en-US" sz="450" dirty="0"/>
          </a:p>
        </p:txBody>
      </p:sp>
      <p:sp>
        <p:nvSpPr>
          <p:cNvPr id="40" name="Text 35"/>
          <p:cNvSpPr txBox="1"/>
          <p:nvPr/>
        </p:nvSpPr>
        <p:spPr>
          <a:xfrm>
            <a:off x="5646420" y="2943468"/>
            <a:ext cx="1211580"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100M+ transactions</a:t>
            </a:r>
            <a:endParaRPr lang="en-US" sz="650" dirty="0"/>
          </a:p>
        </p:txBody>
      </p:sp>
      <p:sp>
        <p:nvSpPr>
          <p:cNvPr id="41" name="Text 36"/>
          <p:cNvSpPr txBox="1"/>
          <p:nvPr/>
        </p:nvSpPr>
        <p:spPr>
          <a:xfrm>
            <a:off x="7029450" y="1680210"/>
            <a:ext cx="125730" cy="1589013"/>
          </a:xfrm>
          <a:prstGeom prst="rect">
            <a:avLst/>
          </a:prstGeom>
          <a:noFill/>
          <a:ln/>
        </p:spPr>
        <p:txBody>
          <a:bodyPr wrap="square" lIns="0" tIns="0" rIns="0" bIns="0" rtlCol="0" anchor="ctr"/>
          <a:lstStyle/>
          <a:p>
            <a:pPr algn="ctr" indent="0" marL="0">
              <a:buNone/>
            </a:pPr>
            <a:r>
              <a:rPr lang="en-US" sz="1400" dirty="0">
                <a:solidFill>
                  <a:srgbClr val="C9A85C"/>
                </a:solidFill>
                <a:latin typeface="Manrope" pitchFamily="34" charset="0"/>
                <a:ea typeface="Manrope" pitchFamily="34" charset="-122"/>
                <a:cs typeface="Manrope" pitchFamily="34" charset="-120"/>
              </a:rPr>
              <a:t>→</a:t>
            </a:r>
            <a:endParaRPr lang="en-US" sz="1400" dirty="0"/>
          </a:p>
        </p:txBody>
      </p:sp>
      <p:sp>
        <p:nvSpPr>
          <p:cNvPr id="42" name="Shape 37"/>
          <p:cNvSpPr/>
          <p:nvPr/>
        </p:nvSpPr>
        <p:spPr>
          <a:xfrm>
            <a:off x="7178040" y="1680210"/>
            <a:ext cx="1508760" cy="1589013"/>
          </a:xfrm>
          <a:prstGeom prst="roundRect">
            <a:avLst>
              <a:gd name="adj" fmla="val 5303"/>
            </a:avLst>
          </a:prstGeom>
          <a:solidFill>
            <a:srgbClr val="08090B">
              <a:alpha val="88000"/>
            </a:srgbClr>
          </a:solidFill>
          <a:ln w="7620">
            <a:solidFill>
              <a:srgbClr val="C9A85C">
                <a:alpha val="34000"/>
              </a:srgbClr>
            </a:solidFill>
            <a:prstDash val="solid"/>
          </a:ln>
        </p:spPr>
      </p:sp>
      <p:sp>
        <p:nvSpPr>
          <p:cNvPr id="43" name="Text 38"/>
          <p:cNvSpPr txBox="1"/>
          <p:nvPr/>
        </p:nvSpPr>
        <p:spPr>
          <a:xfrm>
            <a:off x="7326630" y="1817370"/>
            <a:ext cx="914400" cy="91440"/>
          </a:xfrm>
          <a:prstGeom prst="rect">
            <a:avLst/>
          </a:prstGeom>
          <a:noFill/>
          <a:ln/>
        </p:spPr>
        <p:txBody>
          <a:bodyPr wrap="square" lIns="0" tIns="0" rIns="0" bIns="0" rtlCol="0" anchor="t"/>
          <a:lstStyle/>
          <a:p>
            <a:pPr indent="0" marL="0">
              <a:buNone/>
            </a:pPr>
            <a:r>
              <a:rPr lang="en-US" sz="600" b="1" spc="150" kern="0" dirty="0">
                <a:solidFill>
                  <a:srgbClr val="C9A85C"/>
                </a:solidFill>
                <a:latin typeface="Cinzel" pitchFamily="34" charset="0"/>
                <a:ea typeface="Cinzel" pitchFamily="34" charset="-122"/>
                <a:cs typeface="Cinzel" pitchFamily="34" charset="-120"/>
              </a:rPr>
              <a:t>05</a:t>
            </a:r>
            <a:endParaRPr lang="en-US" sz="600" dirty="0"/>
          </a:p>
        </p:txBody>
      </p:sp>
      <p:sp>
        <p:nvSpPr>
          <p:cNvPr id="44" name="Text 39"/>
          <p:cNvSpPr txBox="1"/>
          <p:nvPr/>
        </p:nvSpPr>
        <p:spPr>
          <a:xfrm>
            <a:off x="7326630" y="1965960"/>
            <a:ext cx="1211580" cy="171450"/>
          </a:xfrm>
          <a:prstGeom prst="rect">
            <a:avLst/>
          </a:prstGeom>
          <a:noFill/>
          <a:ln/>
        </p:spPr>
        <p:txBody>
          <a:bodyPr wrap="square" lIns="0" tIns="0" rIns="0" bIns="0" rtlCol="0" anchor="t"/>
          <a:lstStyle/>
          <a:p>
            <a:pPr indent="0" marL="0">
              <a:buNone/>
            </a:pPr>
            <a:r>
              <a:rPr lang="en-US" sz="1000" b="1" dirty="0">
                <a:solidFill>
                  <a:srgbClr val="F4EFE3"/>
                </a:solidFill>
                <a:latin typeface="Manrope" pitchFamily="34" charset="0"/>
                <a:ea typeface="Manrope" pitchFamily="34" charset="-122"/>
                <a:cs typeface="Manrope" pitchFamily="34" charset="-120"/>
              </a:rPr>
              <a:t>Spartan OS</a:t>
            </a:r>
            <a:endParaRPr lang="en-US" sz="1000" dirty="0"/>
          </a:p>
        </p:txBody>
      </p:sp>
      <p:sp>
        <p:nvSpPr>
          <p:cNvPr id="45" name="Text 40"/>
          <p:cNvSpPr txBox="1"/>
          <p:nvPr/>
        </p:nvSpPr>
        <p:spPr>
          <a:xfrm>
            <a:off x="7326630" y="2183130"/>
            <a:ext cx="1211580" cy="571743"/>
          </a:xfrm>
          <a:prstGeom prst="rect">
            <a:avLst/>
          </a:prstGeom>
          <a:noFill/>
          <a:ln/>
        </p:spPr>
        <p:txBody>
          <a:bodyPr wrap="square" lIns="0" tIns="0" rIns="0" bIns="0" rtlCol="0" anchor="t"/>
          <a:lstStyle/>
          <a:p>
            <a:pPr indent="0" marL="0">
              <a:lnSpc>
                <a:spcPct val="108000"/>
              </a:lnSpc>
              <a:buNone/>
            </a:pPr>
            <a:r>
              <a:rPr lang="en-US" sz="750" dirty="0">
                <a:solidFill>
                  <a:srgbClr val="D9D3C6"/>
                </a:solidFill>
                <a:latin typeface="Manrope" pitchFamily="34" charset="0"/>
                <a:ea typeface="Manrope" pitchFamily="34" charset="-122"/>
                <a:cs typeface="Manrope" pitchFamily="34" charset="-120"/>
              </a:rPr>
              <a:t>The first application built to bring people onto it</a:t>
            </a:r>
            <a:endParaRPr lang="en-US" sz="750" dirty="0"/>
          </a:p>
        </p:txBody>
      </p:sp>
      <p:sp>
        <p:nvSpPr>
          <p:cNvPr id="46" name="Shape 41"/>
          <p:cNvSpPr/>
          <p:nvPr/>
        </p:nvSpPr>
        <p:spPr>
          <a:xfrm>
            <a:off x="7326630" y="2777733"/>
            <a:ext cx="1211580" cy="0"/>
          </a:xfrm>
          <a:prstGeom prst="line">
            <a:avLst/>
          </a:prstGeom>
          <a:noFill/>
          <a:ln w="6350">
            <a:solidFill>
              <a:srgbClr val="C9A85C">
                <a:alpha val="20000"/>
              </a:srgbClr>
            </a:solidFill>
            <a:prstDash val="solid"/>
          </a:ln>
        </p:spPr>
      </p:sp>
      <p:sp>
        <p:nvSpPr>
          <p:cNvPr id="47" name="Text 42"/>
          <p:cNvSpPr txBox="1"/>
          <p:nvPr/>
        </p:nvSpPr>
        <p:spPr>
          <a:xfrm>
            <a:off x="7326630" y="2857743"/>
            <a:ext cx="1211580"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PROOF</a:t>
            </a:r>
            <a:endParaRPr lang="en-US" sz="450" dirty="0"/>
          </a:p>
        </p:txBody>
      </p:sp>
      <p:sp>
        <p:nvSpPr>
          <p:cNvPr id="48" name="Text 43"/>
          <p:cNvSpPr txBox="1"/>
          <p:nvPr/>
        </p:nvSpPr>
        <p:spPr>
          <a:xfrm>
            <a:off x="7326630" y="2943468"/>
            <a:ext cx="1211580"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Live since 16 June 2026</a:t>
            </a:r>
            <a:endParaRPr lang="en-US" sz="650" dirty="0"/>
          </a:p>
        </p:txBody>
      </p:sp>
      <p:sp>
        <p:nvSpPr>
          <p:cNvPr id="49" name="Shape 44"/>
          <p:cNvSpPr/>
          <p:nvPr/>
        </p:nvSpPr>
        <p:spPr>
          <a:xfrm>
            <a:off x="457200" y="3360663"/>
            <a:ext cx="4069080" cy="1177047"/>
          </a:xfrm>
          <a:prstGeom prst="roundRect">
            <a:avLst>
              <a:gd name="adj" fmla="val 6798"/>
            </a:avLst>
          </a:prstGeom>
          <a:solidFill>
            <a:srgbClr val="08090B">
              <a:alpha val="88000"/>
            </a:srgbClr>
          </a:solidFill>
          <a:ln w="7620">
            <a:solidFill>
              <a:srgbClr val="C9A85C">
                <a:alpha val="60000"/>
              </a:srgbClr>
            </a:solidFill>
            <a:prstDash val="solid"/>
          </a:ln>
        </p:spPr>
      </p:sp>
      <p:sp>
        <p:nvSpPr>
          <p:cNvPr id="50" name="Text 45"/>
          <p:cNvSpPr txBox="1"/>
          <p:nvPr/>
        </p:nvSpPr>
        <p:spPr>
          <a:xfrm>
            <a:off x="605790" y="3520683"/>
            <a:ext cx="3771900"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WHY IT MATTERS TO YOU</a:t>
            </a:r>
            <a:endParaRPr lang="en-US" sz="500" dirty="0"/>
          </a:p>
        </p:txBody>
      </p:sp>
      <p:sp>
        <p:nvSpPr>
          <p:cNvPr id="51" name="Text 46"/>
          <p:cNvSpPr txBox="1"/>
          <p:nvPr/>
        </p:nvSpPr>
        <p:spPr>
          <a:xfrm>
            <a:off x="605790" y="3669273"/>
            <a:ext cx="3771900" cy="776997"/>
          </a:xfrm>
          <a:prstGeom prst="rect">
            <a:avLst/>
          </a:prstGeom>
          <a:noFill/>
          <a:ln/>
        </p:spPr>
        <p:txBody>
          <a:bodyPr wrap="square" lIns="0" tIns="0" rIns="0" bIns="0" rtlCol="0" anchor="t"/>
          <a:lstStyle/>
          <a:p>
            <a:pPr indent="0" marL="0">
              <a:lnSpc>
                <a:spcPct val="108000"/>
              </a:lnSpc>
              <a:buNone/>
            </a:pPr>
            <a:r>
              <a:rPr lang="en-US" sz="800" dirty="0">
                <a:solidFill>
                  <a:srgbClr val="D9D3C6"/>
                </a:solidFill>
                <a:latin typeface="Manrope" pitchFamily="34" charset="0"/>
                <a:ea typeface="Manrope" pitchFamily="34" charset="-122"/>
                <a:cs typeface="Manrope" pitchFamily="34" charset="-120"/>
              </a:rPr>
              <a:t>Most projects start from nothing: no users, no assets, no track record. This one starts with millions of holders who already know the foundation's name, and a chain the foundation controls.</a:t>
            </a:r>
            <a:endParaRPr lang="en-US" sz="800" dirty="0"/>
          </a:p>
        </p:txBody>
      </p:sp>
      <p:sp>
        <p:nvSpPr>
          <p:cNvPr id="52" name="Shape 47"/>
          <p:cNvSpPr/>
          <p:nvPr/>
        </p:nvSpPr>
        <p:spPr>
          <a:xfrm>
            <a:off x="4617720" y="3360663"/>
            <a:ext cx="4069080" cy="1177047"/>
          </a:xfrm>
          <a:prstGeom prst="roundRect">
            <a:avLst>
              <a:gd name="adj" fmla="val 6798"/>
            </a:avLst>
          </a:prstGeom>
          <a:solidFill>
            <a:srgbClr val="08090B">
              <a:alpha val="88000"/>
            </a:srgbClr>
          </a:solidFill>
          <a:ln w="7620">
            <a:solidFill>
              <a:srgbClr val="C9A85C">
                <a:alpha val="60000"/>
              </a:srgbClr>
            </a:solidFill>
            <a:prstDash val="solid"/>
          </a:ln>
        </p:spPr>
      </p:sp>
      <p:sp>
        <p:nvSpPr>
          <p:cNvPr id="53" name="Text 48"/>
          <p:cNvSpPr txBox="1"/>
          <p:nvPr/>
        </p:nvSpPr>
        <p:spPr>
          <a:xfrm>
            <a:off x="4766310" y="3520683"/>
            <a:ext cx="3771900"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SAME TEAM, SAME CODE</a:t>
            </a:r>
            <a:endParaRPr lang="en-US" sz="500" dirty="0"/>
          </a:p>
        </p:txBody>
      </p:sp>
      <p:sp>
        <p:nvSpPr>
          <p:cNvPr id="54" name="Text 49"/>
          <p:cNvSpPr txBox="1"/>
          <p:nvPr/>
        </p:nvSpPr>
        <p:spPr>
          <a:xfrm>
            <a:off x="4766310" y="3669273"/>
            <a:ext cx="3771900" cy="776997"/>
          </a:xfrm>
          <a:prstGeom prst="rect">
            <a:avLst/>
          </a:prstGeom>
          <a:noFill/>
          <a:ln/>
        </p:spPr>
        <p:txBody>
          <a:bodyPr wrap="square" lIns="0" tIns="0" rIns="0" bIns="0" rtlCol="0" anchor="t"/>
          <a:lstStyle/>
          <a:p>
            <a:pPr indent="0" marL="0">
              <a:lnSpc>
                <a:spcPct val="108000"/>
              </a:lnSpc>
              <a:buNone/>
            </a:pPr>
            <a:r>
              <a:rPr lang="en-US" sz="800" dirty="0">
                <a:solidFill>
                  <a:srgbClr val="D9D3C6"/>
                </a:solidFill>
                <a:latin typeface="Manrope" pitchFamily="34" charset="0"/>
                <a:ea typeface="Manrope" pitchFamily="34" charset="-122"/>
                <a:cs typeface="Manrope" pitchFamily="34" charset="-120"/>
              </a:rPr>
              <a:t>Spartan OS runs 137 smart contracts on the codebase that ran Origin and Awake. The CertiK audit has been submitted. The people, the code and the chain are the same three names.</a:t>
            </a:r>
            <a:endParaRPr lang="en-US" sz="800" dirty="0"/>
          </a:p>
        </p:txBody>
      </p:sp>
      <p:sp>
        <p:nvSpPr>
          <p:cNvPr id="55" name="Shape 50"/>
          <p:cNvSpPr/>
          <p:nvPr/>
        </p:nvSpPr>
        <p:spPr>
          <a:xfrm>
            <a:off x="457200" y="4629150"/>
            <a:ext cx="8229600" cy="0"/>
          </a:xfrm>
          <a:prstGeom prst="line">
            <a:avLst/>
          </a:prstGeom>
          <a:noFill/>
          <a:ln w="6350">
            <a:solidFill>
              <a:srgbClr val="C9A85C">
                <a:alpha val="25000"/>
              </a:srgbClr>
            </a:solidFill>
            <a:prstDash val="solid"/>
          </a:ln>
        </p:spPr>
      </p:sp>
      <p:sp>
        <p:nvSpPr>
          <p:cNvPr id="56" name="Text 51"/>
          <p:cNvSpPr txBox="1"/>
          <p:nvPr/>
        </p:nvSpPr>
        <p:spPr>
          <a:xfrm>
            <a:off x="457200" y="4674870"/>
            <a:ext cx="5715000" cy="205740"/>
          </a:xfrm>
          <a:prstGeom prst="rect">
            <a:avLst/>
          </a:prstGeom>
          <a:noFill/>
          <a:ln/>
        </p:spPr>
        <p:txBody>
          <a:bodyPr wrap="square" lIns="0" tIns="0" rIns="0" bIns="0" rtlCol="0" anchor="ctr"/>
          <a:lstStyle/>
          <a:p>
            <a:pPr indent="0" marL="0">
              <a:buNone/>
            </a:pPr>
            <a:r>
              <a:rPr lang="en-US" sz="550" dirty="0">
                <a:solidFill>
                  <a:srgbClr val="9A948A"/>
                </a:solidFill>
                <a:latin typeface="Manrope" pitchFamily="34" charset="0"/>
                <a:ea typeface="Manrope" pitchFamily="34" charset="-122"/>
                <a:cs typeface="Manrope" pitchFamily="34" charset="-120"/>
              </a:rPr>
              <a:t>Foundation footprint as published at anubi.pro. Origin partnership announced by Anubis Foundation on 8 July 2024.</a:t>
            </a:r>
            <a:endParaRPr lang="en-US" sz="550" dirty="0"/>
          </a:p>
        </p:txBody>
      </p:sp>
      <p:sp>
        <p:nvSpPr>
          <p:cNvPr id="57" name="Shape 52"/>
          <p:cNvSpPr/>
          <p:nvPr/>
        </p:nvSpPr>
        <p:spPr>
          <a:xfrm>
            <a:off x="7166610" y="4734878"/>
            <a:ext cx="125730" cy="40005"/>
          </a:xfrm>
          <a:prstGeom prst="roundRect">
            <a:avLst>
              <a:gd name="adj" fmla="val 50000"/>
            </a:avLst>
          </a:prstGeom>
          <a:solidFill>
            <a:srgbClr val="EAD08A"/>
          </a:solidFill>
          <a:ln w="12700">
            <a:solidFill>
              <a:srgbClr val="EAD08A"/>
            </a:solidFill>
            <a:prstDash val="solid"/>
          </a:ln>
        </p:spPr>
      </p:sp>
      <p:sp>
        <p:nvSpPr>
          <p:cNvPr id="58" name="Shape 53"/>
          <p:cNvSpPr/>
          <p:nvPr/>
        </p:nvSpPr>
        <p:spPr>
          <a:xfrm>
            <a:off x="7332345" y="4734878"/>
            <a:ext cx="40005" cy="40005"/>
          </a:xfrm>
          <a:prstGeom prst="ellipse">
            <a:avLst/>
          </a:prstGeom>
          <a:solidFill>
            <a:srgbClr val="C9A85C">
              <a:alpha val="22000"/>
            </a:srgbClr>
          </a:solidFill>
          <a:ln w="12700">
            <a:solidFill>
              <a:srgbClr val="C9A85C">
                <a:alpha val="22000"/>
              </a:srgbClr>
            </a:solidFill>
            <a:prstDash val="solid"/>
          </a:ln>
        </p:spPr>
      </p:sp>
      <p:sp>
        <p:nvSpPr>
          <p:cNvPr id="59" name="Shape 54"/>
          <p:cNvSpPr/>
          <p:nvPr/>
        </p:nvSpPr>
        <p:spPr>
          <a:xfrm>
            <a:off x="7412355" y="4734878"/>
            <a:ext cx="40005" cy="40005"/>
          </a:xfrm>
          <a:prstGeom prst="ellipse">
            <a:avLst/>
          </a:prstGeom>
          <a:solidFill>
            <a:srgbClr val="C9A85C">
              <a:alpha val="22000"/>
            </a:srgbClr>
          </a:solidFill>
          <a:ln w="12700">
            <a:solidFill>
              <a:srgbClr val="C9A85C">
                <a:alpha val="22000"/>
              </a:srgbClr>
            </a:solidFill>
            <a:prstDash val="solid"/>
          </a:ln>
        </p:spPr>
      </p:sp>
      <p:sp>
        <p:nvSpPr>
          <p:cNvPr id="60" name="Shape 55"/>
          <p:cNvSpPr/>
          <p:nvPr/>
        </p:nvSpPr>
        <p:spPr>
          <a:xfrm>
            <a:off x="7492365" y="4734878"/>
            <a:ext cx="40005" cy="40005"/>
          </a:xfrm>
          <a:prstGeom prst="ellipse">
            <a:avLst/>
          </a:prstGeom>
          <a:solidFill>
            <a:srgbClr val="C9A85C">
              <a:alpha val="22000"/>
            </a:srgbClr>
          </a:solidFill>
          <a:ln w="12700">
            <a:solidFill>
              <a:srgbClr val="C9A85C">
                <a:alpha val="22000"/>
              </a:srgbClr>
            </a:solidFill>
            <a:prstDash val="solid"/>
          </a:ln>
        </p:spPr>
      </p:sp>
      <p:sp>
        <p:nvSpPr>
          <p:cNvPr id="61" name="Shape 56"/>
          <p:cNvSpPr/>
          <p:nvPr/>
        </p:nvSpPr>
        <p:spPr>
          <a:xfrm>
            <a:off x="7572375" y="4734878"/>
            <a:ext cx="40005" cy="40005"/>
          </a:xfrm>
          <a:prstGeom prst="ellipse">
            <a:avLst/>
          </a:prstGeom>
          <a:solidFill>
            <a:srgbClr val="C9A85C">
              <a:alpha val="22000"/>
            </a:srgbClr>
          </a:solidFill>
          <a:ln w="12700">
            <a:solidFill>
              <a:srgbClr val="C9A85C">
                <a:alpha val="22000"/>
              </a:srgbClr>
            </a:solidFill>
            <a:prstDash val="solid"/>
          </a:ln>
        </p:spPr>
      </p:sp>
      <p:sp>
        <p:nvSpPr>
          <p:cNvPr id="62" name="Shape 57"/>
          <p:cNvSpPr/>
          <p:nvPr/>
        </p:nvSpPr>
        <p:spPr>
          <a:xfrm>
            <a:off x="7652385" y="4734878"/>
            <a:ext cx="40005" cy="40005"/>
          </a:xfrm>
          <a:prstGeom prst="ellipse">
            <a:avLst/>
          </a:prstGeom>
          <a:solidFill>
            <a:srgbClr val="C9A85C">
              <a:alpha val="22000"/>
            </a:srgbClr>
          </a:solidFill>
          <a:ln w="12700">
            <a:solidFill>
              <a:srgbClr val="C9A85C">
                <a:alpha val="22000"/>
              </a:srgbClr>
            </a:solidFill>
            <a:prstDash val="solid"/>
          </a:ln>
        </p:spPr>
      </p:sp>
      <p:sp>
        <p:nvSpPr>
          <p:cNvPr id="63" name="Shape 58"/>
          <p:cNvSpPr/>
          <p:nvPr/>
        </p:nvSpPr>
        <p:spPr>
          <a:xfrm>
            <a:off x="7732395" y="4734878"/>
            <a:ext cx="40005" cy="40005"/>
          </a:xfrm>
          <a:prstGeom prst="ellipse">
            <a:avLst/>
          </a:prstGeom>
          <a:solidFill>
            <a:srgbClr val="C9A85C">
              <a:alpha val="22000"/>
            </a:srgbClr>
          </a:solidFill>
          <a:ln w="12700">
            <a:solidFill>
              <a:srgbClr val="C9A85C">
                <a:alpha val="22000"/>
              </a:srgbClr>
            </a:solidFill>
            <a:prstDash val="solid"/>
          </a:ln>
        </p:spPr>
      </p:sp>
      <p:sp>
        <p:nvSpPr>
          <p:cNvPr id="64" name="Shape 59"/>
          <p:cNvSpPr/>
          <p:nvPr/>
        </p:nvSpPr>
        <p:spPr>
          <a:xfrm>
            <a:off x="7812405" y="4734878"/>
            <a:ext cx="40005" cy="40005"/>
          </a:xfrm>
          <a:prstGeom prst="ellipse">
            <a:avLst/>
          </a:prstGeom>
          <a:solidFill>
            <a:srgbClr val="C9A85C">
              <a:alpha val="22000"/>
            </a:srgbClr>
          </a:solidFill>
          <a:ln w="12700">
            <a:solidFill>
              <a:srgbClr val="C9A85C">
                <a:alpha val="22000"/>
              </a:srgbClr>
            </a:solidFill>
            <a:prstDash val="solid"/>
          </a:ln>
        </p:spPr>
      </p:sp>
      <p:sp>
        <p:nvSpPr>
          <p:cNvPr id="65" name="Shape 60"/>
          <p:cNvSpPr/>
          <p:nvPr/>
        </p:nvSpPr>
        <p:spPr>
          <a:xfrm>
            <a:off x="7892415" y="4734878"/>
            <a:ext cx="40005" cy="40005"/>
          </a:xfrm>
          <a:prstGeom prst="ellipse">
            <a:avLst/>
          </a:prstGeom>
          <a:solidFill>
            <a:srgbClr val="C9A85C">
              <a:alpha val="22000"/>
            </a:srgbClr>
          </a:solidFill>
          <a:ln w="12700">
            <a:solidFill>
              <a:srgbClr val="C9A85C">
                <a:alpha val="22000"/>
              </a:srgbClr>
            </a:solidFill>
            <a:prstDash val="solid"/>
          </a:ln>
        </p:spPr>
      </p:sp>
      <p:sp>
        <p:nvSpPr>
          <p:cNvPr id="66" name="Shape 61"/>
          <p:cNvSpPr/>
          <p:nvPr/>
        </p:nvSpPr>
        <p:spPr>
          <a:xfrm>
            <a:off x="7972425" y="4734878"/>
            <a:ext cx="40005" cy="40005"/>
          </a:xfrm>
          <a:prstGeom prst="ellipse">
            <a:avLst/>
          </a:prstGeom>
          <a:solidFill>
            <a:srgbClr val="C9A85C">
              <a:alpha val="22000"/>
            </a:srgbClr>
          </a:solidFill>
          <a:ln w="12700">
            <a:solidFill>
              <a:srgbClr val="C9A85C">
                <a:alpha val="22000"/>
              </a:srgbClr>
            </a:solidFill>
            <a:prstDash val="solid"/>
          </a:ln>
        </p:spPr>
      </p:sp>
      <p:sp>
        <p:nvSpPr>
          <p:cNvPr id="67" name="Shape 62"/>
          <p:cNvSpPr/>
          <p:nvPr/>
        </p:nvSpPr>
        <p:spPr>
          <a:xfrm>
            <a:off x="8052435" y="4734878"/>
            <a:ext cx="40005" cy="40005"/>
          </a:xfrm>
          <a:prstGeom prst="ellipse">
            <a:avLst/>
          </a:prstGeom>
          <a:solidFill>
            <a:srgbClr val="C9A85C">
              <a:alpha val="22000"/>
            </a:srgbClr>
          </a:solidFill>
          <a:ln w="12700">
            <a:solidFill>
              <a:srgbClr val="C9A85C">
                <a:alpha val="22000"/>
              </a:srgbClr>
            </a:solidFill>
            <a:prstDash val="solid"/>
          </a:ln>
        </p:spPr>
      </p:sp>
      <p:sp>
        <p:nvSpPr>
          <p:cNvPr id="68" name="Shape 63"/>
          <p:cNvSpPr/>
          <p:nvPr/>
        </p:nvSpPr>
        <p:spPr>
          <a:xfrm>
            <a:off x="8132445" y="4734878"/>
            <a:ext cx="40005" cy="40005"/>
          </a:xfrm>
          <a:prstGeom prst="ellipse">
            <a:avLst/>
          </a:prstGeom>
          <a:solidFill>
            <a:srgbClr val="C9A85C">
              <a:alpha val="22000"/>
            </a:srgbClr>
          </a:solidFill>
          <a:ln w="12700">
            <a:solidFill>
              <a:srgbClr val="C9A85C">
                <a:alpha val="22000"/>
              </a:srgbClr>
            </a:solidFill>
            <a:prstDash val="solid"/>
          </a:ln>
        </p:spPr>
      </p:sp>
      <p:sp>
        <p:nvSpPr>
          <p:cNvPr id="69" name="Text 64"/>
          <p:cNvSpPr txBox="1"/>
          <p:nvPr/>
        </p:nvSpPr>
        <p:spPr>
          <a:xfrm>
            <a:off x="8229600" y="4674870"/>
            <a:ext cx="457200" cy="205740"/>
          </a:xfrm>
          <a:prstGeom prst="rect">
            <a:avLst/>
          </a:prstGeom>
          <a:noFill/>
          <a:ln/>
        </p:spPr>
        <p:txBody>
          <a:bodyPr wrap="square" lIns="0" tIns="0" rIns="0" bIns="0" rtlCol="0" anchor="ctr"/>
          <a:lstStyle/>
          <a:p>
            <a:pPr algn="r" indent="0" marL="0">
              <a:buNone/>
            </a:pPr>
            <a:r>
              <a:rPr lang="en-US" sz="600" b="1" spc="150" kern="0" dirty="0">
                <a:solidFill>
                  <a:srgbClr val="C9A85C"/>
                </a:solidFill>
                <a:latin typeface="Cinzel" pitchFamily="34" charset="0"/>
                <a:ea typeface="Cinzel" pitchFamily="34" charset="-122"/>
                <a:cs typeface="Cinzel" pitchFamily="34" charset="-120"/>
              </a:rPr>
              <a:t>02 / 13</a:t>
            </a:r>
            <a:endParaRPr lang="en-US" sz="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2"/>
          <a:stretch>
            <a:fillRect/>
          </a:stretch>
        </p:blipFill>
        <p:spPr>
          <a:xfrm>
            <a:off x="457200" y="326898"/>
            <a:ext cx="219456" cy="219456"/>
          </a:xfrm>
          <a:prstGeom prst="rect">
            <a:avLst/>
          </a:prstGeom>
        </p:spPr>
      </p:pic>
      <p:sp>
        <p:nvSpPr>
          <p:cNvPr id="4" name="Text 0"/>
          <p:cNvSpPr txBox="1"/>
          <p:nvPr/>
        </p:nvSpPr>
        <p:spPr>
          <a:xfrm>
            <a:off x="731520" y="308610"/>
            <a:ext cx="1645920" cy="228600"/>
          </a:xfrm>
          <a:prstGeom prst="rect">
            <a:avLst/>
          </a:prstGeom>
          <a:noFill/>
          <a:ln/>
        </p:spPr>
        <p:txBody>
          <a:bodyPr wrap="square" lIns="0" tIns="0" rIns="0" bIns="0" rtlCol="0" anchor="ctr"/>
          <a:lstStyle/>
          <a:p>
            <a:pPr indent="0" marL="0">
              <a:buNone/>
            </a:pPr>
            <a:r>
              <a:rPr lang="en-US" sz="1200" b="1" spc="200" kern="0" dirty="0">
                <a:solidFill>
                  <a:srgbClr val="EAD08A"/>
                </a:solidFill>
                <a:latin typeface="Cinzel" pitchFamily="34" charset="0"/>
                <a:ea typeface="Cinzel" pitchFamily="34" charset="-122"/>
                <a:cs typeface="Cinzel" pitchFamily="34" charset="-120"/>
              </a:rPr>
              <a:t>Spartan OS</a:t>
            </a:r>
            <a:endParaRPr lang="en-US" sz="1200" dirty="0"/>
          </a:p>
        </p:txBody>
      </p:sp>
      <p:sp>
        <p:nvSpPr>
          <p:cNvPr id="5" name="Text 1"/>
          <p:cNvSpPr txBox="1"/>
          <p:nvPr/>
        </p:nvSpPr>
        <p:spPr>
          <a:xfrm>
            <a:off x="457200" y="685800"/>
            <a:ext cx="7315200" cy="91440"/>
          </a:xfrm>
          <a:prstGeom prst="rect">
            <a:avLst/>
          </a:prstGeom>
          <a:noFill/>
          <a:ln/>
        </p:spPr>
        <p:txBody>
          <a:bodyPr wrap="square" lIns="0" tIns="0" rIns="0" bIns="0" rtlCol="0" anchor="t"/>
          <a:lstStyle/>
          <a:p>
            <a:pPr indent="0" marL="0">
              <a:buNone/>
            </a:pPr>
            <a:r>
              <a:rPr lang="en-US" sz="550" b="1" spc="300" kern="0" dirty="0">
                <a:solidFill>
                  <a:srgbClr val="C9A85C"/>
                </a:solidFill>
                <a:latin typeface="Manrope" pitchFamily="34" charset="0"/>
                <a:ea typeface="Manrope" pitchFamily="34" charset="-122"/>
                <a:cs typeface="Manrope" pitchFamily="34" charset="-120"/>
              </a:rPr>
              <a:t>02 · WHAT ORIGIN PROVED</a:t>
            </a:r>
            <a:endParaRPr lang="en-US" sz="550" dirty="0"/>
          </a:p>
        </p:txBody>
      </p:sp>
      <p:sp>
        <p:nvSpPr>
          <p:cNvPr id="6" name="Text 2"/>
          <p:cNvSpPr txBox="1"/>
          <p:nvPr/>
        </p:nvSpPr>
        <p:spPr>
          <a:xfrm>
            <a:off x="457200" y="834390"/>
            <a:ext cx="8229600" cy="308610"/>
          </a:xfrm>
          <a:prstGeom prst="rect">
            <a:avLst/>
          </a:prstGeom>
          <a:noFill/>
          <a:ln/>
        </p:spPr>
        <p:txBody>
          <a:bodyPr wrap="square" lIns="0" tIns="0" rIns="0" bIns="0" rtlCol="0" anchor="t"/>
          <a:lstStyle/>
          <a:p>
            <a:pPr indent="0" marL="0">
              <a:buNone/>
            </a:pPr>
            <a:r>
              <a:rPr lang="en-US" sz="2000" b="1" spc="30" kern="0" dirty="0">
                <a:solidFill>
                  <a:srgbClr val="F4EFE3"/>
                </a:solidFill>
                <a:latin typeface="Cinzel" pitchFamily="34" charset="0"/>
                <a:ea typeface="Cinzel" pitchFamily="34" charset="-122"/>
                <a:cs typeface="Cinzel" pitchFamily="34" charset="-120"/>
              </a:rPr>
              <a:t>They have done this before, </a:t>
            </a:r>
            <a:pPr indent="0" marL="0">
              <a:buNone/>
            </a:pPr>
            <a:r>
              <a:rPr lang="en-US" sz="2000" b="1" spc="30" kern="0" dirty="0">
                <a:solidFill>
                  <a:srgbClr val="EAD08A"/>
                </a:solidFill>
                <a:latin typeface="Cinzel" pitchFamily="34" charset="0"/>
                <a:ea typeface="Cinzel" pitchFamily="34" charset="-122"/>
                <a:cs typeface="Cinzel" pitchFamily="34" charset="-120"/>
              </a:rPr>
              <a:t>at scale.</a:t>
            </a:r>
            <a:endParaRPr lang="en-US" sz="2000" dirty="0"/>
          </a:p>
        </p:txBody>
      </p:sp>
      <p:sp>
        <p:nvSpPr>
          <p:cNvPr id="7" name="Text 3"/>
          <p:cNvSpPr txBox="1"/>
          <p:nvPr/>
        </p:nvSpPr>
        <p:spPr>
          <a:xfrm>
            <a:off x="457200" y="1223010"/>
            <a:ext cx="6400800" cy="342900"/>
          </a:xfrm>
          <a:prstGeom prst="rect">
            <a:avLst/>
          </a:prstGeom>
          <a:noFill/>
          <a:ln/>
        </p:spPr>
        <p:txBody>
          <a:bodyPr wrap="square" lIns="0" tIns="0" rIns="0" bIns="0" rtlCol="0" anchor="t"/>
          <a:lstStyle/>
          <a:p>
            <a:pPr indent="0" marL="0">
              <a:lnSpc>
                <a:spcPct val="105000"/>
              </a:lnSpc>
              <a:buNone/>
            </a:pPr>
            <a:r>
              <a:rPr lang="en-US" sz="900" dirty="0">
                <a:solidFill>
                  <a:srgbClr val="CFC9BC"/>
                </a:solidFill>
                <a:latin typeface="Manrope" pitchFamily="34" charset="0"/>
                <a:ea typeface="Manrope" pitchFamily="34" charset="-122"/>
                <a:cs typeface="Manrope" pitchFamily="34" charset="-120"/>
              </a:rPr>
              <a:t>A historical market snapshot of the Origin ecosystem on AVE. Not today's prices. Proof that this foundation can build a market of millions and keep it alive.</a:t>
            </a:r>
            <a:endParaRPr lang="en-US" sz="900" dirty="0"/>
          </a:p>
        </p:txBody>
      </p:sp>
      <p:sp>
        <p:nvSpPr>
          <p:cNvPr id="8" name="Shape 4"/>
          <p:cNvSpPr/>
          <p:nvPr/>
        </p:nvSpPr>
        <p:spPr>
          <a:xfrm>
            <a:off x="457200" y="1680210"/>
            <a:ext cx="2680335" cy="891540"/>
          </a:xfrm>
          <a:prstGeom prst="roundRect">
            <a:avLst>
              <a:gd name="adj" fmla="val 8974"/>
            </a:avLst>
          </a:prstGeom>
          <a:solidFill>
            <a:srgbClr val="08090B">
              <a:alpha val="88000"/>
            </a:srgbClr>
          </a:solidFill>
          <a:ln w="7620">
            <a:solidFill>
              <a:srgbClr val="C9A85C">
                <a:alpha val="34000"/>
              </a:srgbClr>
            </a:solidFill>
            <a:prstDash val="solid"/>
          </a:ln>
        </p:spPr>
      </p:sp>
      <p:sp>
        <p:nvSpPr>
          <p:cNvPr id="9" name="Text 5"/>
          <p:cNvSpPr txBox="1"/>
          <p:nvPr/>
        </p:nvSpPr>
        <p:spPr>
          <a:xfrm>
            <a:off x="605790" y="1851660"/>
            <a:ext cx="2383155" cy="285750"/>
          </a:xfrm>
          <a:prstGeom prst="rect">
            <a:avLst/>
          </a:prstGeom>
          <a:noFill/>
          <a:ln/>
        </p:spPr>
        <p:txBody>
          <a:bodyPr wrap="square" lIns="0" tIns="0" rIns="0" bIns="0" rtlCol="0" anchor="t"/>
          <a:lstStyle/>
          <a:p>
            <a:pPr indent="0" marL="0">
              <a:buNone/>
            </a:pPr>
            <a:r>
              <a:rPr lang="en-US" sz="2000" b="1" dirty="0">
                <a:solidFill>
                  <a:srgbClr val="EAD08A"/>
                </a:solidFill>
                <a:latin typeface="Cinzel" pitchFamily="34" charset="0"/>
                <a:ea typeface="Cinzel" pitchFamily="34" charset="-122"/>
                <a:cs typeface="Cinzel" pitchFamily="34" charset="-120"/>
              </a:rPr>
              <a:t>2.5M</a:t>
            </a:r>
            <a:endParaRPr lang="en-US" sz="2000" dirty="0"/>
          </a:p>
        </p:txBody>
      </p:sp>
      <p:sp>
        <p:nvSpPr>
          <p:cNvPr id="10" name="Text 6"/>
          <p:cNvSpPr txBox="1"/>
          <p:nvPr/>
        </p:nvSpPr>
        <p:spPr>
          <a:xfrm>
            <a:off x="605790" y="2194560"/>
            <a:ext cx="2383155" cy="251460"/>
          </a:xfrm>
          <a:prstGeom prst="rect">
            <a:avLst/>
          </a:prstGeom>
          <a:noFill/>
          <a:ln/>
        </p:spPr>
        <p:txBody>
          <a:bodyPr wrap="square" lIns="0" tIns="0" rIns="0" bIns="0" rtlCol="0" anchor="t"/>
          <a:lstStyle/>
          <a:p>
            <a:pPr indent="0" marL="0">
              <a:lnSpc>
                <a:spcPct val="105000"/>
              </a:lnSpc>
              <a:buNone/>
            </a:pPr>
            <a:r>
              <a:rPr lang="en-US" sz="700" dirty="0">
                <a:solidFill>
                  <a:srgbClr val="CFC9BC"/>
                </a:solidFill>
                <a:latin typeface="Manrope" pitchFamily="34" charset="0"/>
                <a:ea typeface="Manrope" pitchFamily="34" charset="-122"/>
                <a:cs typeface="Manrope" pitchFamily="34" charset="-120"/>
              </a:rPr>
              <a:t>Holders of LGNS at the snapshot</a:t>
            </a:r>
            <a:endParaRPr lang="en-US" sz="700" dirty="0"/>
          </a:p>
        </p:txBody>
      </p:sp>
      <p:sp>
        <p:nvSpPr>
          <p:cNvPr id="11" name="Shape 7"/>
          <p:cNvSpPr/>
          <p:nvPr/>
        </p:nvSpPr>
        <p:spPr>
          <a:xfrm>
            <a:off x="3228975" y="1680210"/>
            <a:ext cx="2680335" cy="891540"/>
          </a:xfrm>
          <a:prstGeom prst="roundRect">
            <a:avLst>
              <a:gd name="adj" fmla="val 8974"/>
            </a:avLst>
          </a:prstGeom>
          <a:solidFill>
            <a:srgbClr val="08090B">
              <a:alpha val="88000"/>
            </a:srgbClr>
          </a:solidFill>
          <a:ln w="7620">
            <a:solidFill>
              <a:srgbClr val="C9A85C">
                <a:alpha val="34000"/>
              </a:srgbClr>
            </a:solidFill>
            <a:prstDash val="solid"/>
          </a:ln>
        </p:spPr>
      </p:sp>
      <p:sp>
        <p:nvSpPr>
          <p:cNvPr id="12" name="Text 8"/>
          <p:cNvSpPr txBox="1"/>
          <p:nvPr/>
        </p:nvSpPr>
        <p:spPr>
          <a:xfrm>
            <a:off x="3377565" y="1851660"/>
            <a:ext cx="2383155" cy="285750"/>
          </a:xfrm>
          <a:prstGeom prst="rect">
            <a:avLst/>
          </a:prstGeom>
          <a:noFill/>
          <a:ln/>
        </p:spPr>
        <p:txBody>
          <a:bodyPr wrap="square" lIns="0" tIns="0" rIns="0" bIns="0" rtlCol="0" anchor="t"/>
          <a:lstStyle/>
          <a:p>
            <a:pPr indent="0" marL="0">
              <a:buNone/>
            </a:pPr>
            <a:r>
              <a:rPr lang="en-US" sz="2000" b="1" dirty="0">
                <a:solidFill>
                  <a:srgbClr val="EAD08A"/>
                </a:solidFill>
                <a:latin typeface="Cinzel" pitchFamily="34" charset="0"/>
                <a:ea typeface="Cinzel" pitchFamily="34" charset="-122"/>
                <a:cs typeface="Cinzel" pitchFamily="34" charset="-120"/>
              </a:rPr>
              <a:t>$1.4B</a:t>
            </a:r>
            <a:endParaRPr lang="en-US" sz="2000" dirty="0"/>
          </a:p>
        </p:txBody>
      </p:sp>
      <p:sp>
        <p:nvSpPr>
          <p:cNvPr id="13" name="Text 9"/>
          <p:cNvSpPr txBox="1"/>
          <p:nvPr/>
        </p:nvSpPr>
        <p:spPr>
          <a:xfrm>
            <a:off x="3377565" y="2194560"/>
            <a:ext cx="2383155" cy="251460"/>
          </a:xfrm>
          <a:prstGeom prst="rect">
            <a:avLst/>
          </a:prstGeom>
          <a:noFill/>
          <a:ln/>
        </p:spPr>
        <p:txBody>
          <a:bodyPr wrap="square" lIns="0" tIns="0" rIns="0" bIns="0" rtlCol="0" anchor="t"/>
          <a:lstStyle/>
          <a:p>
            <a:pPr indent="0" marL="0">
              <a:lnSpc>
                <a:spcPct val="105000"/>
              </a:lnSpc>
              <a:buNone/>
            </a:pPr>
            <a:r>
              <a:rPr lang="en-US" sz="700" dirty="0">
                <a:solidFill>
                  <a:srgbClr val="CFC9BC"/>
                </a:solidFill>
                <a:latin typeface="Manrope" pitchFamily="34" charset="0"/>
                <a:ea typeface="Manrope" pitchFamily="34" charset="-122"/>
                <a:cs typeface="Manrope" pitchFamily="34" charset="-120"/>
              </a:rPr>
              <a:t>Circulating market cap, LGNS</a:t>
            </a:r>
            <a:endParaRPr lang="en-US" sz="700" dirty="0"/>
          </a:p>
        </p:txBody>
      </p:sp>
      <p:sp>
        <p:nvSpPr>
          <p:cNvPr id="14" name="Shape 10"/>
          <p:cNvSpPr/>
          <p:nvPr/>
        </p:nvSpPr>
        <p:spPr>
          <a:xfrm>
            <a:off x="457200" y="2663190"/>
            <a:ext cx="2680335" cy="891540"/>
          </a:xfrm>
          <a:prstGeom prst="roundRect">
            <a:avLst>
              <a:gd name="adj" fmla="val 8974"/>
            </a:avLst>
          </a:prstGeom>
          <a:solidFill>
            <a:srgbClr val="08090B">
              <a:alpha val="88000"/>
            </a:srgbClr>
          </a:solidFill>
          <a:ln w="7620">
            <a:solidFill>
              <a:srgbClr val="C9A85C">
                <a:alpha val="34000"/>
              </a:srgbClr>
            </a:solidFill>
            <a:prstDash val="solid"/>
          </a:ln>
        </p:spPr>
      </p:sp>
      <p:sp>
        <p:nvSpPr>
          <p:cNvPr id="15" name="Text 11"/>
          <p:cNvSpPr txBox="1"/>
          <p:nvPr/>
        </p:nvSpPr>
        <p:spPr>
          <a:xfrm>
            <a:off x="605790" y="2834640"/>
            <a:ext cx="2383155" cy="285750"/>
          </a:xfrm>
          <a:prstGeom prst="rect">
            <a:avLst/>
          </a:prstGeom>
          <a:noFill/>
          <a:ln/>
        </p:spPr>
        <p:txBody>
          <a:bodyPr wrap="square" lIns="0" tIns="0" rIns="0" bIns="0" rtlCol="0" anchor="t"/>
          <a:lstStyle/>
          <a:p>
            <a:pPr indent="0" marL="0">
              <a:buNone/>
            </a:pPr>
            <a:r>
              <a:rPr lang="en-US" sz="2000" b="1" dirty="0">
                <a:solidFill>
                  <a:srgbClr val="EAD08A"/>
                </a:solidFill>
                <a:latin typeface="Cinzel" pitchFamily="34" charset="0"/>
                <a:ea typeface="Cinzel" pitchFamily="34" charset="-122"/>
                <a:cs typeface="Cinzel" pitchFamily="34" charset="-120"/>
              </a:rPr>
              <a:t>$200M</a:t>
            </a:r>
            <a:endParaRPr lang="en-US" sz="2000" dirty="0"/>
          </a:p>
        </p:txBody>
      </p:sp>
      <p:sp>
        <p:nvSpPr>
          <p:cNvPr id="16" name="Text 12"/>
          <p:cNvSpPr txBox="1"/>
          <p:nvPr/>
        </p:nvSpPr>
        <p:spPr>
          <a:xfrm>
            <a:off x="605790" y="3177540"/>
            <a:ext cx="2383155" cy="251460"/>
          </a:xfrm>
          <a:prstGeom prst="rect">
            <a:avLst/>
          </a:prstGeom>
          <a:noFill/>
          <a:ln/>
        </p:spPr>
        <p:txBody>
          <a:bodyPr wrap="square" lIns="0" tIns="0" rIns="0" bIns="0" rtlCol="0" anchor="t"/>
          <a:lstStyle/>
          <a:p>
            <a:pPr indent="0" marL="0">
              <a:lnSpc>
                <a:spcPct val="105000"/>
              </a:lnSpc>
              <a:buNone/>
            </a:pPr>
            <a:r>
              <a:rPr lang="en-US" sz="700" dirty="0">
                <a:solidFill>
                  <a:srgbClr val="CFC9BC"/>
                </a:solidFill>
                <a:latin typeface="Manrope" pitchFamily="34" charset="0"/>
                <a:ea typeface="Manrope" pitchFamily="34" charset="-122"/>
                <a:cs typeface="Manrope" pitchFamily="34" charset="-120"/>
              </a:rPr>
              <a:t>Liquidity pool, LGNS</a:t>
            </a:r>
            <a:endParaRPr lang="en-US" sz="700" dirty="0"/>
          </a:p>
        </p:txBody>
      </p:sp>
      <p:sp>
        <p:nvSpPr>
          <p:cNvPr id="17" name="Shape 13"/>
          <p:cNvSpPr/>
          <p:nvPr/>
        </p:nvSpPr>
        <p:spPr>
          <a:xfrm>
            <a:off x="3228975" y="2663190"/>
            <a:ext cx="2680335" cy="891540"/>
          </a:xfrm>
          <a:prstGeom prst="roundRect">
            <a:avLst>
              <a:gd name="adj" fmla="val 8974"/>
            </a:avLst>
          </a:prstGeom>
          <a:solidFill>
            <a:srgbClr val="08090B">
              <a:alpha val="88000"/>
            </a:srgbClr>
          </a:solidFill>
          <a:ln w="7620">
            <a:solidFill>
              <a:srgbClr val="C9A85C">
                <a:alpha val="34000"/>
              </a:srgbClr>
            </a:solidFill>
            <a:prstDash val="solid"/>
          </a:ln>
        </p:spPr>
      </p:sp>
      <p:sp>
        <p:nvSpPr>
          <p:cNvPr id="18" name="Text 14"/>
          <p:cNvSpPr txBox="1"/>
          <p:nvPr/>
        </p:nvSpPr>
        <p:spPr>
          <a:xfrm>
            <a:off x="3377565" y="2834640"/>
            <a:ext cx="2383155" cy="285750"/>
          </a:xfrm>
          <a:prstGeom prst="rect">
            <a:avLst/>
          </a:prstGeom>
          <a:noFill/>
          <a:ln/>
        </p:spPr>
        <p:txBody>
          <a:bodyPr wrap="square" lIns="0" tIns="0" rIns="0" bIns="0" rtlCol="0" anchor="t"/>
          <a:lstStyle/>
          <a:p>
            <a:pPr indent="0" marL="0">
              <a:buNone/>
            </a:pPr>
            <a:r>
              <a:rPr lang="en-US" sz="2000" b="1" dirty="0">
                <a:solidFill>
                  <a:srgbClr val="EAD08A"/>
                </a:solidFill>
                <a:latin typeface="Cinzel" pitchFamily="34" charset="0"/>
                <a:ea typeface="Cinzel" pitchFamily="34" charset="-122"/>
                <a:cs typeface="Cinzel" pitchFamily="34" charset="-120"/>
              </a:rPr>
              <a:t>91,000</a:t>
            </a:r>
            <a:endParaRPr lang="en-US" sz="2000" dirty="0"/>
          </a:p>
        </p:txBody>
      </p:sp>
      <p:sp>
        <p:nvSpPr>
          <p:cNvPr id="19" name="Text 15"/>
          <p:cNvSpPr txBox="1"/>
          <p:nvPr/>
        </p:nvSpPr>
        <p:spPr>
          <a:xfrm>
            <a:off x="3377565" y="3177540"/>
            <a:ext cx="2383155" cy="251460"/>
          </a:xfrm>
          <a:prstGeom prst="rect">
            <a:avLst/>
          </a:prstGeom>
          <a:noFill/>
          <a:ln/>
        </p:spPr>
        <p:txBody>
          <a:bodyPr wrap="square" lIns="0" tIns="0" rIns="0" bIns="0" rtlCol="0" anchor="t"/>
          <a:lstStyle/>
          <a:p>
            <a:pPr indent="0" marL="0">
              <a:lnSpc>
                <a:spcPct val="105000"/>
              </a:lnSpc>
              <a:buNone/>
            </a:pPr>
            <a:r>
              <a:rPr lang="en-US" sz="700" dirty="0">
                <a:solidFill>
                  <a:srgbClr val="CFC9BC"/>
                </a:solidFill>
                <a:latin typeface="Manrope" pitchFamily="34" charset="0"/>
                <a:ea typeface="Manrope" pitchFamily="34" charset="-122"/>
                <a:cs typeface="Manrope" pitchFamily="34" charset="-120"/>
              </a:rPr>
              <a:t>Transactions in one day</a:t>
            </a:r>
            <a:endParaRPr lang="en-US" sz="700" dirty="0"/>
          </a:p>
        </p:txBody>
      </p:sp>
      <p:sp>
        <p:nvSpPr>
          <p:cNvPr id="20" name="Shape 16"/>
          <p:cNvSpPr/>
          <p:nvPr/>
        </p:nvSpPr>
        <p:spPr>
          <a:xfrm>
            <a:off x="457200" y="3646170"/>
            <a:ext cx="2680335" cy="891540"/>
          </a:xfrm>
          <a:prstGeom prst="roundRect">
            <a:avLst>
              <a:gd name="adj" fmla="val 8974"/>
            </a:avLst>
          </a:prstGeom>
          <a:solidFill>
            <a:srgbClr val="08090B">
              <a:alpha val="88000"/>
            </a:srgbClr>
          </a:solidFill>
          <a:ln w="7620">
            <a:solidFill>
              <a:srgbClr val="C9A85C">
                <a:alpha val="34000"/>
              </a:srgbClr>
            </a:solidFill>
            <a:prstDash val="solid"/>
          </a:ln>
        </p:spPr>
      </p:sp>
      <p:sp>
        <p:nvSpPr>
          <p:cNvPr id="21" name="Text 17"/>
          <p:cNvSpPr txBox="1"/>
          <p:nvPr/>
        </p:nvSpPr>
        <p:spPr>
          <a:xfrm>
            <a:off x="605790" y="3817620"/>
            <a:ext cx="2383155" cy="285750"/>
          </a:xfrm>
          <a:prstGeom prst="rect">
            <a:avLst/>
          </a:prstGeom>
          <a:noFill/>
          <a:ln/>
        </p:spPr>
        <p:txBody>
          <a:bodyPr wrap="square" lIns="0" tIns="0" rIns="0" bIns="0" rtlCol="0" anchor="t"/>
          <a:lstStyle/>
          <a:p>
            <a:pPr indent="0" marL="0">
              <a:buNone/>
            </a:pPr>
            <a:r>
              <a:rPr lang="en-US" sz="2000" b="1" dirty="0">
                <a:solidFill>
                  <a:srgbClr val="EAD08A"/>
                </a:solidFill>
                <a:latin typeface="Cinzel" pitchFamily="34" charset="0"/>
                <a:ea typeface="Cinzel" pitchFamily="34" charset="-122"/>
                <a:cs typeface="Cinzel" pitchFamily="34" charset="-120"/>
              </a:rPr>
              <a:t>$2.1B</a:t>
            </a:r>
            <a:endParaRPr lang="en-US" sz="2000" dirty="0"/>
          </a:p>
        </p:txBody>
      </p:sp>
      <p:sp>
        <p:nvSpPr>
          <p:cNvPr id="22" name="Text 18"/>
          <p:cNvSpPr txBox="1"/>
          <p:nvPr/>
        </p:nvSpPr>
        <p:spPr>
          <a:xfrm>
            <a:off x="605790" y="4160520"/>
            <a:ext cx="2383155" cy="251460"/>
          </a:xfrm>
          <a:prstGeom prst="rect">
            <a:avLst/>
          </a:prstGeom>
          <a:noFill/>
          <a:ln/>
        </p:spPr>
        <p:txBody>
          <a:bodyPr wrap="square" lIns="0" tIns="0" rIns="0" bIns="0" rtlCol="0" anchor="t"/>
          <a:lstStyle/>
          <a:p>
            <a:pPr indent="0" marL="0">
              <a:lnSpc>
                <a:spcPct val="105000"/>
              </a:lnSpc>
              <a:buNone/>
            </a:pPr>
            <a:r>
              <a:rPr lang="en-US" sz="700" dirty="0">
                <a:solidFill>
                  <a:srgbClr val="CFC9BC"/>
                </a:solidFill>
                <a:latin typeface="Manrope" pitchFamily="34" charset="0"/>
                <a:ea typeface="Manrope" pitchFamily="34" charset="-122"/>
                <a:cs typeface="Manrope" pitchFamily="34" charset="-120"/>
              </a:rPr>
              <a:t>Market cap of gLGNS, the second Origin asset</a:t>
            </a:r>
            <a:endParaRPr lang="en-US" sz="700" dirty="0"/>
          </a:p>
        </p:txBody>
      </p:sp>
      <p:sp>
        <p:nvSpPr>
          <p:cNvPr id="23" name="Shape 19"/>
          <p:cNvSpPr/>
          <p:nvPr/>
        </p:nvSpPr>
        <p:spPr>
          <a:xfrm>
            <a:off x="3228975" y="3646170"/>
            <a:ext cx="2680335" cy="891540"/>
          </a:xfrm>
          <a:prstGeom prst="roundRect">
            <a:avLst>
              <a:gd name="adj" fmla="val 8974"/>
            </a:avLst>
          </a:prstGeom>
          <a:solidFill>
            <a:srgbClr val="08090B">
              <a:alpha val="88000"/>
            </a:srgbClr>
          </a:solidFill>
          <a:ln w="7620">
            <a:solidFill>
              <a:srgbClr val="C9A85C">
                <a:alpha val="34000"/>
              </a:srgbClr>
            </a:solidFill>
            <a:prstDash val="solid"/>
          </a:ln>
        </p:spPr>
      </p:sp>
      <p:sp>
        <p:nvSpPr>
          <p:cNvPr id="24" name="Text 20"/>
          <p:cNvSpPr txBox="1"/>
          <p:nvPr/>
        </p:nvSpPr>
        <p:spPr>
          <a:xfrm>
            <a:off x="3377565" y="3817620"/>
            <a:ext cx="2383155" cy="285750"/>
          </a:xfrm>
          <a:prstGeom prst="rect">
            <a:avLst/>
          </a:prstGeom>
          <a:noFill/>
          <a:ln/>
        </p:spPr>
        <p:txBody>
          <a:bodyPr wrap="square" lIns="0" tIns="0" rIns="0" bIns="0" rtlCol="0" anchor="t"/>
          <a:lstStyle/>
          <a:p>
            <a:pPr indent="0" marL="0">
              <a:buNone/>
            </a:pPr>
            <a:r>
              <a:rPr lang="en-US" sz="2000" b="1" dirty="0">
                <a:solidFill>
                  <a:srgbClr val="EAD08A"/>
                </a:solidFill>
                <a:latin typeface="Cinzel" pitchFamily="34" charset="0"/>
                <a:ea typeface="Cinzel" pitchFamily="34" charset="-122"/>
                <a:cs typeface="Cinzel" pitchFamily="34" charset="-120"/>
              </a:rPr>
              <a:t>$55M</a:t>
            </a:r>
            <a:endParaRPr lang="en-US" sz="2000" dirty="0"/>
          </a:p>
        </p:txBody>
      </p:sp>
      <p:sp>
        <p:nvSpPr>
          <p:cNvPr id="25" name="Text 21"/>
          <p:cNvSpPr txBox="1"/>
          <p:nvPr/>
        </p:nvSpPr>
        <p:spPr>
          <a:xfrm>
            <a:off x="3377565" y="4160520"/>
            <a:ext cx="2383155" cy="251460"/>
          </a:xfrm>
          <a:prstGeom prst="rect">
            <a:avLst/>
          </a:prstGeom>
          <a:noFill/>
          <a:ln/>
        </p:spPr>
        <p:txBody>
          <a:bodyPr wrap="square" lIns="0" tIns="0" rIns="0" bIns="0" rtlCol="0" anchor="t"/>
          <a:lstStyle/>
          <a:p>
            <a:pPr indent="0" marL="0">
              <a:lnSpc>
                <a:spcPct val="105000"/>
              </a:lnSpc>
              <a:buNone/>
            </a:pPr>
            <a:r>
              <a:rPr lang="en-US" sz="700" dirty="0">
                <a:solidFill>
                  <a:srgbClr val="CFC9BC"/>
                </a:solidFill>
                <a:latin typeface="Manrope" pitchFamily="34" charset="0"/>
                <a:ea typeface="Manrope" pitchFamily="34" charset="-122"/>
                <a:cs typeface="Manrope" pitchFamily="34" charset="-120"/>
              </a:rPr>
              <a:t>Still in the Origin pool on Polygon today, two years on</a:t>
            </a:r>
            <a:endParaRPr lang="en-US" sz="700" dirty="0"/>
          </a:p>
        </p:txBody>
      </p:sp>
      <p:pic>
        <p:nvPicPr>
          <p:cNvPr id="26" name="Image 1" descr="/home/claude/spartan/deck/plates14/03.png">    </p:cNvPr>
          <p:cNvPicPr>
            <a:picLocks noChangeAspect="1"/>
          </p:cNvPicPr>
          <p:nvPr/>
        </p:nvPicPr>
        <p:blipFill>
          <a:blip r:embed="rId3"/>
          <a:stretch>
            <a:fillRect/>
          </a:stretch>
        </p:blipFill>
        <p:spPr>
          <a:xfrm>
            <a:off x="6000750" y="1680210"/>
            <a:ext cx="2686050" cy="2857500"/>
          </a:xfrm>
          <a:prstGeom prst="rect">
            <a:avLst/>
          </a:prstGeom>
        </p:spPr>
      </p:pic>
      <p:sp>
        <p:nvSpPr>
          <p:cNvPr id="27" name="Shape 22"/>
          <p:cNvSpPr/>
          <p:nvPr/>
        </p:nvSpPr>
        <p:spPr>
          <a:xfrm>
            <a:off x="457200" y="4629150"/>
            <a:ext cx="8229600" cy="0"/>
          </a:xfrm>
          <a:prstGeom prst="line">
            <a:avLst/>
          </a:prstGeom>
          <a:noFill/>
          <a:ln w="6350">
            <a:solidFill>
              <a:srgbClr val="C9A85C">
                <a:alpha val="25000"/>
              </a:srgbClr>
            </a:solidFill>
            <a:prstDash val="solid"/>
          </a:ln>
        </p:spPr>
      </p:sp>
      <p:sp>
        <p:nvSpPr>
          <p:cNvPr id="28" name="Text 23"/>
          <p:cNvSpPr txBox="1"/>
          <p:nvPr/>
        </p:nvSpPr>
        <p:spPr>
          <a:xfrm>
            <a:off x="457200" y="4674870"/>
            <a:ext cx="5715000" cy="205740"/>
          </a:xfrm>
          <a:prstGeom prst="rect">
            <a:avLst/>
          </a:prstGeom>
          <a:noFill/>
          <a:ln/>
        </p:spPr>
        <p:txBody>
          <a:bodyPr wrap="square" lIns="0" tIns="0" rIns="0" bIns="0" rtlCol="0" anchor="ctr"/>
          <a:lstStyle/>
          <a:p>
            <a:pPr indent="0" marL="0">
              <a:buNone/>
            </a:pPr>
            <a:r>
              <a:rPr lang="en-US" sz="550" dirty="0">
                <a:solidFill>
                  <a:srgbClr val="9A948A"/>
                </a:solidFill>
                <a:latin typeface="Manrope" pitchFamily="34" charset="0"/>
                <a:ea typeface="Manrope" pitchFamily="34" charset="-122"/>
                <a:cs typeface="Manrope" pitchFamily="34" charset="-120"/>
              </a:rPr>
              <a:t>Historical AVE snapshot as supplied by Anubis Foundation, verifiable at ave.ai. Past figures, not current prices, liquidity or treasury. Origin pool today as stated in the 14 September 2026 briefing.</a:t>
            </a:r>
            <a:endParaRPr lang="en-US" sz="550" dirty="0"/>
          </a:p>
        </p:txBody>
      </p:sp>
      <p:sp>
        <p:nvSpPr>
          <p:cNvPr id="29" name="Shape 24"/>
          <p:cNvSpPr/>
          <p:nvPr/>
        </p:nvSpPr>
        <p:spPr>
          <a:xfrm>
            <a:off x="7166610" y="4734878"/>
            <a:ext cx="40005" cy="40005"/>
          </a:xfrm>
          <a:prstGeom prst="ellipse">
            <a:avLst/>
          </a:prstGeom>
          <a:solidFill>
            <a:srgbClr val="C9A85C">
              <a:alpha val="22000"/>
            </a:srgbClr>
          </a:solidFill>
          <a:ln w="12700">
            <a:solidFill>
              <a:srgbClr val="C9A85C">
                <a:alpha val="22000"/>
              </a:srgbClr>
            </a:solidFill>
            <a:prstDash val="solid"/>
          </a:ln>
        </p:spPr>
      </p:sp>
      <p:sp>
        <p:nvSpPr>
          <p:cNvPr id="30" name="Shape 25"/>
          <p:cNvSpPr/>
          <p:nvPr/>
        </p:nvSpPr>
        <p:spPr>
          <a:xfrm>
            <a:off x="7246620" y="4734878"/>
            <a:ext cx="125730" cy="40005"/>
          </a:xfrm>
          <a:prstGeom prst="roundRect">
            <a:avLst>
              <a:gd name="adj" fmla="val 50000"/>
            </a:avLst>
          </a:prstGeom>
          <a:solidFill>
            <a:srgbClr val="EAD08A"/>
          </a:solidFill>
          <a:ln w="12700">
            <a:solidFill>
              <a:srgbClr val="EAD08A"/>
            </a:solidFill>
            <a:prstDash val="solid"/>
          </a:ln>
        </p:spPr>
      </p:sp>
      <p:sp>
        <p:nvSpPr>
          <p:cNvPr id="31" name="Shape 26"/>
          <p:cNvSpPr/>
          <p:nvPr/>
        </p:nvSpPr>
        <p:spPr>
          <a:xfrm>
            <a:off x="7412355" y="4734878"/>
            <a:ext cx="40005" cy="40005"/>
          </a:xfrm>
          <a:prstGeom prst="ellipse">
            <a:avLst/>
          </a:prstGeom>
          <a:solidFill>
            <a:srgbClr val="C9A85C">
              <a:alpha val="22000"/>
            </a:srgbClr>
          </a:solidFill>
          <a:ln w="12700">
            <a:solidFill>
              <a:srgbClr val="C9A85C">
                <a:alpha val="22000"/>
              </a:srgbClr>
            </a:solidFill>
            <a:prstDash val="solid"/>
          </a:ln>
        </p:spPr>
      </p:sp>
      <p:sp>
        <p:nvSpPr>
          <p:cNvPr id="32" name="Shape 27"/>
          <p:cNvSpPr/>
          <p:nvPr/>
        </p:nvSpPr>
        <p:spPr>
          <a:xfrm>
            <a:off x="7492365" y="4734878"/>
            <a:ext cx="40005" cy="40005"/>
          </a:xfrm>
          <a:prstGeom prst="ellipse">
            <a:avLst/>
          </a:prstGeom>
          <a:solidFill>
            <a:srgbClr val="C9A85C">
              <a:alpha val="22000"/>
            </a:srgbClr>
          </a:solidFill>
          <a:ln w="12700">
            <a:solidFill>
              <a:srgbClr val="C9A85C">
                <a:alpha val="22000"/>
              </a:srgbClr>
            </a:solidFill>
            <a:prstDash val="solid"/>
          </a:ln>
        </p:spPr>
      </p:sp>
      <p:sp>
        <p:nvSpPr>
          <p:cNvPr id="33" name="Shape 28"/>
          <p:cNvSpPr/>
          <p:nvPr/>
        </p:nvSpPr>
        <p:spPr>
          <a:xfrm>
            <a:off x="7572375" y="4734878"/>
            <a:ext cx="40005" cy="40005"/>
          </a:xfrm>
          <a:prstGeom prst="ellipse">
            <a:avLst/>
          </a:prstGeom>
          <a:solidFill>
            <a:srgbClr val="C9A85C">
              <a:alpha val="22000"/>
            </a:srgbClr>
          </a:solidFill>
          <a:ln w="12700">
            <a:solidFill>
              <a:srgbClr val="C9A85C">
                <a:alpha val="22000"/>
              </a:srgbClr>
            </a:solidFill>
            <a:prstDash val="solid"/>
          </a:ln>
        </p:spPr>
      </p:sp>
      <p:sp>
        <p:nvSpPr>
          <p:cNvPr id="34" name="Shape 29"/>
          <p:cNvSpPr/>
          <p:nvPr/>
        </p:nvSpPr>
        <p:spPr>
          <a:xfrm>
            <a:off x="7652385" y="4734878"/>
            <a:ext cx="40005" cy="40005"/>
          </a:xfrm>
          <a:prstGeom prst="ellipse">
            <a:avLst/>
          </a:prstGeom>
          <a:solidFill>
            <a:srgbClr val="C9A85C">
              <a:alpha val="22000"/>
            </a:srgbClr>
          </a:solidFill>
          <a:ln w="12700">
            <a:solidFill>
              <a:srgbClr val="C9A85C">
                <a:alpha val="22000"/>
              </a:srgbClr>
            </a:solidFill>
            <a:prstDash val="solid"/>
          </a:ln>
        </p:spPr>
      </p:sp>
      <p:sp>
        <p:nvSpPr>
          <p:cNvPr id="35" name="Shape 30"/>
          <p:cNvSpPr/>
          <p:nvPr/>
        </p:nvSpPr>
        <p:spPr>
          <a:xfrm>
            <a:off x="7732395" y="4734878"/>
            <a:ext cx="40005" cy="40005"/>
          </a:xfrm>
          <a:prstGeom prst="ellipse">
            <a:avLst/>
          </a:prstGeom>
          <a:solidFill>
            <a:srgbClr val="C9A85C">
              <a:alpha val="22000"/>
            </a:srgbClr>
          </a:solidFill>
          <a:ln w="12700">
            <a:solidFill>
              <a:srgbClr val="C9A85C">
                <a:alpha val="22000"/>
              </a:srgbClr>
            </a:solidFill>
            <a:prstDash val="solid"/>
          </a:ln>
        </p:spPr>
      </p:sp>
      <p:sp>
        <p:nvSpPr>
          <p:cNvPr id="36" name="Shape 31"/>
          <p:cNvSpPr/>
          <p:nvPr/>
        </p:nvSpPr>
        <p:spPr>
          <a:xfrm>
            <a:off x="7812405" y="4734878"/>
            <a:ext cx="40005" cy="40005"/>
          </a:xfrm>
          <a:prstGeom prst="ellipse">
            <a:avLst/>
          </a:prstGeom>
          <a:solidFill>
            <a:srgbClr val="C9A85C">
              <a:alpha val="22000"/>
            </a:srgbClr>
          </a:solidFill>
          <a:ln w="12700">
            <a:solidFill>
              <a:srgbClr val="C9A85C">
                <a:alpha val="22000"/>
              </a:srgbClr>
            </a:solidFill>
            <a:prstDash val="solid"/>
          </a:ln>
        </p:spPr>
      </p:sp>
      <p:sp>
        <p:nvSpPr>
          <p:cNvPr id="37" name="Shape 32"/>
          <p:cNvSpPr/>
          <p:nvPr/>
        </p:nvSpPr>
        <p:spPr>
          <a:xfrm>
            <a:off x="7892415" y="4734878"/>
            <a:ext cx="40005" cy="40005"/>
          </a:xfrm>
          <a:prstGeom prst="ellipse">
            <a:avLst/>
          </a:prstGeom>
          <a:solidFill>
            <a:srgbClr val="C9A85C">
              <a:alpha val="22000"/>
            </a:srgbClr>
          </a:solidFill>
          <a:ln w="12700">
            <a:solidFill>
              <a:srgbClr val="C9A85C">
                <a:alpha val="22000"/>
              </a:srgbClr>
            </a:solidFill>
            <a:prstDash val="solid"/>
          </a:ln>
        </p:spPr>
      </p:sp>
      <p:sp>
        <p:nvSpPr>
          <p:cNvPr id="38" name="Shape 33"/>
          <p:cNvSpPr/>
          <p:nvPr/>
        </p:nvSpPr>
        <p:spPr>
          <a:xfrm>
            <a:off x="7972425" y="4734878"/>
            <a:ext cx="40005" cy="40005"/>
          </a:xfrm>
          <a:prstGeom prst="ellipse">
            <a:avLst/>
          </a:prstGeom>
          <a:solidFill>
            <a:srgbClr val="C9A85C">
              <a:alpha val="22000"/>
            </a:srgbClr>
          </a:solidFill>
          <a:ln w="12700">
            <a:solidFill>
              <a:srgbClr val="C9A85C">
                <a:alpha val="22000"/>
              </a:srgbClr>
            </a:solidFill>
            <a:prstDash val="solid"/>
          </a:ln>
        </p:spPr>
      </p:sp>
      <p:sp>
        <p:nvSpPr>
          <p:cNvPr id="39" name="Shape 34"/>
          <p:cNvSpPr/>
          <p:nvPr/>
        </p:nvSpPr>
        <p:spPr>
          <a:xfrm>
            <a:off x="8052435" y="4734878"/>
            <a:ext cx="40005" cy="40005"/>
          </a:xfrm>
          <a:prstGeom prst="ellipse">
            <a:avLst/>
          </a:prstGeom>
          <a:solidFill>
            <a:srgbClr val="C9A85C">
              <a:alpha val="22000"/>
            </a:srgbClr>
          </a:solidFill>
          <a:ln w="12700">
            <a:solidFill>
              <a:srgbClr val="C9A85C">
                <a:alpha val="22000"/>
              </a:srgbClr>
            </a:solidFill>
            <a:prstDash val="solid"/>
          </a:ln>
        </p:spPr>
      </p:sp>
      <p:sp>
        <p:nvSpPr>
          <p:cNvPr id="40" name="Shape 35"/>
          <p:cNvSpPr/>
          <p:nvPr/>
        </p:nvSpPr>
        <p:spPr>
          <a:xfrm>
            <a:off x="8132445" y="4734878"/>
            <a:ext cx="40005" cy="40005"/>
          </a:xfrm>
          <a:prstGeom prst="ellipse">
            <a:avLst/>
          </a:prstGeom>
          <a:solidFill>
            <a:srgbClr val="C9A85C">
              <a:alpha val="22000"/>
            </a:srgbClr>
          </a:solidFill>
          <a:ln w="12700">
            <a:solidFill>
              <a:srgbClr val="C9A85C">
                <a:alpha val="22000"/>
              </a:srgbClr>
            </a:solidFill>
            <a:prstDash val="solid"/>
          </a:ln>
        </p:spPr>
      </p:sp>
      <p:sp>
        <p:nvSpPr>
          <p:cNvPr id="41" name="Text 36"/>
          <p:cNvSpPr txBox="1"/>
          <p:nvPr/>
        </p:nvSpPr>
        <p:spPr>
          <a:xfrm>
            <a:off x="8229600" y="4674870"/>
            <a:ext cx="457200" cy="205740"/>
          </a:xfrm>
          <a:prstGeom prst="rect">
            <a:avLst/>
          </a:prstGeom>
          <a:noFill/>
          <a:ln/>
        </p:spPr>
        <p:txBody>
          <a:bodyPr wrap="square" lIns="0" tIns="0" rIns="0" bIns="0" rtlCol="0" anchor="ctr"/>
          <a:lstStyle/>
          <a:p>
            <a:pPr algn="r" indent="0" marL="0">
              <a:buNone/>
            </a:pPr>
            <a:r>
              <a:rPr lang="en-US" sz="600" b="1" spc="150" kern="0" dirty="0">
                <a:solidFill>
                  <a:srgbClr val="C9A85C"/>
                </a:solidFill>
                <a:latin typeface="Cinzel" pitchFamily="34" charset="0"/>
                <a:ea typeface="Cinzel" pitchFamily="34" charset="-122"/>
                <a:cs typeface="Cinzel" pitchFamily="34" charset="-120"/>
              </a:rPr>
              <a:t>03 / 13</a:t>
            </a:r>
            <a:endParaRPr lang="en-US" sz="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2"/>
          <a:stretch>
            <a:fillRect/>
          </a:stretch>
        </p:blipFill>
        <p:spPr>
          <a:xfrm>
            <a:off x="457200" y="363474"/>
            <a:ext cx="274320" cy="228600"/>
          </a:xfrm>
          <a:prstGeom prst="rect">
            <a:avLst/>
          </a:prstGeom>
        </p:spPr>
      </p:pic>
      <p:sp>
        <p:nvSpPr>
          <p:cNvPr id="4" name="Text 0"/>
          <p:cNvSpPr txBox="1"/>
          <p:nvPr/>
        </p:nvSpPr>
        <p:spPr>
          <a:xfrm>
            <a:off x="786384" y="308610"/>
            <a:ext cx="1280160" cy="228600"/>
          </a:xfrm>
          <a:prstGeom prst="rect">
            <a:avLst/>
          </a:prstGeom>
          <a:noFill/>
          <a:ln/>
        </p:spPr>
        <p:txBody>
          <a:bodyPr wrap="square" lIns="0" tIns="0" rIns="0" bIns="0" rtlCol="0" anchor="ctr"/>
          <a:lstStyle/>
          <a:p>
            <a:pPr indent="0" marL="0">
              <a:buNone/>
            </a:pPr>
            <a:r>
              <a:rPr lang="en-US" sz="1100" b="1" spc="400" kern="0" dirty="0">
                <a:solidFill>
                  <a:srgbClr val="FFFFFF"/>
                </a:solidFill>
                <a:latin typeface="Cinzel" pitchFamily="34" charset="0"/>
                <a:ea typeface="Cinzel" pitchFamily="34" charset="-122"/>
                <a:cs typeface="Cinzel" pitchFamily="34" charset="-120"/>
              </a:rPr>
              <a:t>ANUBIS</a:t>
            </a:r>
            <a:endParaRPr lang="en-US" sz="1100" dirty="0"/>
          </a:p>
        </p:txBody>
      </p:sp>
      <p:sp>
        <p:nvSpPr>
          <p:cNvPr id="5" name="Text 1"/>
          <p:cNvSpPr txBox="1"/>
          <p:nvPr/>
        </p:nvSpPr>
        <p:spPr>
          <a:xfrm>
            <a:off x="457200" y="685800"/>
            <a:ext cx="7315200" cy="91440"/>
          </a:xfrm>
          <a:prstGeom prst="rect">
            <a:avLst/>
          </a:prstGeom>
          <a:noFill/>
          <a:ln/>
        </p:spPr>
        <p:txBody>
          <a:bodyPr wrap="square" lIns="0" tIns="0" rIns="0" bIns="0" rtlCol="0" anchor="t"/>
          <a:lstStyle/>
          <a:p>
            <a:pPr indent="0" marL="0">
              <a:buNone/>
            </a:pPr>
            <a:r>
              <a:rPr lang="en-US" sz="550" b="1" spc="300" kern="0" dirty="0">
                <a:solidFill>
                  <a:srgbClr val="8DE300"/>
                </a:solidFill>
                <a:latin typeface="Manrope" pitchFamily="34" charset="0"/>
                <a:ea typeface="Manrope" pitchFamily="34" charset="-122"/>
                <a:cs typeface="Manrope" pitchFamily="34" charset="-120"/>
              </a:rPr>
              <a:t>03 · THEN THEY BUILT THE RAILS</a:t>
            </a:r>
            <a:endParaRPr lang="en-US" sz="550" dirty="0"/>
          </a:p>
        </p:txBody>
      </p:sp>
      <p:sp>
        <p:nvSpPr>
          <p:cNvPr id="6" name="Text 2"/>
          <p:cNvSpPr txBox="1"/>
          <p:nvPr/>
        </p:nvSpPr>
        <p:spPr>
          <a:xfrm>
            <a:off x="457200" y="834390"/>
            <a:ext cx="8229600" cy="308610"/>
          </a:xfrm>
          <a:prstGeom prst="rect">
            <a:avLst/>
          </a:prstGeom>
          <a:noFill/>
          <a:ln/>
        </p:spPr>
        <p:txBody>
          <a:bodyPr wrap="square" lIns="0" tIns="0" rIns="0" bIns="0" rtlCol="0" anchor="t"/>
          <a:lstStyle/>
          <a:p>
            <a:pPr indent="0" marL="0">
              <a:buNone/>
            </a:pPr>
            <a:r>
              <a:rPr lang="en-US" sz="2000" b="1" spc="30" kern="0" dirty="0">
                <a:solidFill>
                  <a:srgbClr val="F4EFE3"/>
                </a:solidFill>
                <a:latin typeface="Cinzel" pitchFamily="34" charset="0"/>
                <a:ea typeface="Cinzel" pitchFamily="34" charset="-122"/>
                <a:cs typeface="Cinzel" pitchFamily="34" charset="-120"/>
              </a:rPr>
              <a:t>Most projects rent a chain. </a:t>
            </a:r>
            <a:pPr indent="0" marL="0">
              <a:buNone/>
            </a:pPr>
            <a:r>
              <a:rPr lang="en-US" sz="2000" b="1" spc="30" kern="0" dirty="0">
                <a:solidFill>
                  <a:srgbClr val="BFF25A"/>
                </a:solidFill>
                <a:latin typeface="Cinzel" pitchFamily="34" charset="0"/>
                <a:ea typeface="Cinzel" pitchFamily="34" charset="-122"/>
                <a:cs typeface="Cinzel" pitchFamily="34" charset="-120"/>
              </a:rPr>
              <a:t>This one owns it.</a:t>
            </a:r>
            <a:endParaRPr lang="en-US" sz="2000" dirty="0"/>
          </a:p>
        </p:txBody>
      </p:sp>
      <p:sp>
        <p:nvSpPr>
          <p:cNvPr id="7" name="Text 3"/>
          <p:cNvSpPr txBox="1"/>
          <p:nvPr/>
        </p:nvSpPr>
        <p:spPr>
          <a:xfrm>
            <a:off x="457200" y="1223010"/>
            <a:ext cx="6400800" cy="342900"/>
          </a:xfrm>
          <a:prstGeom prst="rect">
            <a:avLst/>
          </a:prstGeom>
          <a:noFill/>
          <a:ln/>
        </p:spPr>
        <p:txBody>
          <a:bodyPr wrap="square" lIns="0" tIns="0" rIns="0" bIns="0" rtlCol="0" anchor="t"/>
          <a:lstStyle/>
          <a:p>
            <a:pPr indent="0" marL="0">
              <a:lnSpc>
                <a:spcPct val="105000"/>
              </a:lnSpc>
              <a:buNone/>
            </a:pPr>
            <a:r>
              <a:rPr lang="en-US" sz="900" dirty="0">
                <a:solidFill>
                  <a:srgbClr val="CFC9BC"/>
                </a:solidFill>
                <a:latin typeface="Manrope" pitchFamily="34" charset="0"/>
                <a:ea typeface="Manrope" pitchFamily="34" charset="-122"/>
                <a:cs typeface="Manrope" pitchFamily="34" charset="-120"/>
              </a:rPr>
              <a:t>Anubis Chain went live in April 2026. Fees are paid in gasDAI, pegged to the dollar. Everything below is on the public explorer at browser.anubispace.org.</a:t>
            </a:r>
            <a:endParaRPr lang="en-US" sz="900" dirty="0"/>
          </a:p>
        </p:txBody>
      </p:sp>
      <p:sp>
        <p:nvSpPr>
          <p:cNvPr id="8" name="Shape 4"/>
          <p:cNvSpPr/>
          <p:nvPr/>
        </p:nvSpPr>
        <p:spPr>
          <a:xfrm>
            <a:off x="457200" y="1680210"/>
            <a:ext cx="2680335" cy="891540"/>
          </a:xfrm>
          <a:prstGeom prst="roundRect">
            <a:avLst>
              <a:gd name="adj" fmla="val 8974"/>
            </a:avLst>
          </a:prstGeom>
          <a:solidFill>
            <a:srgbClr val="08090B">
              <a:alpha val="88000"/>
            </a:srgbClr>
          </a:solidFill>
          <a:ln w="7620">
            <a:solidFill>
              <a:srgbClr val="8DE300">
                <a:alpha val="30000"/>
              </a:srgbClr>
            </a:solidFill>
            <a:prstDash val="solid"/>
          </a:ln>
        </p:spPr>
      </p:sp>
      <p:sp>
        <p:nvSpPr>
          <p:cNvPr id="9" name="Text 5"/>
          <p:cNvSpPr txBox="1"/>
          <p:nvPr/>
        </p:nvSpPr>
        <p:spPr>
          <a:xfrm>
            <a:off x="605790" y="1851660"/>
            <a:ext cx="2383155" cy="285750"/>
          </a:xfrm>
          <a:prstGeom prst="rect">
            <a:avLst/>
          </a:prstGeom>
          <a:noFill/>
          <a:ln/>
        </p:spPr>
        <p:txBody>
          <a:bodyPr wrap="square" lIns="0" tIns="0" rIns="0" bIns="0" rtlCol="0" anchor="t"/>
          <a:lstStyle/>
          <a:p>
            <a:pPr indent="0" marL="0">
              <a:buNone/>
            </a:pPr>
            <a:r>
              <a:rPr lang="en-US" sz="2000" b="1" dirty="0">
                <a:solidFill>
                  <a:srgbClr val="BFF25A"/>
                </a:solidFill>
                <a:latin typeface="Cinzel" pitchFamily="34" charset="0"/>
                <a:ea typeface="Cinzel" pitchFamily="34" charset="-122"/>
                <a:cs typeface="Cinzel" pitchFamily="34" charset="-120"/>
              </a:rPr>
              <a:t>100M+</a:t>
            </a:r>
            <a:endParaRPr lang="en-US" sz="2000" dirty="0"/>
          </a:p>
        </p:txBody>
      </p:sp>
      <p:sp>
        <p:nvSpPr>
          <p:cNvPr id="10" name="Text 6"/>
          <p:cNvSpPr txBox="1"/>
          <p:nvPr/>
        </p:nvSpPr>
        <p:spPr>
          <a:xfrm>
            <a:off x="605790" y="2194560"/>
            <a:ext cx="2383155" cy="251460"/>
          </a:xfrm>
          <a:prstGeom prst="rect">
            <a:avLst/>
          </a:prstGeom>
          <a:noFill/>
          <a:ln/>
        </p:spPr>
        <p:txBody>
          <a:bodyPr wrap="square" lIns="0" tIns="0" rIns="0" bIns="0" rtlCol="0" anchor="t"/>
          <a:lstStyle/>
          <a:p>
            <a:pPr indent="0" marL="0">
              <a:lnSpc>
                <a:spcPct val="105000"/>
              </a:lnSpc>
              <a:buNone/>
            </a:pPr>
            <a:r>
              <a:rPr lang="en-US" sz="700" dirty="0">
                <a:solidFill>
                  <a:srgbClr val="CFC9BC"/>
                </a:solidFill>
                <a:latin typeface="Manrope" pitchFamily="34" charset="0"/>
                <a:ea typeface="Manrope" pitchFamily="34" charset="-122"/>
                <a:cs typeface="Manrope" pitchFamily="34" charset="-120"/>
              </a:rPr>
              <a:t>Cumulative transactions</a:t>
            </a:r>
            <a:endParaRPr lang="en-US" sz="700" dirty="0"/>
          </a:p>
        </p:txBody>
      </p:sp>
      <p:sp>
        <p:nvSpPr>
          <p:cNvPr id="11" name="Shape 7"/>
          <p:cNvSpPr/>
          <p:nvPr/>
        </p:nvSpPr>
        <p:spPr>
          <a:xfrm>
            <a:off x="3228975" y="1680210"/>
            <a:ext cx="2680335" cy="891540"/>
          </a:xfrm>
          <a:prstGeom prst="roundRect">
            <a:avLst>
              <a:gd name="adj" fmla="val 8974"/>
            </a:avLst>
          </a:prstGeom>
          <a:solidFill>
            <a:srgbClr val="08090B">
              <a:alpha val="88000"/>
            </a:srgbClr>
          </a:solidFill>
          <a:ln w="7620">
            <a:solidFill>
              <a:srgbClr val="8DE300">
                <a:alpha val="30000"/>
              </a:srgbClr>
            </a:solidFill>
            <a:prstDash val="solid"/>
          </a:ln>
        </p:spPr>
      </p:sp>
      <p:sp>
        <p:nvSpPr>
          <p:cNvPr id="12" name="Text 8"/>
          <p:cNvSpPr txBox="1"/>
          <p:nvPr/>
        </p:nvSpPr>
        <p:spPr>
          <a:xfrm>
            <a:off x="3377565" y="1851660"/>
            <a:ext cx="2383155" cy="285750"/>
          </a:xfrm>
          <a:prstGeom prst="rect">
            <a:avLst/>
          </a:prstGeom>
          <a:noFill/>
          <a:ln/>
        </p:spPr>
        <p:txBody>
          <a:bodyPr wrap="square" lIns="0" tIns="0" rIns="0" bIns="0" rtlCol="0" anchor="t"/>
          <a:lstStyle/>
          <a:p>
            <a:pPr indent="0" marL="0">
              <a:buNone/>
            </a:pPr>
            <a:r>
              <a:rPr lang="en-US" sz="2000" b="1" dirty="0">
                <a:solidFill>
                  <a:srgbClr val="BFF25A"/>
                </a:solidFill>
                <a:latin typeface="Cinzel" pitchFamily="34" charset="0"/>
                <a:ea typeface="Cinzel" pitchFamily="34" charset="-122"/>
                <a:cs typeface="Cinzel" pitchFamily="34" charset="-120"/>
              </a:rPr>
              <a:t>18M+</a:t>
            </a:r>
            <a:endParaRPr lang="en-US" sz="2000" dirty="0"/>
          </a:p>
        </p:txBody>
      </p:sp>
      <p:sp>
        <p:nvSpPr>
          <p:cNvPr id="13" name="Text 9"/>
          <p:cNvSpPr txBox="1"/>
          <p:nvPr/>
        </p:nvSpPr>
        <p:spPr>
          <a:xfrm>
            <a:off x="3377565" y="2194560"/>
            <a:ext cx="2383155" cy="251460"/>
          </a:xfrm>
          <a:prstGeom prst="rect">
            <a:avLst/>
          </a:prstGeom>
          <a:noFill/>
          <a:ln/>
        </p:spPr>
        <p:txBody>
          <a:bodyPr wrap="square" lIns="0" tIns="0" rIns="0" bIns="0" rtlCol="0" anchor="t"/>
          <a:lstStyle/>
          <a:p>
            <a:pPr indent="0" marL="0">
              <a:lnSpc>
                <a:spcPct val="105000"/>
              </a:lnSpc>
              <a:buNone/>
            </a:pPr>
            <a:r>
              <a:rPr lang="en-US" sz="700" dirty="0">
                <a:solidFill>
                  <a:srgbClr val="CFC9BC"/>
                </a:solidFill>
                <a:latin typeface="Manrope" pitchFamily="34" charset="0"/>
                <a:ea typeface="Manrope" pitchFamily="34" charset="-122"/>
                <a:cs typeface="Manrope" pitchFamily="34" charset="-120"/>
              </a:rPr>
              <a:t>Addresses</a:t>
            </a:r>
            <a:endParaRPr lang="en-US" sz="700" dirty="0"/>
          </a:p>
        </p:txBody>
      </p:sp>
      <p:sp>
        <p:nvSpPr>
          <p:cNvPr id="14" name="Shape 10"/>
          <p:cNvSpPr/>
          <p:nvPr/>
        </p:nvSpPr>
        <p:spPr>
          <a:xfrm>
            <a:off x="457200" y="2663190"/>
            <a:ext cx="2680335" cy="891540"/>
          </a:xfrm>
          <a:prstGeom prst="roundRect">
            <a:avLst>
              <a:gd name="adj" fmla="val 8974"/>
            </a:avLst>
          </a:prstGeom>
          <a:solidFill>
            <a:srgbClr val="08090B">
              <a:alpha val="88000"/>
            </a:srgbClr>
          </a:solidFill>
          <a:ln w="7620">
            <a:solidFill>
              <a:srgbClr val="8DE300">
                <a:alpha val="30000"/>
              </a:srgbClr>
            </a:solidFill>
            <a:prstDash val="solid"/>
          </a:ln>
        </p:spPr>
      </p:sp>
      <p:sp>
        <p:nvSpPr>
          <p:cNvPr id="15" name="Text 11"/>
          <p:cNvSpPr txBox="1"/>
          <p:nvPr/>
        </p:nvSpPr>
        <p:spPr>
          <a:xfrm>
            <a:off x="605790" y="2834640"/>
            <a:ext cx="2383155" cy="285750"/>
          </a:xfrm>
          <a:prstGeom prst="rect">
            <a:avLst/>
          </a:prstGeom>
          <a:noFill/>
          <a:ln/>
        </p:spPr>
        <p:txBody>
          <a:bodyPr wrap="square" lIns="0" tIns="0" rIns="0" bIns="0" rtlCol="0" anchor="t"/>
          <a:lstStyle/>
          <a:p>
            <a:pPr indent="0" marL="0">
              <a:buNone/>
            </a:pPr>
            <a:r>
              <a:rPr lang="en-US" sz="2000" b="1" dirty="0">
                <a:solidFill>
                  <a:srgbClr val="BFF25A"/>
                </a:solidFill>
                <a:latin typeface="Cinzel" pitchFamily="34" charset="0"/>
                <a:ea typeface="Cinzel" pitchFamily="34" charset="-122"/>
                <a:cs typeface="Cinzel" pitchFamily="34" charset="-120"/>
              </a:rPr>
              <a:t>16K+</a:t>
            </a:r>
            <a:endParaRPr lang="en-US" sz="2000" dirty="0"/>
          </a:p>
        </p:txBody>
      </p:sp>
      <p:sp>
        <p:nvSpPr>
          <p:cNvPr id="16" name="Text 12"/>
          <p:cNvSpPr txBox="1"/>
          <p:nvPr/>
        </p:nvSpPr>
        <p:spPr>
          <a:xfrm>
            <a:off x="605790" y="3177540"/>
            <a:ext cx="2383155" cy="251460"/>
          </a:xfrm>
          <a:prstGeom prst="rect">
            <a:avLst/>
          </a:prstGeom>
          <a:noFill/>
          <a:ln/>
        </p:spPr>
        <p:txBody>
          <a:bodyPr wrap="square" lIns="0" tIns="0" rIns="0" bIns="0" rtlCol="0" anchor="t"/>
          <a:lstStyle/>
          <a:p>
            <a:pPr indent="0" marL="0">
              <a:lnSpc>
                <a:spcPct val="105000"/>
              </a:lnSpc>
              <a:buNone/>
            </a:pPr>
            <a:r>
              <a:rPr lang="en-US" sz="700" dirty="0">
                <a:solidFill>
                  <a:srgbClr val="CFC9BC"/>
                </a:solidFill>
                <a:latin typeface="Manrope" pitchFamily="34" charset="0"/>
                <a:ea typeface="Manrope" pitchFamily="34" charset="-122"/>
                <a:cs typeface="Manrope" pitchFamily="34" charset="-120"/>
              </a:rPr>
              <a:t>Smart contracts deployed</a:t>
            </a:r>
            <a:endParaRPr lang="en-US" sz="700" dirty="0"/>
          </a:p>
        </p:txBody>
      </p:sp>
      <p:sp>
        <p:nvSpPr>
          <p:cNvPr id="17" name="Shape 13"/>
          <p:cNvSpPr/>
          <p:nvPr/>
        </p:nvSpPr>
        <p:spPr>
          <a:xfrm>
            <a:off x="3228975" y="2663190"/>
            <a:ext cx="2680335" cy="891540"/>
          </a:xfrm>
          <a:prstGeom prst="roundRect">
            <a:avLst>
              <a:gd name="adj" fmla="val 8974"/>
            </a:avLst>
          </a:prstGeom>
          <a:solidFill>
            <a:srgbClr val="08090B">
              <a:alpha val="88000"/>
            </a:srgbClr>
          </a:solidFill>
          <a:ln w="7620">
            <a:solidFill>
              <a:srgbClr val="8DE300">
                <a:alpha val="30000"/>
              </a:srgbClr>
            </a:solidFill>
            <a:prstDash val="solid"/>
          </a:ln>
        </p:spPr>
      </p:sp>
      <p:sp>
        <p:nvSpPr>
          <p:cNvPr id="18" name="Text 14"/>
          <p:cNvSpPr txBox="1"/>
          <p:nvPr/>
        </p:nvSpPr>
        <p:spPr>
          <a:xfrm>
            <a:off x="3377565" y="2834640"/>
            <a:ext cx="2383155" cy="285750"/>
          </a:xfrm>
          <a:prstGeom prst="rect">
            <a:avLst/>
          </a:prstGeom>
          <a:noFill/>
          <a:ln/>
        </p:spPr>
        <p:txBody>
          <a:bodyPr wrap="square" lIns="0" tIns="0" rIns="0" bIns="0" rtlCol="0" anchor="t"/>
          <a:lstStyle/>
          <a:p>
            <a:pPr indent="0" marL="0">
              <a:buNone/>
            </a:pPr>
            <a:r>
              <a:rPr lang="en-US" sz="2000" b="1" dirty="0">
                <a:solidFill>
                  <a:srgbClr val="BFF25A"/>
                </a:solidFill>
                <a:latin typeface="Cinzel" pitchFamily="34" charset="0"/>
                <a:ea typeface="Cinzel" pitchFamily="34" charset="-122"/>
                <a:cs typeface="Cinzel" pitchFamily="34" charset="-120"/>
              </a:rPr>
              <a:t>1.9K+</a:t>
            </a:r>
            <a:endParaRPr lang="en-US" sz="2000" dirty="0"/>
          </a:p>
        </p:txBody>
      </p:sp>
      <p:sp>
        <p:nvSpPr>
          <p:cNvPr id="19" name="Text 15"/>
          <p:cNvSpPr txBox="1"/>
          <p:nvPr/>
        </p:nvSpPr>
        <p:spPr>
          <a:xfrm>
            <a:off x="3377565" y="3177540"/>
            <a:ext cx="2383155" cy="251460"/>
          </a:xfrm>
          <a:prstGeom prst="rect">
            <a:avLst/>
          </a:prstGeom>
          <a:noFill/>
          <a:ln/>
        </p:spPr>
        <p:txBody>
          <a:bodyPr wrap="square" lIns="0" tIns="0" rIns="0" bIns="0" rtlCol="0" anchor="t"/>
          <a:lstStyle/>
          <a:p>
            <a:pPr indent="0" marL="0">
              <a:lnSpc>
                <a:spcPct val="105000"/>
              </a:lnSpc>
              <a:buNone/>
            </a:pPr>
            <a:r>
              <a:rPr lang="en-US" sz="700" dirty="0">
                <a:solidFill>
                  <a:srgbClr val="CFC9BC"/>
                </a:solidFill>
                <a:latin typeface="Manrope" pitchFamily="34" charset="0"/>
                <a:ea typeface="Manrope" pitchFamily="34" charset="-122"/>
                <a:cs typeface="Manrope" pitchFamily="34" charset="-120"/>
              </a:rPr>
              <a:t>Tokens on the chain</a:t>
            </a:r>
            <a:endParaRPr lang="en-US" sz="700" dirty="0"/>
          </a:p>
        </p:txBody>
      </p:sp>
      <p:sp>
        <p:nvSpPr>
          <p:cNvPr id="20" name="Shape 16"/>
          <p:cNvSpPr/>
          <p:nvPr/>
        </p:nvSpPr>
        <p:spPr>
          <a:xfrm>
            <a:off x="457200" y="3646170"/>
            <a:ext cx="2680335" cy="891540"/>
          </a:xfrm>
          <a:prstGeom prst="roundRect">
            <a:avLst>
              <a:gd name="adj" fmla="val 8974"/>
            </a:avLst>
          </a:prstGeom>
          <a:solidFill>
            <a:srgbClr val="08090B">
              <a:alpha val="88000"/>
            </a:srgbClr>
          </a:solidFill>
          <a:ln w="7620">
            <a:solidFill>
              <a:srgbClr val="8DE300">
                <a:alpha val="30000"/>
              </a:srgbClr>
            </a:solidFill>
            <a:prstDash val="solid"/>
          </a:ln>
        </p:spPr>
      </p:sp>
      <p:sp>
        <p:nvSpPr>
          <p:cNvPr id="21" name="Text 17"/>
          <p:cNvSpPr txBox="1"/>
          <p:nvPr/>
        </p:nvSpPr>
        <p:spPr>
          <a:xfrm>
            <a:off x="605790" y="3817620"/>
            <a:ext cx="2383155" cy="285750"/>
          </a:xfrm>
          <a:prstGeom prst="rect">
            <a:avLst/>
          </a:prstGeom>
          <a:noFill/>
          <a:ln/>
        </p:spPr>
        <p:txBody>
          <a:bodyPr wrap="square" lIns="0" tIns="0" rIns="0" bIns="0" rtlCol="0" anchor="t"/>
          <a:lstStyle/>
          <a:p>
            <a:pPr indent="0" marL="0">
              <a:buNone/>
            </a:pPr>
            <a:r>
              <a:rPr lang="en-US" sz="2000" b="1" dirty="0">
                <a:solidFill>
                  <a:srgbClr val="BFF25A"/>
                </a:solidFill>
                <a:latin typeface="Cinzel" pitchFamily="34" charset="0"/>
                <a:ea typeface="Cinzel" pitchFamily="34" charset="-122"/>
                <a:cs typeface="Cinzel" pitchFamily="34" charset="-120"/>
              </a:rPr>
              <a:t>~1 s</a:t>
            </a:r>
            <a:endParaRPr lang="en-US" sz="2000" dirty="0"/>
          </a:p>
        </p:txBody>
      </p:sp>
      <p:sp>
        <p:nvSpPr>
          <p:cNvPr id="22" name="Text 18"/>
          <p:cNvSpPr txBox="1"/>
          <p:nvPr/>
        </p:nvSpPr>
        <p:spPr>
          <a:xfrm>
            <a:off x="605790" y="4160520"/>
            <a:ext cx="2383155" cy="251460"/>
          </a:xfrm>
          <a:prstGeom prst="rect">
            <a:avLst/>
          </a:prstGeom>
          <a:noFill/>
          <a:ln/>
        </p:spPr>
        <p:txBody>
          <a:bodyPr wrap="square" lIns="0" tIns="0" rIns="0" bIns="0" rtlCol="0" anchor="t"/>
          <a:lstStyle/>
          <a:p>
            <a:pPr indent="0" marL="0">
              <a:lnSpc>
                <a:spcPct val="105000"/>
              </a:lnSpc>
              <a:buNone/>
            </a:pPr>
            <a:r>
              <a:rPr lang="en-US" sz="700" dirty="0">
                <a:solidFill>
                  <a:srgbClr val="CFC9BC"/>
                </a:solidFill>
                <a:latin typeface="Manrope" pitchFamily="34" charset="0"/>
                <a:ea typeface="Manrope" pitchFamily="34" charset="-122"/>
                <a:cs typeface="Manrope" pitchFamily="34" charset="-120"/>
              </a:rPr>
              <a:t>Average block time</a:t>
            </a:r>
            <a:endParaRPr lang="en-US" sz="700" dirty="0"/>
          </a:p>
        </p:txBody>
      </p:sp>
      <p:sp>
        <p:nvSpPr>
          <p:cNvPr id="23" name="Shape 19"/>
          <p:cNvSpPr/>
          <p:nvPr/>
        </p:nvSpPr>
        <p:spPr>
          <a:xfrm>
            <a:off x="3228975" y="3646170"/>
            <a:ext cx="2680335" cy="891540"/>
          </a:xfrm>
          <a:prstGeom prst="roundRect">
            <a:avLst>
              <a:gd name="adj" fmla="val 8974"/>
            </a:avLst>
          </a:prstGeom>
          <a:solidFill>
            <a:srgbClr val="08090B">
              <a:alpha val="88000"/>
            </a:srgbClr>
          </a:solidFill>
          <a:ln w="7620">
            <a:solidFill>
              <a:srgbClr val="8DE300">
                <a:alpha val="30000"/>
              </a:srgbClr>
            </a:solidFill>
            <a:prstDash val="solid"/>
          </a:ln>
        </p:spPr>
      </p:sp>
      <p:sp>
        <p:nvSpPr>
          <p:cNvPr id="24" name="Text 20"/>
          <p:cNvSpPr txBox="1"/>
          <p:nvPr/>
        </p:nvSpPr>
        <p:spPr>
          <a:xfrm>
            <a:off x="3377565" y="3817620"/>
            <a:ext cx="2383155" cy="285750"/>
          </a:xfrm>
          <a:prstGeom prst="rect">
            <a:avLst/>
          </a:prstGeom>
          <a:noFill/>
          <a:ln/>
        </p:spPr>
        <p:txBody>
          <a:bodyPr wrap="square" lIns="0" tIns="0" rIns="0" bIns="0" rtlCol="0" anchor="t"/>
          <a:lstStyle/>
          <a:p>
            <a:pPr indent="0" marL="0">
              <a:buNone/>
            </a:pPr>
            <a:r>
              <a:rPr lang="en-US" sz="2000" b="1" dirty="0">
                <a:solidFill>
                  <a:srgbClr val="BFF25A"/>
                </a:solidFill>
                <a:latin typeface="Cinzel" pitchFamily="34" charset="0"/>
                <a:ea typeface="Cinzel" pitchFamily="34" charset="-122"/>
                <a:cs typeface="Cinzel" pitchFamily="34" charset="-120"/>
              </a:rPr>
              <a:t>gasDAI</a:t>
            </a:r>
            <a:endParaRPr lang="en-US" sz="2000" dirty="0"/>
          </a:p>
        </p:txBody>
      </p:sp>
      <p:sp>
        <p:nvSpPr>
          <p:cNvPr id="25" name="Text 21"/>
          <p:cNvSpPr txBox="1"/>
          <p:nvPr/>
        </p:nvSpPr>
        <p:spPr>
          <a:xfrm>
            <a:off x="3377565" y="4160520"/>
            <a:ext cx="2383155" cy="251460"/>
          </a:xfrm>
          <a:prstGeom prst="rect">
            <a:avLst/>
          </a:prstGeom>
          <a:noFill/>
          <a:ln/>
        </p:spPr>
        <p:txBody>
          <a:bodyPr wrap="square" lIns="0" tIns="0" rIns="0" bIns="0" rtlCol="0" anchor="t"/>
          <a:lstStyle/>
          <a:p>
            <a:pPr indent="0" marL="0">
              <a:lnSpc>
                <a:spcPct val="105000"/>
              </a:lnSpc>
              <a:buNone/>
            </a:pPr>
            <a:r>
              <a:rPr lang="en-US" sz="700" dirty="0">
                <a:solidFill>
                  <a:srgbClr val="CFC9BC"/>
                </a:solidFill>
                <a:latin typeface="Manrope" pitchFamily="34" charset="0"/>
                <a:ea typeface="Manrope" pitchFamily="34" charset="-122"/>
                <a:cs typeface="Manrope" pitchFamily="34" charset="-120"/>
              </a:rPr>
              <a:t>Fees pegged to the dollar, the same every day</a:t>
            </a:r>
            <a:endParaRPr lang="en-US" sz="700" dirty="0"/>
          </a:p>
        </p:txBody>
      </p:sp>
      <p:pic>
        <p:nvPicPr>
          <p:cNvPr id="26" name="Image 1" descr="/home/claude/spartan/deck/plates14/04.png">    </p:cNvPr>
          <p:cNvPicPr>
            <a:picLocks noChangeAspect="1"/>
          </p:cNvPicPr>
          <p:nvPr/>
        </p:nvPicPr>
        <p:blipFill>
          <a:blip r:embed="rId3"/>
          <a:stretch>
            <a:fillRect/>
          </a:stretch>
        </p:blipFill>
        <p:spPr>
          <a:xfrm>
            <a:off x="6000750" y="1680210"/>
            <a:ext cx="2686050" cy="2857500"/>
          </a:xfrm>
          <a:prstGeom prst="rect">
            <a:avLst/>
          </a:prstGeom>
        </p:spPr>
      </p:pic>
      <p:sp>
        <p:nvSpPr>
          <p:cNvPr id="27" name="Shape 22"/>
          <p:cNvSpPr/>
          <p:nvPr/>
        </p:nvSpPr>
        <p:spPr>
          <a:xfrm>
            <a:off x="457200" y="4629150"/>
            <a:ext cx="8229600" cy="0"/>
          </a:xfrm>
          <a:prstGeom prst="line">
            <a:avLst/>
          </a:prstGeom>
          <a:noFill/>
          <a:ln w="6350">
            <a:solidFill>
              <a:srgbClr val="C9A85C">
                <a:alpha val="25000"/>
              </a:srgbClr>
            </a:solidFill>
            <a:prstDash val="solid"/>
          </a:ln>
        </p:spPr>
      </p:sp>
      <p:sp>
        <p:nvSpPr>
          <p:cNvPr id="28" name="Text 23"/>
          <p:cNvSpPr txBox="1"/>
          <p:nvPr/>
        </p:nvSpPr>
        <p:spPr>
          <a:xfrm>
            <a:off x="457200" y="4674870"/>
            <a:ext cx="5715000" cy="205740"/>
          </a:xfrm>
          <a:prstGeom prst="rect">
            <a:avLst/>
          </a:prstGeom>
          <a:noFill/>
          <a:ln/>
        </p:spPr>
        <p:txBody>
          <a:bodyPr wrap="square" lIns="0" tIns="0" rIns="0" bIns="0" rtlCol="0" anchor="ctr"/>
          <a:lstStyle/>
          <a:p>
            <a:pPr indent="0" marL="0">
              <a:buNone/>
            </a:pPr>
            <a:r>
              <a:rPr lang="en-US" sz="550" dirty="0">
                <a:solidFill>
                  <a:srgbClr val="9A948A"/>
                </a:solidFill>
                <a:latin typeface="Manrope" pitchFamily="34" charset="0"/>
                <a:ea typeface="Manrope" pitchFamily="34" charset="-122"/>
                <a:cs typeface="Manrope" pitchFamily="34" charset="-120"/>
              </a:rPr>
              <a:t>Network figures as published by Anubis Chain (periodic data report, September 2026). Indexed by The Graph, explorer by Blockscout, cross-chain via LayerZero, Stargate, Anubis Bridge and GaleBridge.</a:t>
            </a:r>
            <a:endParaRPr lang="en-US" sz="550" dirty="0"/>
          </a:p>
        </p:txBody>
      </p:sp>
      <p:sp>
        <p:nvSpPr>
          <p:cNvPr id="29" name="Shape 24"/>
          <p:cNvSpPr/>
          <p:nvPr/>
        </p:nvSpPr>
        <p:spPr>
          <a:xfrm>
            <a:off x="7166610" y="4734878"/>
            <a:ext cx="40005" cy="40005"/>
          </a:xfrm>
          <a:prstGeom prst="ellipse">
            <a:avLst/>
          </a:prstGeom>
          <a:solidFill>
            <a:srgbClr val="C9A85C">
              <a:alpha val="22000"/>
            </a:srgbClr>
          </a:solidFill>
          <a:ln w="12700">
            <a:solidFill>
              <a:srgbClr val="C9A85C">
                <a:alpha val="22000"/>
              </a:srgbClr>
            </a:solidFill>
            <a:prstDash val="solid"/>
          </a:ln>
        </p:spPr>
      </p:sp>
      <p:sp>
        <p:nvSpPr>
          <p:cNvPr id="30" name="Shape 25"/>
          <p:cNvSpPr/>
          <p:nvPr/>
        </p:nvSpPr>
        <p:spPr>
          <a:xfrm>
            <a:off x="7246620" y="4734878"/>
            <a:ext cx="40005" cy="40005"/>
          </a:xfrm>
          <a:prstGeom prst="ellipse">
            <a:avLst/>
          </a:prstGeom>
          <a:solidFill>
            <a:srgbClr val="C9A85C">
              <a:alpha val="22000"/>
            </a:srgbClr>
          </a:solidFill>
          <a:ln w="12700">
            <a:solidFill>
              <a:srgbClr val="C9A85C">
                <a:alpha val="22000"/>
              </a:srgbClr>
            </a:solidFill>
            <a:prstDash val="solid"/>
          </a:ln>
        </p:spPr>
      </p:sp>
      <p:sp>
        <p:nvSpPr>
          <p:cNvPr id="31" name="Shape 26"/>
          <p:cNvSpPr/>
          <p:nvPr/>
        </p:nvSpPr>
        <p:spPr>
          <a:xfrm>
            <a:off x="7326630" y="4734878"/>
            <a:ext cx="125730" cy="40005"/>
          </a:xfrm>
          <a:prstGeom prst="roundRect">
            <a:avLst>
              <a:gd name="adj" fmla="val 50000"/>
            </a:avLst>
          </a:prstGeom>
          <a:solidFill>
            <a:srgbClr val="EAD08A"/>
          </a:solidFill>
          <a:ln w="12700">
            <a:solidFill>
              <a:srgbClr val="EAD08A"/>
            </a:solidFill>
            <a:prstDash val="solid"/>
          </a:ln>
        </p:spPr>
      </p:sp>
      <p:sp>
        <p:nvSpPr>
          <p:cNvPr id="32" name="Shape 27"/>
          <p:cNvSpPr/>
          <p:nvPr/>
        </p:nvSpPr>
        <p:spPr>
          <a:xfrm>
            <a:off x="7492365" y="4734878"/>
            <a:ext cx="40005" cy="40005"/>
          </a:xfrm>
          <a:prstGeom prst="ellipse">
            <a:avLst/>
          </a:prstGeom>
          <a:solidFill>
            <a:srgbClr val="C9A85C">
              <a:alpha val="22000"/>
            </a:srgbClr>
          </a:solidFill>
          <a:ln w="12700">
            <a:solidFill>
              <a:srgbClr val="C9A85C">
                <a:alpha val="22000"/>
              </a:srgbClr>
            </a:solidFill>
            <a:prstDash val="solid"/>
          </a:ln>
        </p:spPr>
      </p:sp>
      <p:sp>
        <p:nvSpPr>
          <p:cNvPr id="33" name="Shape 28"/>
          <p:cNvSpPr/>
          <p:nvPr/>
        </p:nvSpPr>
        <p:spPr>
          <a:xfrm>
            <a:off x="7572375" y="4734878"/>
            <a:ext cx="40005" cy="40005"/>
          </a:xfrm>
          <a:prstGeom prst="ellipse">
            <a:avLst/>
          </a:prstGeom>
          <a:solidFill>
            <a:srgbClr val="C9A85C">
              <a:alpha val="22000"/>
            </a:srgbClr>
          </a:solidFill>
          <a:ln w="12700">
            <a:solidFill>
              <a:srgbClr val="C9A85C">
                <a:alpha val="22000"/>
              </a:srgbClr>
            </a:solidFill>
            <a:prstDash val="solid"/>
          </a:ln>
        </p:spPr>
      </p:sp>
      <p:sp>
        <p:nvSpPr>
          <p:cNvPr id="34" name="Shape 29"/>
          <p:cNvSpPr/>
          <p:nvPr/>
        </p:nvSpPr>
        <p:spPr>
          <a:xfrm>
            <a:off x="7652385" y="4734878"/>
            <a:ext cx="40005" cy="40005"/>
          </a:xfrm>
          <a:prstGeom prst="ellipse">
            <a:avLst/>
          </a:prstGeom>
          <a:solidFill>
            <a:srgbClr val="C9A85C">
              <a:alpha val="22000"/>
            </a:srgbClr>
          </a:solidFill>
          <a:ln w="12700">
            <a:solidFill>
              <a:srgbClr val="C9A85C">
                <a:alpha val="22000"/>
              </a:srgbClr>
            </a:solidFill>
            <a:prstDash val="solid"/>
          </a:ln>
        </p:spPr>
      </p:sp>
      <p:sp>
        <p:nvSpPr>
          <p:cNvPr id="35" name="Shape 30"/>
          <p:cNvSpPr/>
          <p:nvPr/>
        </p:nvSpPr>
        <p:spPr>
          <a:xfrm>
            <a:off x="7732395" y="4734878"/>
            <a:ext cx="40005" cy="40005"/>
          </a:xfrm>
          <a:prstGeom prst="ellipse">
            <a:avLst/>
          </a:prstGeom>
          <a:solidFill>
            <a:srgbClr val="C9A85C">
              <a:alpha val="22000"/>
            </a:srgbClr>
          </a:solidFill>
          <a:ln w="12700">
            <a:solidFill>
              <a:srgbClr val="C9A85C">
                <a:alpha val="22000"/>
              </a:srgbClr>
            </a:solidFill>
            <a:prstDash val="solid"/>
          </a:ln>
        </p:spPr>
      </p:sp>
      <p:sp>
        <p:nvSpPr>
          <p:cNvPr id="36" name="Shape 31"/>
          <p:cNvSpPr/>
          <p:nvPr/>
        </p:nvSpPr>
        <p:spPr>
          <a:xfrm>
            <a:off x="7812405" y="4734878"/>
            <a:ext cx="40005" cy="40005"/>
          </a:xfrm>
          <a:prstGeom prst="ellipse">
            <a:avLst/>
          </a:prstGeom>
          <a:solidFill>
            <a:srgbClr val="C9A85C">
              <a:alpha val="22000"/>
            </a:srgbClr>
          </a:solidFill>
          <a:ln w="12700">
            <a:solidFill>
              <a:srgbClr val="C9A85C">
                <a:alpha val="22000"/>
              </a:srgbClr>
            </a:solidFill>
            <a:prstDash val="solid"/>
          </a:ln>
        </p:spPr>
      </p:sp>
      <p:sp>
        <p:nvSpPr>
          <p:cNvPr id="37" name="Shape 32"/>
          <p:cNvSpPr/>
          <p:nvPr/>
        </p:nvSpPr>
        <p:spPr>
          <a:xfrm>
            <a:off x="7892415" y="4734878"/>
            <a:ext cx="40005" cy="40005"/>
          </a:xfrm>
          <a:prstGeom prst="ellipse">
            <a:avLst/>
          </a:prstGeom>
          <a:solidFill>
            <a:srgbClr val="C9A85C">
              <a:alpha val="22000"/>
            </a:srgbClr>
          </a:solidFill>
          <a:ln w="12700">
            <a:solidFill>
              <a:srgbClr val="C9A85C">
                <a:alpha val="22000"/>
              </a:srgbClr>
            </a:solidFill>
            <a:prstDash val="solid"/>
          </a:ln>
        </p:spPr>
      </p:sp>
      <p:sp>
        <p:nvSpPr>
          <p:cNvPr id="38" name="Shape 33"/>
          <p:cNvSpPr/>
          <p:nvPr/>
        </p:nvSpPr>
        <p:spPr>
          <a:xfrm>
            <a:off x="7972425" y="4734878"/>
            <a:ext cx="40005" cy="40005"/>
          </a:xfrm>
          <a:prstGeom prst="ellipse">
            <a:avLst/>
          </a:prstGeom>
          <a:solidFill>
            <a:srgbClr val="C9A85C">
              <a:alpha val="22000"/>
            </a:srgbClr>
          </a:solidFill>
          <a:ln w="12700">
            <a:solidFill>
              <a:srgbClr val="C9A85C">
                <a:alpha val="22000"/>
              </a:srgbClr>
            </a:solidFill>
            <a:prstDash val="solid"/>
          </a:ln>
        </p:spPr>
      </p:sp>
      <p:sp>
        <p:nvSpPr>
          <p:cNvPr id="39" name="Shape 34"/>
          <p:cNvSpPr/>
          <p:nvPr/>
        </p:nvSpPr>
        <p:spPr>
          <a:xfrm>
            <a:off x="8052435" y="4734878"/>
            <a:ext cx="40005" cy="40005"/>
          </a:xfrm>
          <a:prstGeom prst="ellipse">
            <a:avLst/>
          </a:prstGeom>
          <a:solidFill>
            <a:srgbClr val="C9A85C">
              <a:alpha val="22000"/>
            </a:srgbClr>
          </a:solidFill>
          <a:ln w="12700">
            <a:solidFill>
              <a:srgbClr val="C9A85C">
                <a:alpha val="22000"/>
              </a:srgbClr>
            </a:solidFill>
            <a:prstDash val="solid"/>
          </a:ln>
        </p:spPr>
      </p:sp>
      <p:sp>
        <p:nvSpPr>
          <p:cNvPr id="40" name="Shape 35"/>
          <p:cNvSpPr/>
          <p:nvPr/>
        </p:nvSpPr>
        <p:spPr>
          <a:xfrm>
            <a:off x="8132445" y="4734878"/>
            <a:ext cx="40005" cy="40005"/>
          </a:xfrm>
          <a:prstGeom prst="ellipse">
            <a:avLst/>
          </a:prstGeom>
          <a:solidFill>
            <a:srgbClr val="C9A85C">
              <a:alpha val="22000"/>
            </a:srgbClr>
          </a:solidFill>
          <a:ln w="12700">
            <a:solidFill>
              <a:srgbClr val="C9A85C">
                <a:alpha val="22000"/>
              </a:srgbClr>
            </a:solidFill>
            <a:prstDash val="solid"/>
          </a:ln>
        </p:spPr>
      </p:sp>
      <p:sp>
        <p:nvSpPr>
          <p:cNvPr id="41" name="Text 36"/>
          <p:cNvSpPr txBox="1"/>
          <p:nvPr/>
        </p:nvSpPr>
        <p:spPr>
          <a:xfrm>
            <a:off x="8229600" y="4674870"/>
            <a:ext cx="457200" cy="205740"/>
          </a:xfrm>
          <a:prstGeom prst="rect">
            <a:avLst/>
          </a:prstGeom>
          <a:noFill/>
          <a:ln/>
        </p:spPr>
        <p:txBody>
          <a:bodyPr wrap="square" lIns="0" tIns="0" rIns="0" bIns="0" rtlCol="0" anchor="ctr"/>
          <a:lstStyle/>
          <a:p>
            <a:pPr algn="r" indent="0" marL="0">
              <a:buNone/>
            </a:pPr>
            <a:r>
              <a:rPr lang="en-US" sz="600" b="1" spc="150" kern="0" dirty="0">
                <a:solidFill>
                  <a:srgbClr val="C9A85C"/>
                </a:solidFill>
                <a:latin typeface="Cinzel" pitchFamily="34" charset="0"/>
                <a:ea typeface="Cinzel" pitchFamily="34" charset="-122"/>
                <a:cs typeface="Cinzel" pitchFamily="34" charset="-120"/>
              </a:rPr>
              <a:t>04 / 13</a:t>
            </a:r>
            <a:endParaRPr lang="en-US" sz="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2"/>
          <a:stretch>
            <a:fillRect/>
          </a:stretch>
        </p:blipFill>
        <p:spPr>
          <a:xfrm>
            <a:off x="457200" y="326898"/>
            <a:ext cx="219456" cy="219456"/>
          </a:xfrm>
          <a:prstGeom prst="rect">
            <a:avLst/>
          </a:prstGeom>
        </p:spPr>
      </p:pic>
      <p:sp>
        <p:nvSpPr>
          <p:cNvPr id="4" name="Text 0"/>
          <p:cNvSpPr txBox="1"/>
          <p:nvPr/>
        </p:nvSpPr>
        <p:spPr>
          <a:xfrm>
            <a:off x="731520" y="308610"/>
            <a:ext cx="1645920" cy="228600"/>
          </a:xfrm>
          <a:prstGeom prst="rect">
            <a:avLst/>
          </a:prstGeom>
          <a:noFill/>
          <a:ln/>
        </p:spPr>
        <p:txBody>
          <a:bodyPr wrap="square" lIns="0" tIns="0" rIns="0" bIns="0" rtlCol="0" anchor="ctr"/>
          <a:lstStyle/>
          <a:p>
            <a:pPr indent="0" marL="0">
              <a:buNone/>
            </a:pPr>
            <a:r>
              <a:rPr lang="en-US" sz="1200" b="1" spc="200" kern="0" dirty="0">
                <a:solidFill>
                  <a:srgbClr val="EAD08A"/>
                </a:solidFill>
                <a:latin typeface="Cinzel" pitchFamily="34" charset="0"/>
                <a:ea typeface="Cinzel" pitchFamily="34" charset="-122"/>
                <a:cs typeface="Cinzel" pitchFamily="34" charset="-120"/>
              </a:rPr>
              <a:t>Spartan OS</a:t>
            </a:r>
            <a:endParaRPr lang="en-US" sz="1200" dirty="0"/>
          </a:p>
        </p:txBody>
      </p:sp>
      <p:sp>
        <p:nvSpPr>
          <p:cNvPr id="5" name="Text 1"/>
          <p:cNvSpPr txBox="1"/>
          <p:nvPr/>
        </p:nvSpPr>
        <p:spPr>
          <a:xfrm>
            <a:off x="457200" y="685800"/>
            <a:ext cx="7315200" cy="91440"/>
          </a:xfrm>
          <a:prstGeom prst="rect">
            <a:avLst/>
          </a:prstGeom>
          <a:noFill/>
          <a:ln/>
        </p:spPr>
        <p:txBody>
          <a:bodyPr wrap="square" lIns="0" tIns="0" rIns="0" bIns="0" rtlCol="0" anchor="t"/>
          <a:lstStyle/>
          <a:p>
            <a:pPr indent="0" marL="0">
              <a:buNone/>
            </a:pPr>
            <a:r>
              <a:rPr lang="en-US" sz="550" b="1" spc="300" kern="0" dirty="0">
                <a:solidFill>
                  <a:srgbClr val="C9A85C"/>
                </a:solidFill>
                <a:latin typeface="Manrope" pitchFamily="34" charset="0"/>
                <a:ea typeface="Manrope" pitchFamily="34" charset="-122"/>
                <a:cs typeface="Manrope" pitchFamily="34" charset="-120"/>
              </a:rPr>
              <a:t>04 · SPARTAN OS, NINETY DAYS IN</a:t>
            </a:r>
            <a:endParaRPr lang="en-US" sz="550" dirty="0"/>
          </a:p>
        </p:txBody>
      </p:sp>
      <p:sp>
        <p:nvSpPr>
          <p:cNvPr id="6" name="Text 2"/>
          <p:cNvSpPr txBox="1"/>
          <p:nvPr/>
        </p:nvSpPr>
        <p:spPr>
          <a:xfrm>
            <a:off x="457200" y="834390"/>
            <a:ext cx="8229600" cy="308610"/>
          </a:xfrm>
          <a:prstGeom prst="rect">
            <a:avLst/>
          </a:prstGeom>
          <a:noFill/>
          <a:ln/>
        </p:spPr>
        <p:txBody>
          <a:bodyPr wrap="square" lIns="0" tIns="0" rIns="0" bIns="0" rtlCol="0" anchor="t"/>
          <a:lstStyle/>
          <a:p>
            <a:pPr indent="0" marL="0">
              <a:buNone/>
            </a:pPr>
            <a:r>
              <a:rPr lang="en-US" sz="2000" b="1" spc="30" kern="0" dirty="0">
                <a:solidFill>
                  <a:srgbClr val="F4EFE3"/>
                </a:solidFill>
                <a:latin typeface="Cinzel" pitchFamily="34" charset="0"/>
                <a:ea typeface="Cinzel" pitchFamily="34" charset="-122"/>
                <a:cs typeface="Cinzel" pitchFamily="34" charset="-120"/>
              </a:rPr>
              <a:t>Two tokens. One live game. </a:t>
            </a:r>
            <a:pPr indent="0" marL="0">
              <a:buNone/>
            </a:pPr>
            <a:r>
              <a:rPr lang="en-US" sz="2000" b="1" spc="30" kern="0" dirty="0">
                <a:solidFill>
                  <a:srgbClr val="EAD08A"/>
                </a:solidFill>
                <a:latin typeface="Cinzel" pitchFamily="34" charset="0"/>
                <a:ea typeface="Cinzel" pitchFamily="34" charset="-122"/>
                <a:cs typeface="Cinzel" pitchFamily="34" charset="-120"/>
              </a:rPr>
              <a:t>Numbers, not promises.</a:t>
            </a:r>
            <a:endParaRPr lang="en-US" sz="2000" dirty="0"/>
          </a:p>
        </p:txBody>
      </p:sp>
      <p:sp>
        <p:nvSpPr>
          <p:cNvPr id="7" name="Text 3"/>
          <p:cNvSpPr txBox="1"/>
          <p:nvPr/>
        </p:nvSpPr>
        <p:spPr>
          <a:xfrm>
            <a:off x="457200" y="1223010"/>
            <a:ext cx="6400800" cy="342900"/>
          </a:xfrm>
          <a:prstGeom prst="rect">
            <a:avLst/>
          </a:prstGeom>
          <a:noFill/>
          <a:ln/>
        </p:spPr>
        <p:txBody>
          <a:bodyPr wrap="square" lIns="0" tIns="0" rIns="0" bIns="0" rtlCol="0" anchor="t"/>
          <a:lstStyle/>
          <a:p>
            <a:pPr indent="0" marL="0">
              <a:lnSpc>
                <a:spcPct val="105000"/>
              </a:lnSpc>
              <a:buNone/>
            </a:pPr>
            <a:r>
              <a:rPr lang="en-US" sz="900" dirty="0">
                <a:solidFill>
                  <a:srgbClr val="CFC9BC"/>
                </a:solidFill>
                <a:latin typeface="Manrope" pitchFamily="34" charset="0"/>
                <a:ea typeface="Manrope" pitchFamily="34" charset="-122"/>
                <a:cs typeface="Manrope" pitchFamily="34" charset="-120"/>
              </a:rPr>
              <a:t>RM is the token you earn and use. GD is the governance token, 390,000 fixed. TempleRaid, with GoPlay, went live on 6 September. The dashboard on 14 September 2026 read:</a:t>
            </a:r>
            <a:endParaRPr lang="en-US" sz="900" dirty="0"/>
          </a:p>
        </p:txBody>
      </p:sp>
      <p:sp>
        <p:nvSpPr>
          <p:cNvPr id="8" name="Shape 4"/>
          <p:cNvSpPr/>
          <p:nvPr/>
        </p:nvSpPr>
        <p:spPr>
          <a:xfrm>
            <a:off x="457200" y="1680210"/>
            <a:ext cx="2680335" cy="891540"/>
          </a:xfrm>
          <a:prstGeom prst="roundRect">
            <a:avLst>
              <a:gd name="adj" fmla="val 8974"/>
            </a:avLst>
          </a:prstGeom>
          <a:solidFill>
            <a:srgbClr val="08090B">
              <a:alpha val="88000"/>
            </a:srgbClr>
          </a:solidFill>
          <a:ln w="7620">
            <a:solidFill>
              <a:srgbClr val="C9A85C">
                <a:alpha val="34000"/>
              </a:srgbClr>
            </a:solidFill>
            <a:prstDash val="solid"/>
          </a:ln>
        </p:spPr>
      </p:sp>
      <p:sp>
        <p:nvSpPr>
          <p:cNvPr id="9" name="Text 5"/>
          <p:cNvSpPr txBox="1"/>
          <p:nvPr/>
        </p:nvSpPr>
        <p:spPr>
          <a:xfrm>
            <a:off x="605790" y="1851660"/>
            <a:ext cx="2383155" cy="285750"/>
          </a:xfrm>
          <a:prstGeom prst="rect">
            <a:avLst/>
          </a:prstGeom>
          <a:noFill/>
          <a:ln/>
        </p:spPr>
        <p:txBody>
          <a:bodyPr wrap="square" lIns="0" tIns="0" rIns="0" bIns="0" rtlCol="0" anchor="t"/>
          <a:lstStyle/>
          <a:p>
            <a:pPr indent="0" marL="0">
              <a:buNone/>
            </a:pPr>
            <a:r>
              <a:rPr lang="en-US" sz="2000" b="1" dirty="0">
                <a:solidFill>
                  <a:srgbClr val="EAD08A"/>
                </a:solidFill>
                <a:latin typeface="Cinzel" pitchFamily="34" charset="0"/>
                <a:ea typeface="Cinzel" pitchFamily="34" charset="-122"/>
                <a:cs typeface="Cinzel" pitchFamily="34" charset="-120"/>
              </a:rPr>
              <a:t>$29M</a:t>
            </a:r>
            <a:endParaRPr lang="en-US" sz="2000" dirty="0"/>
          </a:p>
        </p:txBody>
      </p:sp>
      <p:sp>
        <p:nvSpPr>
          <p:cNvPr id="10" name="Text 6"/>
          <p:cNvSpPr txBox="1"/>
          <p:nvPr/>
        </p:nvSpPr>
        <p:spPr>
          <a:xfrm>
            <a:off x="605790" y="2194560"/>
            <a:ext cx="2383155" cy="251460"/>
          </a:xfrm>
          <a:prstGeom prst="rect">
            <a:avLst/>
          </a:prstGeom>
          <a:noFill/>
          <a:ln/>
        </p:spPr>
        <p:txBody>
          <a:bodyPr wrap="square" lIns="0" tIns="0" rIns="0" bIns="0" rtlCol="0" anchor="t"/>
          <a:lstStyle/>
          <a:p>
            <a:pPr indent="0" marL="0">
              <a:lnSpc>
                <a:spcPct val="105000"/>
              </a:lnSpc>
              <a:buNone/>
            </a:pPr>
            <a:r>
              <a:rPr lang="en-US" sz="700" dirty="0">
                <a:solidFill>
                  <a:srgbClr val="CFC9BC"/>
                </a:solidFill>
                <a:latin typeface="Manrope" pitchFamily="34" charset="0"/>
                <a:ea typeface="Manrope" pitchFamily="34" charset="-122"/>
                <a:cs typeface="Manrope" pitchFamily="34" charset="-120"/>
              </a:rPr>
              <a:t>USDT in the RM liquidity pool</a:t>
            </a:r>
            <a:endParaRPr lang="en-US" sz="700" dirty="0"/>
          </a:p>
        </p:txBody>
      </p:sp>
      <p:sp>
        <p:nvSpPr>
          <p:cNvPr id="11" name="Shape 7"/>
          <p:cNvSpPr/>
          <p:nvPr/>
        </p:nvSpPr>
        <p:spPr>
          <a:xfrm>
            <a:off x="3228975" y="1680210"/>
            <a:ext cx="2680335" cy="891540"/>
          </a:xfrm>
          <a:prstGeom prst="roundRect">
            <a:avLst>
              <a:gd name="adj" fmla="val 8974"/>
            </a:avLst>
          </a:prstGeom>
          <a:solidFill>
            <a:srgbClr val="08090B">
              <a:alpha val="88000"/>
            </a:srgbClr>
          </a:solidFill>
          <a:ln w="7620">
            <a:solidFill>
              <a:srgbClr val="C9A85C">
                <a:alpha val="34000"/>
              </a:srgbClr>
            </a:solidFill>
            <a:prstDash val="solid"/>
          </a:ln>
        </p:spPr>
      </p:sp>
      <p:sp>
        <p:nvSpPr>
          <p:cNvPr id="12" name="Text 8"/>
          <p:cNvSpPr txBox="1"/>
          <p:nvPr/>
        </p:nvSpPr>
        <p:spPr>
          <a:xfrm>
            <a:off x="3377565" y="1851660"/>
            <a:ext cx="2383155" cy="285750"/>
          </a:xfrm>
          <a:prstGeom prst="rect">
            <a:avLst/>
          </a:prstGeom>
          <a:noFill/>
          <a:ln/>
        </p:spPr>
        <p:txBody>
          <a:bodyPr wrap="square" lIns="0" tIns="0" rIns="0" bIns="0" rtlCol="0" anchor="t"/>
          <a:lstStyle/>
          <a:p>
            <a:pPr indent="0" marL="0">
              <a:buNone/>
            </a:pPr>
            <a:r>
              <a:rPr lang="en-US" sz="2000" b="1" dirty="0">
                <a:solidFill>
                  <a:srgbClr val="EAD08A"/>
                </a:solidFill>
                <a:latin typeface="Cinzel" pitchFamily="34" charset="0"/>
                <a:ea typeface="Cinzel" pitchFamily="34" charset="-122"/>
                <a:cs typeface="Cinzel" pitchFamily="34" charset="-120"/>
              </a:rPr>
              <a:t>500,000</a:t>
            </a:r>
            <a:endParaRPr lang="en-US" sz="2000" dirty="0"/>
          </a:p>
        </p:txBody>
      </p:sp>
      <p:sp>
        <p:nvSpPr>
          <p:cNvPr id="13" name="Text 9"/>
          <p:cNvSpPr txBox="1"/>
          <p:nvPr/>
        </p:nvSpPr>
        <p:spPr>
          <a:xfrm>
            <a:off x="3377565" y="2194560"/>
            <a:ext cx="2383155" cy="251460"/>
          </a:xfrm>
          <a:prstGeom prst="rect">
            <a:avLst/>
          </a:prstGeom>
          <a:noFill/>
          <a:ln/>
        </p:spPr>
        <p:txBody>
          <a:bodyPr wrap="square" lIns="0" tIns="0" rIns="0" bIns="0" rtlCol="0" anchor="t"/>
          <a:lstStyle/>
          <a:p>
            <a:pPr indent="0" marL="0">
              <a:lnSpc>
                <a:spcPct val="105000"/>
              </a:lnSpc>
              <a:buNone/>
            </a:pPr>
            <a:r>
              <a:rPr lang="en-US" sz="700" dirty="0">
                <a:solidFill>
                  <a:srgbClr val="CFC9BC"/>
                </a:solidFill>
                <a:latin typeface="Manrope" pitchFamily="34" charset="0"/>
                <a:ea typeface="Manrope" pitchFamily="34" charset="-122"/>
                <a:cs typeface="Manrope" pitchFamily="34" charset="-120"/>
              </a:rPr>
              <a:t>RM holders</a:t>
            </a:r>
            <a:endParaRPr lang="en-US" sz="700" dirty="0"/>
          </a:p>
        </p:txBody>
      </p:sp>
      <p:sp>
        <p:nvSpPr>
          <p:cNvPr id="14" name="Shape 10"/>
          <p:cNvSpPr/>
          <p:nvPr/>
        </p:nvSpPr>
        <p:spPr>
          <a:xfrm>
            <a:off x="457200" y="2663190"/>
            <a:ext cx="2680335" cy="891540"/>
          </a:xfrm>
          <a:prstGeom prst="roundRect">
            <a:avLst>
              <a:gd name="adj" fmla="val 8974"/>
            </a:avLst>
          </a:prstGeom>
          <a:solidFill>
            <a:srgbClr val="08090B">
              <a:alpha val="88000"/>
            </a:srgbClr>
          </a:solidFill>
          <a:ln w="7620">
            <a:solidFill>
              <a:srgbClr val="C9A85C">
                <a:alpha val="34000"/>
              </a:srgbClr>
            </a:solidFill>
            <a:prstDash val="solid"/>
          </a:ln>
        </p:spPr>
      </p:sp>
      <p:sp>
        <p:nvSpPr>
          <p:cNvPr id="15" name="Text 11"/>
          <p:cNvSpPr txBox="1"/>
          <p:nvPr/>
        </p:nvSpPr>
        <p:spPr>
          <a:xfrm>
            <a:off x="605790" y="2834640"/>
            <a:ext cx="2383155" cy="285750"/>
          </a:xfrm>
          <a:prstGeom prst="rect">
            <a:avLst/>
          </a:prstGeom>
          <a:noFill/>
          <a:ln/>
        </p:spPr>
        <p:txBody>
          <a:bodyPr wrap="square" lIns="0" tIns="0" rIns="0" bIns="0" rtlCol="0" anchor="t"/>
          <a:lstStyle/>
          <a:p>
            <a:pPr indent="0" marL="0">
              <a:buNone/>
            </a:pPr>
            <a:r>
              <a:rPr lang="en-US" sz="1500" b="1" dirty="0">
                <a:solidFill>
                  <a:srgbClr val="EAD08A"/>
                </a:solidFill>
                <a:latin typeface="Cinzel" pitchFamily="34" charset="0"/>
                <a:ea typeface="Cinzel" pitchFamily="34" charset="-122"/>
                <a:cs typeface="Cinzel" pitchFamily="34" charset="-120"/>
              </a:rPr>
              <a:t>$18.85 → $30+</a:t>
            </a:r>
            <a:endParaRPr lang="en-US" sz="1500" dirty="0"/>
          </a:p>
        </p:txBody>
      </p:sp>
      <p:sp>
        <p:nvSpPr>
          <p:cNvPr id="16" name="Text 12"/>
          <p:cNvSpPr txBox="1"/>
          <p:nvPr/>
        </p:nvSpPr>
        <p:spPr>
          <a:xfrm>
            <a:off x="605790" y="3177540"/>
            <a:ext cx="2383155" cy="251460"/>
          </a:xfrm>
          <a:prstGeom prst="rect">
            <a:avLst/>
          </a:prstGeom>
          <a:noFill/>
          <a:ln/>
        </p:spPr>
        <p:txBody>
          <a:bodyPr wrap="square" lIns="0" tIns="0" rIns="0" bIns="0" rtlCol="0" anchor="t"/>
          <a:lstStyle/>
          <a:p>
            <a:pPr indent="0" marL="0">
              <a:lnSpc>
                <a:spcPct val="105000"/>
              </a:lnSpc>
              <a:buNone/>
            </a:pPr>
            <a:r>
              <a:rPr lang="en-US" sz="700" dirty="0">
                <a:solidFill>
                  <a:srgbClr val="CFC9BC"/>
                </a:solidFill>
                <a:latin typeface="Manrope" pitchFamily="34" charset="0"/>
                <a:ea typeface="Manrope" pitchFamily="34" charset="-122"/>
                <a:cs typeface="Manrope" pitchFamily="34" charset="-120"/>
              </a:rPr>
              <a:t>RM price, launch on 16 June to 14 September</a:t>
            </a:r>
            <a:endParaRPr lang="en-US" sz="700" dirty="0"/>
          </a:p>
        </p:txBody>
      </p:sp>
      <p:sp>
        <p:nvSpPr>
          <p:cNvPr id="17" name="Shape 13"/>
          <p:cNvSpPr/>
          <p:nvPr/>
        </p:nvSpPr>
        <p:spPr>
          <a:xfrm>
            <a:off x="3228975" y="2663190"/>
            <a:ext cx="2680335" cy="891540"/>
          </a:xfrm>
          <a:prstGeom prst="roundRect">
            <a:avLst>
              <a:gd name="adj" fmla="val 8974"/>
            </a:avLst>
          </a:prstGeom>
          <a:solidFill>
            <a:srgbClr val="08090B">
              <a:alpha val="88000"/>
            </a:srgbClr>
          </a:solidFill>
          <a:ln w="7620">
            <a:solidFill>
              <a:srgbClr val="C9A85C">
                <a:alpha val="34000"/>
              </a:srgbClr>
            </a:solidFill>
            <a:prstDash val="solid"/>
          </a:ln>
        </p:spPr>
      </p:sp>
      <p:sp>
        <p:nvSpPr>
          <p:cNvPr id="18" name="Text 14"/>
          <p:cNvSpPr txBox="1"/>
          <p:nvPr/>
        </p:nvSpPr>
        <p:spPr>
          <a:xfrm>
            <a:off x="3377565" y="2834640"/>
            <a:ext cx="2383155" cy="285750"/>
          </a:xfrm>
          <a:prstGeom prst="rect">
            <a:avLst/>
          </a:prstGeom>
          <a:noFill/>
          <a:ln/>
        </p:spPr>
        <p:txBody>
          <a:bodyPr wrap="square" lIns="0" tIns="0" rIns="0" bIns="0" rtlCol="0" anchor="t"/>
          <a:lstStyle/>
          <a:p>
            <a:pPr indent="0" marL="0">
              <a:buNone/>
            </a:pPr>
            <a:r>
              <a:rPr lang="en-US" sz="1500" b="1" dirty="0">
                <a:solidFill>
                  <a:srgbClr val="EAD08A"/>
                </a:solidFill>
                <a:latin typeface="Cinzel" pitchFamily="34" charset="0"/>
                <a:ea typeface="Cinzel" pitchFamily="34" charset="-122"/>
                <a:cs typeface="Cinzel" pitchFamily="34" charset="-120"/>
              </a:rPr>
              <a:t>$40 → $16,000</a:t>
            </a:r>
            <a:endParaRPr lang="en-US" sz="1500" dirty="0"/>
          </a:p>
        </p:txBody>
      </p:sp>
      <p:sp>
        <p:nvSpPr>
          <p:cNvPr id="19" name="Text 15"/>
          <p:cNvSpPr txBox="1"/>
          <p:nvPr/>
        </p:nvSpPr>
        <p:spPr>
          <a:xfrm>
            <a:off x="3377565" y="3177540"/>
            <a:ext cx="2383155" cy="251460"/>
          </a:xfrm>
          <a:prstGeom prst="rect">
            <a:avLst/>
          </a:prstGeom>
          <a:noFill/>
          <a:ln/>
        </p:spPr>
        <p:txBody>
          <a:bodyPr wrap="square" lIns="0" tIns="0" rIns="0" bIns="0" rtlCol="0" anchor="t"/>
          <a:lstStyle/>
          <a:p>
            <a:pPr indent="0" marL="0">
              <a:lnSpc>
                <a:spcPct val="105000"/>
              </a:lnSpc>
              <a:buNone/>
            </a:pPr>
            <a:r>
              <a:rPr lang="en-US" sz="700" dirty="0">
                <a:solidFill>
                  <a:srgbClr val="CFC9BC"/>
                </a:solidFill>
                <a:latin typeface="Manrope" pitchFamily="34" charset="0"/>
                <a:ea typeface="Manrope" pitchFamily="34" charset="-122"/>
                <a:cs typeface="Manrope" pitchFamily="34" charset="-120"/>
              </a:rPr>
              <a:t>GD price, 4 May to 14 September</a:t>
            </a:r>
            <a:endParaRPr lang="en-US" sz="700" dirty="0"/>
          </a:p>
        </p:txBody>
      </p:sp>
      <p:sp>
        <p:nvSpPr>
          <p:cNvPr id="20" name="Shape 16"/>
          <p:cNvSpPr/>
          <p:nvPr/>
        </p:nvSpPr>
        <p:spPr>
          <a:xfrm>
            <a:off x="457200" y="3646170"/>
            <a:ext cx="2680335" cy="891540"/>
          </a:xfrm>
          <a:prstGeom prst="roundRect">
            <a:avLst>
              <a:gd name="adj" fmla="val 8974"/>
            </a:avLst>
          </a:prstGeom>
          <a:solidFill>
            <a:srgbClr val="08090B">
              <a:alpha val="88000"/>
            </a:srgbClr>
          </a:solidFill>
          <a:ln w="7620">
            <a:solidFill>
              <a:srgbClr val="C9A85C">
                <a:alpha val="34000"/>
              </a:srgbClr>
            </a:solidFill>
            <a:prstDash val="solid"/>
          </a:ln>
        </p:spPr>
      </p:sp>
      <p:sp>
        <p:nvSpPr>
          <p:cNvPr id="21" name="Text 17"/>
          <p:cNvSpPr txBox="1"/>
          <p:nvPr/>
        </p:nvSpPr>
        <p:spPr>
          <a:xfrm>
            <a:off x="605790" y="3817620"/>
            <a:ext cx="2383155" cy="285750"/>
          </a:xfrm>
          <a:prstGeom prst="rect">
            <a:avLst/>
          </a:prstGeom>
          <a:noFill/>
          <a:ln/>
        </p:spPr>
        <p:txBody>
          <a:bodyPr wrap="square" lIns="0" tIns="0" rIns="0" bIns="0" rtlCol="0" anchor="t"/>
          <a:lstStyle/>
          <a:p>
            <a:pPr indent="0" marL="0">
              <a:buNone/>
            </a:pPr>
            <a:r>
              <a:rPr lang="en-US" sz="2000" b="1" dirty="0">
                <a:solidFill>
                  <a:srgbClr val="EAD08A"/>
                </a:solidFill>
                <a:latin typeface="Cinzel" pitchFamily="34" charset="0"/>
                <a:ea typeface="Cinzel" pitchFamily="34" charset="-122"/>
                <a:cs typeface="Cinzel" pitchFamily="34" charset="-120"/>
              </a:rPr>
              <a:t>68%</a:t>
            </a:r>
            <a:endParaRPr lang="en-US" sz="2000" dirty="0"/>
          </a:p>
        </p:txBody>
      </p:sp>
      <p:sp>
        <p:nvSpPr>
          <p:cNvPr id="22" name="Text 18"/>
          <p:cNvSpPr txBox="1"/>
          <p:nvPr/>
        </p:nvSpPr>
        <p:spPr>
          <a:xfrm>
            <a:off x="605790" y="4160520"/>
            <a:ext cx="2383155" cy="251460"/>
          </a:xfrm>
          <a:prstGeom prst="rect">
            <a:avLst/>
          </a:prstGeom>
          <a:noFill/>
          <a:ln/>
        </p:spPr>
        <p:txBody>
          <a:bodyPr wrap="square" lIns="0" tIns="0" rIns="0" bIns="0" rtlCol="0" anchor="t"/>
          <a:lstStyle/>
          <a:p>
            <a:pPr indent="0" marL="0">
              <a:lnSpc>
                <a:spcPct val="105000"/>
              </a:lnSpc>
              <a:buNone/>
            </a:pPr>
            <a:r>
              <a:rPr lang="en-US" sz="700" dirty="0">
                <a:solidFill>
                  <a:srgbClr val="CFC9BC"/>
                </a:solidFill>
                <a:latin typeface="Manrope" pitchFamily="34" charset="0"/>
                <a:ea typeface="Manrope" pitchFamily="34" charset="-122"/>
                <a:cs typeface="Manrope" pitchFamily="34" charset="-120"/>
              </a:rPr>
              <a:t>of RM supply staked on-chain</a:t>
            </a:r>
            <a:endParaRPr lang="en-US" sz="700" dirty="0"/>
          </a:p>
        </p:txBody>
      </p:sp>
      <p:sp>
        <p:nvSpPr>
          <p:cNvPr id="23" name="Shape 19"/>
          <p:cNvSpPr/>
          <p:nvPr/>
        </p:nvSpPr>
        <p:spPr>
          <a:xfrm>
            <a:off x="3228975" y="3646170"/>
            <a:ext cx="2680335" cy="891540"/>
          </a:xfrm>
          <a:prstGeom prst="roundRect">
            <a:avLst>
              <a:gd name="adj" fmla="val 8974"/>
            </a:avLst>
          </a:prstGeom>
          <a:solidFill>
            <a:srgbClr val="08090B">
              <a:alpha val="88000"/>
            </a:srgbClr>
          </a:solidFill>
          <a:ln w="7620">
            <a:solidFill>
              <a:srgbClr val="C9A85C">
                <a:alpha val="34000"/>
              </a:srgbClr>
            </a:solidFill>
            <a:prstDash val="solid"/>
          </a:ln>
        </p:spPr>
      </p:sp>
      <p:sp>
        <p:nvSpPr>
          <p:cNvPr id="24" name="Text 20"/>
          <p:cNvSpPr txBox="1"/>
          <p:nvPr/>
        </p:nvSpPr>
        <p:spPr>
          <a:xfrm>
            <a:off x="3377565" y="3817620"/>
            <a:ext cx="2383155" cy="285750"/>
          </a:xfrm>
          <a:prstGeom prst="rect">
            <a:avLst/>
          </a:prstGeom>
          <a:noFill/>
          <a:ln/>
        </p:spPr>
        <p:txBody>
          <a:bodyPr wrap="square" lIns="0" tIns="0" rIns="0" bIns="0" rtlCol="0" anchor="t"/>
          <a:lstStyle/>
          <a:p>
            <a:pPr indent="0" marL="0">
              <a:buNone/>
            </a:pPr>
            <a:r>
              <a:rPr lang="en-US" sz="2000" b="1" dirty="0">
                <a:solidFill>
                  <a:srgbClr val="EAD08A"/>
                </a:solidFill>
                <a:latin typeface="Cinzel" pitchFamily="34" charset="0"/>
                <a:ea typeface="Cinzel" pitchFamily="34" charset="-122"/>
                <a:cs typeface="Cinzel" pitchFamily="34" charset="-120"/>
              </a:rPr>
              <a:t>$10M</a:t>
            </a:r>
            <a:endParaRPr lang="en-US" sz="2000" dirty="0"/>
          </a:p>
        </p:txBody>
      </p:sp>
      <p:sp>
        <p:nvSpPr>
          <p:cNvPr id="25" name="Text 21"/>
          <p:cNvSpPr txBox="1"/>
          <p:nvPr/>
        </p:nvSpPr>
        <p:spPr>
          <a:xfrm>
            <a:off x="3377565" y="4160520"/>
            <a:ext cx="2383155" cy="251460"/>
          </a:xfrm>
          <a:prstGeom prst="rect">
            <a:avLst/>
          </a:prstGeom>
          <a:noFill/>
          <a:ln/>
        </p:spPr>
        <p:txBody>
          <a:bodyPr wrap="square" lIns="0" tIns="0" rIns="0" bIns="0" rtlCol="0" anchor="t"/>
          <a:lstStyle/>
          <a:p>
            <a:pPr indent="0" marL="0">
              <a:lnSpc>
                <a:spcPct val="105000"/>
              </a:lnSpc>
              <a:buNone/>
            </a:pPr>
            <a:r>
              <a:rPr lang="en-US" sz="700" dirty="0">
                <a:solidFill>
                  <a:srgbClr val="CFC9BC"/>
                </a:solidFill>
                <a:latin typeface="Manrope" pitchFamily="34" charset="0"/>
                <a:ea typeface="Manrope" pitchFamily="34" charset="-122"/>
                <a:cs typeface="Manrope" pitchFamily="34" charset="-120"/>
              </a:rPr>
              <a:t>Treasury in USDT</a:t>
            </a:r>
            <a:endParaRPr lang="en-US" sz="700" dirty="0"/>
          </a:p>
        </p:txBody>
      </p:sp>
      <p:pic>
        <p:nvPicPr>
          <p:cNvPr id="26" name="Image 1" descr="/home/claude/spartan/deck/plates14/05.png">    </p:cNvPr>
          <p:cNvPicPr>
            <a:picLocks noChangeAspect="1"/>
          </p:cNvPicPr>
          <p:nvPr/>
        </p:nvPicPr>
        <p:blipFill>
          <a:blip r:embed="rId3"/>
          <a:stretch>
            <a:fillRect/>
          </a:stretch>
        </p:blipFill>
        <p:spPr>
          <a:xfrm>
            <a:off x="6000750" y="1680210"/>
            <a:ext cx="2686050" cy="2857500"/>
          </a:xfrm>
          <a:prstGeom prst="rect">
            <a:avLst/>
          </a:prstGeom>
        </p:spPr>
      </p:pic>
      <p:sp>
        <p:nvSpPr>
          <p:cNvPr id="27" name="Shape 22"/>
          <p:cNvSpPr/>
          <p:nvPr/>
        </p:nvSpPr>
        <p:spPr>
          <a:xfrm>
            <a:off x="457200" y="4629150"/>
            <a:ext cx="8229600" cy="0"/>
          </a:xfrm>
          <a:prstGeom prst="line">
            <a:avLst/>
          </a:prstGeom>
          <a:noFill/>
          <a:ln w="6350">
            <a:solidFill>
              <a:srgbClr val="C9A85C">
                <a:alpha val="25000"/>
              </a:srgbClr>
            </a:solidFill>
            <a:prstDash val="solid"/>
          </a:ln>
        </p:spPr>
      </p:sp>
      <p:sp>
        <p:nvSpPr>
          <p:cNvPr id="28" name="Text 23"/>
          <p:cNvSpPr txBox="1"/>
          <p:nvPr/>
        </p:nvSpPr>
        <p:spPr>
          <a:xfrm>
            <a:off x="457200" y="4674870"/>
            <a:ext cx="5715000" cy="205740"/>
          </a:xfrm>
          <a:prstGeom prst="rect">
            <a:avLst/>
          </a:prstGeom>
          <a:noFill/>
          <a:ln/>
        </p:spPr>
        <p:txBody>
          <a:bodyPr wrap="square" lIns="0" tIns="0" rIns="0" bIns="0" rtlCol="0" anchor="ctr"/>
          <a:lstStyle/>
          <a:p>
            <a:pPr indent="0" marL="0">
              <a:buNone/>
            </a:pPr>
            <a:r>
              <a:rPr lang="en-US" sz="550" dirty="0">
                <a:solidFill>
                  <a:srgbClr val="9A948A"/>
                </a:solidFill>
                <a:latin typeface="Manrope" pitchFamily="34" charset="0"/>
                <a:ea typeface="Manrope" pitchFamily="34" charset="-122"/>
                <a:cs typeface="Manrope" pitchFamily="34" charset="-120"/>
              </a:rPr>
              <a:t>As stated by Spartan OS on 14 September 2026. RM supply 6.1 million. 137 smart contracts, same codebase as Origin. CertiK audit submitted. Verify on the explorer, the DEX and the dApp.</a:t>
            </a:r>
            <a:endParaRPr lang="en-US" sz="550" dirty="0"/>
          </a:p>
        </p:txBody>
      </p:sp>
      <p:sp>
        <p:nvSpPr>
          <p:cNvPr id="29" name="Shape 24"/>
          <p:cNvSpPr/>
          <p:nvPr/>
        </p:nvSpPr>
        <p:spPr>
          <a:xfrm>
            <a:off x="7166610" y="4734878"/>
            <a:ext cx="40005" cy="40005"/>
          </a:xfrm>
          <a:prstGeom prst="ellipse">
            <a:avLst/>
          </a:prstGeom>
          <a:solidFill>
            <a:srgbClr val="C9A85C">
              <a:alpha val="22000"/>
            </a:srgbClr>
          </a:solidFill>
          <a:ln w="12700">
            <a:solidFill>
              <a:srgbClr val="C9A85C">
                <a:alpha val="22000"/>
              </a:srgbClr>
            </a:solidFill>
            <a:prstDash val="solid"/>
          </a:ln>
        </p:spPr>
      </p:sp>
      <p:sp>
        <p:nvSpPr>
          <p:cNvPr id="30" name="Shape 25"/>
          <p:cNvSpPr/>
          <p:nvPr/>
        </p:nvSpPr>
        <p:spPr>
          <a:xfrm>
            <a:off x="7246620" y="4734878"/>
            <a:ext cx="40005" cy="40005"/>
          </a:xfrm>
          <a:prstGeom prst="ellipse">
            <a:avLst/>
          </a:prstGeom>
          <a:solidFill>
            <a:srgbClr val="C9A85C">
              <a:alpha val="22000"/>
            </a:srgbClr>
          </a:solidFill>
          <a:ln w="12700">
            <a:solidFill>
              <a:srgbClr val="C9A85C">
                <a:alpha val="22000"/>
              </a:srgbClr>
            </a:solidFill>
            <a:prstDash val="solid"/>
          </a:ln>
        </p:spPr>
      </p:sp>
      <p:sp>
        <p:nvSpPr>
          <p:cNvPr id="31" name="Shape 26"/>
          <p:cNvSpPr/>
          <p:nvPr/>
        </p:nvSpPr>
        <p:spPr>
          <a:xfrm>
            <a:off x="7326630" y="4734878"/>
            <a:ext cx="40005" cy="40005"/>
          </a:xfrm>
          <a:prstGeom prst="ellipse">
            <a:avLst/>
          </a:prstGeom>
          <a:solidFill>
            <a:srgbClr val="C9A85C">
              <a:alpha val="22000"/>
            </a:srgbClr>
          </a:solidFill>
          <a:ln w="12700">
            <a:solidFill>
              <a:srgbClr val="C9A85C">
                <a:alpha val="22000"/>
              </a:srgbClr>
            </a:solidFill>
            <a:prstDash val="solid"/>
          </a:ln>
        </p:spPr>
      </p:sp>
      <p:sp>
        <p:nvSpPr>
          <p:cNvPr id="32" name="Shape 27"/>
          <p:cNvSpPr/>
          <p:nvPr/>
        </p:nvSpPr>
        <p:spPr>
          <a:xfrm>
            <a:off x="7406640" y="4734878"/>
            <a:ext cx="125730" cy="40005"/>
          </a:xfrm>
          <a:prstGeom prst="roundRect">
            <a:avLst>
              <a:gd name="adj" fmla="val 50000"/>
            </a:avLst>
          </a:prstGeom>
          <a:solidFill>
            <a:srgbClr val="EAD08A"/>
          </a:solidFill>
          <a:ln w="12700">
            <a:solidFill>
              <a:srgbClr val="EAD08A"/>
            </a:solidFill>
            <a:prstDash val="solid"/>
          </a:ln>
        </p:spPr>
      </p:sp>
      <p:sp>
        <p:nvSpPr>
          <p:cNvPr id="33" name="Shape 28"/>
          <p:cNvSpPr/>
          <p:nvPr/>
        </p:nvSpPr>
        <p:spPr>
          <a:xfrm>
            <a:off x="7572375" y="4734878"/>
            <a:ext cx="40005" cy="40005"/>
          </a:xfrm>
          <a:prstGeom prst="ellipse">
            <a:avLst/>
          </a:prstGeom>
          <a:solidFill>
            <a:srgbClr val="C9A85C">
              <a:alpha val="22000"/>
            </a:srgbClr>
          </a:solidFill>
          <a:ln w="12700">
            <a:solidFill>
              <a:srgbClr val="C9A85C">
                <a:alpha val="22000"/>
              </a:srgbClr>
            </a:solidFill>
            <a:prstDash val="solid"/>
          </a:ln>
        </p:spPr>
      </p:sp>
      <p:sp>
        <p:nvSpPr>
          <p:cNvPr id="34" name="Shape 29"/>
          <p:cNvSpPr/>
          <p:nvPr/>
        </p:nvSpPr>
        <p:spPr>
          <a:xfrm>
            <a:off x="7652385" y="4734878"/>
            <a:ext cx="40005" cy="40005"/>
          </a:xfrm>
          <a:prstGeom prst="ellipse">
            <a:avLst/>
          </a:prstGeom>
          <a:solidFill>
            <a:srgbClr val="C9A85C">
              <a:alpha val="22000"/>
            </a:srgbClr>
          </a:solidFill>
          <a:ln w="12700">
            <a:solidFill>
              <a:srgbClr val="C9A85C">
                <a:alpha val="22000"/>
              </a:srgbClr>
            </a:solidFill>
            <a:prstDash val="solid"/>
          </a:ln>
        </p:spPr>
      </p:sp>
      <p:sp>
        <p:nvSpPr>
          <p:cNvPr id="35" name="Shape 30"/>
          <p:cNvSpPr/>
          <p:nvPr/>
        </p:nvSpPr>
        <p:spPr>
          <a:xfrm>
            <a:off x="7732395" y="4734878"/>
            <a:ext cx="40005" cy="40005"/>
          </a:xfrm>
          <a:prstGeom prst="ellipse">
            <a:avLst/>
          </a:prstGeom>
          <a:solidFill>
            <a:srgbClr val="C9A85C">
              <a:alpha val="22000"/>
            </a:srgbClr>
          </a:solidFill>
          <a:ln w="12700">
            <a:solidFill>
              <a:srgbClr val="C9A85C">
                <a:alpha val="22000"/>
              </a:srgbClr>
            </a:solidFill>
            <a:prstDash val="solid"/>
          </a:ln>
        </p:spPr>
      </p:sp>
      <p:sp>
        <p:nvSpPr>
          <p:cNvPr id="36" name="Shape 31"/>
          <p:cNvSpPr/>
          <p:nvPr/>
        </p:nvSpPr>
        <p:spPr>
          <a:xfrm>
            <a:off x="7812405" y="4734878"/>
            <a:ext cx="40005" cy="40005"/>
          </a:xfrm>
          <a:prstGeom prst="ellipse">
            <a:avLst/>
          </a:prstGeom>
          <a:solidFill>
            <a:srgbClr val="C9A85C">
              <a:alpha val="22000"/>
            </a:srgbClr>
          </a:solidFill>
          <a:ln w="12700">
            <a:solidFill>
              <a:srgbClr val="C9A85C">
                <a:alpha val="22000"/>
              </a:srgbClr>
            </a:solidFill>
            <a:prstDash val="solid"/>
          </a:ln>
        </p:spPr>
      </p:sp>
      <p:sp>
        <p:nvSpPr>
          <p:cNvPr id="37" name="Shape 32"/>
          <p:cNvSpPr/>
          <p:nvPr/>
        </p:nvSpPr>
        <p:spPr>
          <a:xfrm>
            <a:off x="7892415" y="4734878"/>
            <a:ext cx="40005" cy="40005"/>
          </a:xfrm>
          <a:prstGeom prst="ellipse">
            <a:avLst/>
          </a:prstGeom>
          <a:solidFill>
            <a:srgbClr val="C9A85C">
              <a:alpha val="22000"/>
            </a:srgbClr>
          </a:solidFill>
          <a:ln w="12700">
            <a:solidFill>
              <a:srgbClr val="C9A85C">
                <a:alpha val="22000"/>
              </a:srgbClr>
            </a:solidFill>
            <a:prstDash val="solid"/>
          </a:ln>
        </p:spPr>
      </p:sp>
      <p:sp>
        <p:nvSpPr>
          <p:cNvPr id="38" name="Shape 33"/>
          <p:cNvSpPr/>
          <p:nvPr/>
        </p:nvSpPr>
        <p:spPr>
          <a:xfrm>
            <a:off x="7972425" y="4734878"/>
            <a:ext cx="40005" cy="40005"/>
          </a:xfrm>
          <a:prstGeom prst="ellipse">
            <a:avLst/>
          </a:prstGeom>
          <a:solidFill>
            <a:srgbClr val="C9A85C">
              <a:alpha val="22000"/>
            </a:srgbClr>
          </a:solidFill>
          <a:ln w="12700">
            <a:solidFill>
              <a:srgbClr val="C9A85C">
                <a:alpha val="22000"/>
              </a:srgbClr>
            </a:solidFill>
            <a:prstDash val="solid"/>
          </a:ln>
        </p:spPr>
      </p:sp>
      <p:sp>
        <p:nvSpPr>
          <p:cNvPr id="39" name="Shape 34"/>
          <p:cNvSpPr/>
          <p:nvPr/>
        </p:nvSpPr>
        <p:spPr>
          <a:xfrm>
            <a:off x="8052435" y="4734878"/>
            <a:ext cx="40005" cy="40005"/>
          </a:xfrm>
          <a:prstGeom prst="ellipse">
            <a:avLst/>
          </a:prstGeom>
          <a:solidFill>
            <a:srgbClr val="C9A85C">
              <a:alpha val="22000"/>
            </a:srgbClr>
          </a:solidFill>
          <a:ln w="12700">
            <a:solidFill>
              <a:srgbClr val="C9A85C">
                <a:alpha val="22000"/>
              </a:srgbClr>
            </a:solidFill>
            <a:prstDash val="solid"/>
          </a:ln>
        </p:spPr>
      </p:sp>
      <p:sp>
        <p:nvSpPr>
          <p:cNvPr id="40" name="Shape 35"/>
          <p:cNvSpPr/>
          <p:nvPr/>
        </p:nvSpPr>
        <p:spPr>
          <a:xfrm>
            <a:off x="8132445" y="4734878"/>
            <a:ext cx="40005" cy="40005"/>
          </a:xfrm>
          <a:prstGeom prst="ellipse">
            <a:avLst/>
          </a:prstGeom>
          <a:solidFill>
            <a:srgbClr val="C9A85C">
              <a:alpha val="22000"/>
            </a:srgbClr>
          </a:solidFill>
          <a:ln w="12700">
            <a:solidFill>
              <a:srgbClr val="C9A85C">
                <a:alpha val="22000"/>
              </a:srgbClr>
            </a:solidFill>
            <a:prstDash val="solid"/>
          </a:ln>
        </p:spPr>
      </p:sp>
      <p:sp>
        <p:nvSpPr>
          <p:cNvPr id="41" name="Text 36"/>
          <p:cNvSpPr txBox="1"/>
          <p:nvPr/>
        </p:nvSpPr>
        <p:spPr>
          <a:xfrm>
            <a:off x="8229600" y="4674870"/>
            <a:ext cx="457200" cy="205740"/>
          </a:xfrm>
          <a:prstGeom prst="rect">
            <a:avLst/>
          </a:prstGeom>
          <a:noFill/>
          <a:ln/>
        </p:spPr>
        <p:txBody>
          <a:bodyPr wrap="square" lIns="0" tIns="0" rIns="0" bIns="0" rtlCol="0" anchor="ctr"/>
          <a:lstStyle/>
          <a:p>
            <a:pPr algn="r" indent="0" marL="0">
              <a:buNone/>
            </a:pPr>
            <a:r>
              <a:rPr lang="en-US" sz="600" b="1" spc="150" kern="0" dirty="0">
                <a:solidFill>
                  <a:srgbClr val="C9A85C"/>
                </a:solidFill>
                <a:latin typeface="Cinzel" pitchFamily="34" charset="0"/>
                <a:ea typeface="Cinzel" pitchFamily="34" charset="-122"/>
                <a:cs typeface="Cinzel" pitchFamily="34" charset="-120"/>
              </a:rPr>
              <a:t>05 / 13</a:t>
            </a:r>
            <a:endParaRPr lang="en-US" sz="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2"/>
          <a:stretch>
            <a:fillRect/>
          </a:stretch>
        </p:blipFill>
        <p:spPr>
          <a:xfrm>
            <a:off x="457200" y="326898"/>
            <a:ext cx="219456" cy="219456"/>
          </a:xfrm>
          <a:prstGeom prst="rect">
            <a:avLst/>
          </a:prstGeom>
        </p:spPr>
      </p:pic>
      <p:sp>
        <p:nvSpPr>
          <p:cNvPr id="4" name="Text 0"/>
          <p:cNvSpPr txBox="1"/>
          <p:nvPr/>
        </p:nvSpPr>
        <p:spPr>
          <a:xfrm>
            <a:off x="731520" y="308610"/>
            <a:ext cx="1645920" cy="228600"/>
          </a:xfrm>
          <a:prstGeom prst="rect">
            <a:avLst/>
          </a:prstGeom>
          <a:noFill/>
          <a:ln/>
        </p:spPr>
        <p:txBody>
          <a:bodyPr wrap="square" lIns="0" tIns="0" rIns="0" bIns="0" rtlCol="0" anchor="ctr"/>
          <a:lstStyle/>
          <a:p>
            <a:pPr indent="0" marL="0">
              <a:buNone/>
            </a:pPr>
            <a:r>
              <a:rPr lang="en-US" sz="1200" b="1" spc="200" kern="0" dirty="0">
                <a:solidFill>
                  <a:srgbClr val="EAD08A"/>
                </a:solidFill>
                <a:latin typeface="Cinzel" pitchFamily="34" charset="0"/>
                <a:ea typeface="Cinzel" pitchFamily="34" charset="-122"/>
                <a:cs typeface="Cinzel" pitchFamily="34" charset="-120"/>
              </a:rPr>
              <a:t>Spartan OS</a:t>
            </a:r>
            <a:endParaRPr lang="en-US" sz="1200" dirty="0"/>
          </a:p>
        </p:txBody>
      </p:sp>
      <p:sp>
        <p:nvSpPr>
          <p:cNvPr id="5" name="Text 1"/>
          <p:cNvSpPr txBox="1"/>
          <p:nvPr/>
        </p:nvSpPr>
        <p:spPr>
          <a:xfrm>
            <a:off x="457200" y="685800"/>
            <a:ext cx="7315200" cy="91440"/>
          </a:xfrm>
          <a:prstGeom prst="rect">
            <a:avLst/>
          </a:prstGeom>
          <a:noFill/>
          <a:ln/>
        </p:spPr>
        <p:txBody>
          <a:bodyPr wrap="square" lIns="0" tIns="0" rIns="0" bIns="0" rtlCol="0" anchor="t"/>
          <a:lstStyle/>
          <a:p>
            <a:pPr indent="0" marL="0">
              <a:buNone/>
            </a:pPr>
            <a:r>
              <a:rPr lang="en-US" sz="550" b="1" spc="300" kern="0" dirty="0">
                <a:solidFill>
                  <a:srgbClr val="C9A85C"/>
                </a:solidFill>
                <a:latin typeface="Manrope" pitchFamily="34" charset="0"/>
                <a:ea typeface="Manrope" pitchFamily="34" charset="-122"/>
                <a:cs typeface="Manrope" pitchFamily="34" charset="-120"/>
              </a:rPr>
              <a:t>05 · HOW YOU EARN</a:t>
            </a:r>
            <a:endParaRPr lang="en-US" sz="550" dirty="0"/>
          </a:p>
        </p:txBody>
      </p:sp>
      <p:sp>
        <p:nvSpPr>
          <p:cNvPr id="6" name="Text 2"/>
          <p:cNvSpPr txBox="1"/>
          <p:nvPr/>
        </p:nvSpPr>
        <p:spPr>
          <a:xfrm>
            <a:off x="457200" y="834390"/>
            <a:ext cx="8229600" cy="308610"/>
          </a:xfrm>
          <a:prstGeom prst="rect">
            <a:avLst/>
          </a:prstGeom>
          <a:noFill/>
          <a:ln/>
        </p:spPr>
        <p:txBody>
          <a:bodyPr wrap="square" lIns="0" tIns="0" rIns="0" bIns="0" rtlCol="0" anchor="t"/>
          <a:lstStyle/>
          <a:p>
            <a:pPr indent="0" marL="0">
              <a:buNone/>
            </a:pPr>
            <a:r>
              <a:rPr lang="en-US" sz="2000" b="1" spc="30" kern="0" dirty="0">
                <a:solidFill>
                  <a:srgbClr val="F4EFE3"/>
                </a:solidFill>
                <a:latin typeface="Cinzel" pitchFamily="34" charset="0"/>
                <a:ea typeface="Cinzel" pitchFamily="34" charset="-122"/>
                <a:cs typeface="Cinzel" pitchFamily="34" charset="-120"/>
              </a:rPr>
              <a:t>Five streams. </a:t>
            </a:r>
            <a:pPr indent="0" marL="0">
              <a:buNone/>
            </a:pPr>
            <a:r>
              <a:rPr lang="en-US" sz="2000" b="1" spc="30" kern="0" dirty="0">
                <a:solidFill>
                  <a:srgbClr val="EAD08A"/>
                </a:solidFill>
                <a:latin typeface="Cinzel" pitchFamily="34" charset="0"/>
                <a:ea typeface="Cinzel" pitchFamily="34" charset="-122"/>
                <a:cs typeface="Cinzel" pitchFamily="34" charset="-120"/>
              </a:rPr>
              <a:t>All paid every twelve hours.</a:t>
            </a:r>
            <a:endParaRPr lang="en-US" sz="2000" dirty="0"/>
          </a:p>
        </p:txBody>
      </p:sp>
      <p:sp>
        <p:nvSpPr>
          <p:cNvPr id="7" name="Text 3"/>
          <p:cNvSpPr txBox="1"/>
          <p:nvPr/>
        </p:nvSpPr>
        <p:spPr>
          <a:xfrm>
            <a:off x="457200" y="1223010"/>
            <a:ext cx="6400800" cy="342900"/>
          </a:xfrm>
          <a:prstGeom prst="rect">
            <a:avLst/>
          </a:prstGeom>
          <a:noFill/>
          <a:ln/>
        </p:spPr>
        <p:txBody>
          <a:bodyPr wrap="square" lIns="0" tIns="0" rIns="0" bIns="0" rtlCol="0" anchor="t"/>
          <a:lstStyle/>
          <a:p>
            <a:pPr indent="0" marL="0">
              <a:lnSpc>
                <a:spcPct val="105000"/>
              </a:lnSpc>
              <a:buNone/>
            </a:pPr>
            <a:r>
              <a:rPr lang="en-US" sz="900" dirty="0">
                <a:solidFill>
                  <a:srgbClr val="CFC9BC"/>
                </a:solidFill>
                <a:latin typeface="Manrope" pitchFamily="34" charset="0"/>
                <a:ea typeface="Manrope" pitchFamily="34" charset="-122"/>
                <a:cs typeface="Manrope" pitchFamily="34" charset="-120"/>
              </a:rPr>
              <a:t>Four of them open from $1. Every RM you earn passes through the same turbine before it reaches your wallet.</a:t>
            </a:r>
            <a:endParaRPr lang="en-US" sz="900" dirty="0"/>
          </a:p>
        </p:txBody>
      </p:sp>
      <p:sp>
        <p:nvSpPr>
          <p:cNvPr id="8" name="Shape 4"/>
          <p:cNvSpPr/>
          <p:nvPr/>
        </p:nvSpPr>
        <p:spPr>
          <a:xfrm>
            <a:off x="457200" y="1680210"/>
            <a:ext cx="1572768" cy="2857500"/>
          </a:xfrm>
          <a:prstGeom prst="roundRect">
            <a:avLst>
              <a:gd name="adj" fmla="val 5087"/>
            </a:avLst>
          </a:prstGeom>
          <a:solidFill>
            <a:srgbClr val="08090B">
              <a:alpha val="88000"/>
            </a:srgbClr>
          </a:solidFill>
          <a:ln w="7620">
            <a:solidFill>
              <a:srgbClr val="C9A85C">
                <a:alpha val="34000"/>
              </a:srgbClr>
            </a:solidFill>
            <a:prstDash val="solid"/>
          </a:ln>
        </p:spPr>
      </p:sp>
      <p:pic>
        <p:nvPicPr>
          <p:cNvPr id="9" name="Image 1" descr="/home/claude/spartan/deck/icons14/coins_gold_46.png">    </p:cNvPr>
          <p:cNvPicPr>
            <a:picLocks noChangeAspect="1"/>
          </p:cNvPicPr>
          <p:nvPr/>
        </p:nvPicPr>
        <p:blipFill>
          <a:blip r:embed="rId3"/>
          <a:stretch>
            <a:fillRect/>
          </a:stretch>
        </p:blipFill>
        <p:spPr>
          <a:xfrm>
            <a:off x="605790" y="1817370"/>
            <a:ext cx="262890" cy="262890"/>
          </a:xfrm>
          <a:prstGeom prst="rect">
            <a:avLst/>
          </a:prstGeom>
        </p:spPr>
      </p:pic>
      <p:sp>
        <p:nvSpPr>
          <p:cNvPr id="10" name="Text 5"/>
          <p:cNvSpPr txBox="1"/>
          <p:nvPr/>
        </p:nvSpPr>
        <p:spPr>
          <a:xfrm>
            <a:off x="605790" y="2160270"/>
            <a:ext cx="1275588"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STREAM ONE</a:t>
            </a:r>
            <a:endParaRPr lang="en-US" sz="500" dirty="0"/>
          </a:p>
        </p:txBody>
      </p:sp>
      <p:sp>
        <p:nvSpPr>
          <p:cNvPr id="11" name="Text 6"/>
          <p:cNvSpPr txBox="1"/>
          <p:nvPr/>
        </p:nvSpPr>
        <p:spPr>
          <a:xfrm>
            <a:off x="605790" y="2297430"/>
            <a:ext cx="1275588" cy="171450"/>
          </a:xfrm>
          <a:prstGeom prst="rect">
            <a:avLst/>
          </a:prstGeom>
          <a:noFill/>
          <a:ln/>
        </p:spPr>
        <p:txBody>
          <a:bodyPr wrap="square" lIns="0" tIns="0" rIns="0" bIns="0" rtlCol="0" anchor="t"/>
          <a:lstStyle/>
          <a:p>
            <a:pPr indent="0" marL="0">
              <a:buNone/>
            </a:pPr>
            <a:r>
              <a:rPr lang="en-US" sz="950" b="1" dirty="0">
                <a:solidFill>
                  <a:srgbClr val="F4EFE3"/>
                </a:solidFill>
                <a:latin typeface="Manrope" pitchFamily="34" charset="0"/>
                <a:ea typeface="Manrope" pitchFamily="34" charset="-122"/>
                <a:cs typeface="Manrope" pitchFamily="34" charset="-120"/>
              </a:rPr>
              <a:t>Flexible staking</a:t>
            </a:r>
            <a:endParaRPr lang="en-US" sz="950" dirty="0"/>
          </a:p>
        </p:txBody>
      </p:sp>
      <p:sp>
        <p:nvSpPr>
          <p:cNvPr id="12" name="Shape 7"/>
          <p:cNvSpPr/>
          <p:nvPr/>
        </p:nvSpPr>
        <p:spPr>
          <a:xfrm>
            <a:off x="605790" y="2503170"/>
            <a:ext cx="803021" cy="217170"/>
          </a:xfrm>
          <a:prstGeom prst="roundRect">
            <a:avLst>
              <a:gd name="adj" fmla="val 23684"/>
            </a:avLst>
          </a:prstGeom>
          <a:solidFill>
            <a:srgbClr val="C9A85C">
              <a:alpha val="12000"/>
            </a:srgbClr>
          </a:solidFill>
          <a:ln w="7620">
            <a:solidFill>
              <a:srgbClr val="C9A85C">
                <a:alpha val="48000"/>
              </a:srgbClr>
            </a:solidFill>
            <a:prstDash val="solid"/>
          </a:ln>
        </p:spPr>
      </p:sp>
      <p:sp>
        <p:nvSpPr>
          <p:cNvPr id="13" name="Text 8"/>
          <p:cNvSpPr txBox="1"/>
          <p:nvPr/>
        </p:nvSpPr>
        <p:spPr>
          <a:xfrm>
            <a:off x="678942" y="2503170"/>
            <a:ext cx="711581" cy="217170"/>
          </a:xfrm>
          <a:prstGeom prst="rect">
            <a:avLst/>
          </a:prstGeom>
          <a:noFill/>
          <a:ln/>
        </p:spPr>
        <p:txBody>
          <a:bodyPr wrap="square" lIns="0" tIns="0" rIns="0" bIns="0" rtlCol="0" anchor="ctr"/>
          <a:lstStyle/>
          <a:p>
            <a:pPr indent="0" marL="0">
              <a:buNone/>
            </a:pPr>
            <a:r>
              <a:rPr lang="en-US" sz="1000" b="1" dirty="0">
                <a:solidFill>
                  <a:srgbClr val="EAD08A"/>
                </a:solidFill>
                <a:latin typeface="Cinzel" pitchFamily="34" charset="0"/>
                <a:ea typeface="Cinzel" pitchFamily="34" charset="-122"/>
                <a:cs typeface="Cinzel" pitchFamily="34" charset="-120"/>
              </a:rPr>
              <a:t>0.6%</a:t>
            </a:r>
            <a:pPr indent="0" marL="0">
              <a:buNone/>
            </a:pPr>
            <a:r>
              <a:rPr lang="en-US" sz="450" b="1" spc="150" kern="0" dirty="0">
                <a:solidFill>
                  <a:srgbClr val="C9A85C"/>
                </a:solidFill>
                <a:latin typeface="Manrope" pitchFamily="34" charset="0"/>
                <a:ea typeface="Manrope" pitchFamily="34" charset="-122"/>
                <a:cs typeface="Manrope" pitchFamily="34" charset="-120"/>
              </a:rPr>
              <a:t>  A DAY</a:t>
            </a:r>
            <a:endParaRPr lang="en-US" sz="1000" dirty="0"/>
          </a:p>
        </p:txBody>
      </p:sp>
      <p:sp>
        <p:nvSpPr>
          <p:cNvPr id="14" name="Text 9"/>
          <p:cNvSpPr txBox="1"/>
          <p:nvPr/>
        </p:nvSpPr>
        <p:spPr>
          <a:xfrm>
            <a:off x="605790" y="2800350"/>
            <a:ext cx="1275588" cy="982980"/>
          </a:xfrm>
          <a:prstGeom prst="rect">
            <a:avLst/>
          </a:prstGeom>
          <a:noFill/>
          <a:ln/>
        </p:spPr>
        <p:txBody>
          <a:bodyPr wrap="square" lIns="0" tIns="0" rIns="0" bIns="0" rtlCol="0" anchor="t"/>
          <a:lstStyle/>
          <a:p>
            <a:pPr indent="0" marL="0">
              <a:lnSpc>
                <a:spcPct val="108000"/>
              </a:lnSpc>
              <a:buNone/>
            </a:pPr>
            <a:r>
              <a:rPr lang="en-US" sz="750" dirty="0">
                <a:solidFill>
                  <a:srgbClr val="D9D3C6"/>
                </a:solidFill>
                <a:latin typeface="Manrope" pitchFamily="34" charset="0"/>
                <a:ea typeface="Manrope" pitchFamily="34" charset="-122"/>
                <a:cs typeface="Manrope" pitchFamily="34" charset="-120"/>
              </a:rPr>
              <a:t>0.3% every twelve hours on your RM, compounding by itself. In from $1, out whenever you like. About 20% a month if you leave it alone.</a:t>
            </a:r>
            <a:endParaRPr lang="en-US" sz="750" dirty="0"/>
          </a:p>
        </p:txBody>
      </p:sp>
      <p:sp>
        <p:nvSpPr>
          <p:cNvPr id="15" name="Shape 10"/>
          <p:cNvSpPr/>
          <p:nvPr/>
        </p:nvSpPr>
        <p:spPr>
          <a:xfrm>
            <a:off x="605790" y="3806190"/>
            <a:ext cx="1275588" cy="0"/>
          </a:xfrm>
          <a:prstGeom prst="line">
            <a:avLst/>
          </a:prstGeom>
          <a:noFill/>
          <a:ln w="6350">
            <a:solidFill>
              <a:srgbClr val="C9A85C">
                <a:alpha val="20000"/>
              </a:srgbClr>
            </a:solidFill>
            <a:prstDash val="solid"/>
          </a:ln>
        </p:spPr>
      </p:sp>
      <p:sp>
        <p:nvSpPr>
          <p:cNvPr id="16" name="Text 11"/>
          <p:cNvSpPr txBox="1"/>
          <p:nvPr/>
        </p:nvSpPr>
        <p:spPr>
          <a:xfrm>
            <a:off x="605790" y="3886200"/>
            <a:ext cx="1275588"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ENTRY</a:t>
            </a:r>
            <a:endParaRPr lang="en-US" sz="450" dirty="0"/>
          </a:p>
        </p:txBody>
      </p:sp>
      <p:sp>
        <p:nvSpPr>
          <p:cNvPr id="17" name="Text 12"/>
          <p:cNvSpPr txBox="1"/>
          <p:nvPr/>
        </p:nvSpPr>
        <p:spPr>
          <a:xfrm>
            <a:off x="605790" y="3971925"/>
            <a:ext cx="1275588"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From $1</a:t>
            </a:r>
            <a:endParaRPr lang="en-US" sz="650" dirty="0"/>
          </a:p>
        </p:txBody>
      </p:sp>
      <p:sp>
        <p:nvSpPr>
          <p:cNvPr id="18" name="Text 13"/>
          <p:cNvSpPr txBox="1"/>
          <p:nvPr/>
        </p:nvSpPr>
        <p:spPr>
          <a:xfrm>
            <a:off x="605790" y="4137660"/>
            <a:ext cx="1275588"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LOCK</a:t>
            </a:r>
            <a:endParaRPr lang="en-US" sz="450" dirty="0"/>
          </a:p>
        </p:txBody>
      </p:sp>
      <p:sp>
        <p:nvSpPr>
          <p:cNvPr id="19" name="Text 14"/>
          <p:cNvSpPr txBox="1"/>
          <p:nvPr/>
        </p:nvSpPr>
        <p:spPr>
          <a:xfrm>
            <a:off x="605790" y="4223385"/>
            <a:ext cx="1275588"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None</a:t>
            </a:r>
            <a:endParaRPr lang="en-US" sz="650" dirty="0"/>
          </a:p>
        </p:txBody>
      </p:sp>
      <p:sp>
        <p:nvSpPr>
          <p:cNvPr id="20" name="Shape 15"/>
          <p:cNvSpPr/>
          <p:nvPr/>
        </p:nvSpPr>
        <p:spPr>
          <a:xfrm>
            <a:off x="2121408" y="1680210"/>
            <a:ext cx="1572768" cy="2857500"/>
          </a:xfrm>
          <a:prstGeom prst="roundRect">
            <a:avLst>
              <a:gd name="adj" fmla="val 5087"/>
            </a:avLst>
          </a:prstGeom>
          <a:solidFill>
            <a:srgbClr val="08090B">
              <a:alpha val="88000"/>
            </a:srgbClr>
          </a:solidFill>
          <a:ln w="7620">
            <a:solidFill>
              <a:srgbClr val="C9A85C">
                <a:alpha val="34000"/>
              </a:srgbClr>
            </a:solidFill>
            <a:prstDash val="solid"/>
          </a:ln>
        </p:spPr>
      </p:sp>
      <p:pic>
        <p:nvPicPr>
          <p:cNvPr id="21" name="Image 2" descr="/home/claude/spartan/deck/icons14/timer_gold_46.png">    </p:cNvPr>
          <p:cNvPicPr>
            <a:picLocks noChangeAspect="1"/>
          </p:cNvPicPr>
          <p:nvPr/>
        </p:nvPicPr>
        <p:blipFill>
          <a:blip r:embed="rId4"/>
          <a:stretch>
            <a:fillRect/>
          </a:stretch>
        </p:blipFill>
        <p:spPr>
          <a:xfrm>
            <a:off x="2269998" y="1817370"/>
            <a:ext cx="262890" cy="262890"/>
          </a:xfrm>
          <a:prstGeom prst="rect">
            <a:avLst/>
          </a:prstGeom>
        </p:spPr>
      </p:pic>
      <p:sp>
        <p:nvSpPr>
          <p:cNvPr id="22" name="Text 16"/>
          <p:cNvSpPr txBox="1"/>
          <p:nvPr/>
        </p:nvSpPr>
        <p:spPr>
          <a:xfrm>
            <a:off x="2269998" y="2160270"/>
            <a:ext cx="1275588"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STREAM TWO</a:t>
            </a:r>
            <a:endParaRPr lang="en-US" sz="500" dirty="0"/>
          </a:p>
        </p:txBody>
      </p:sp>
      <p:sp>
        <p:nvSpPr>
          <p:cNvPr id="23" name="Text 17"/>
          <p:cNvSpPr txBox="1"/>
          <p:nvPr/>
        </p:nvSpPr>
        <p:spPr>
          <a:xfrm>
            <a:off x="2269998" y="2297430"/>
            <a:ext cx="1275588" cy="171450"/>
          </a:xfrm>
          <a:prstGeom prst="rect">
            <a:avLst/>
          </a:prstGeom>
          <a:noFill/>
          <a:ln/>
        </p:spPr>
        <p:txBody>
          <a:bodyPr wrap="square" lIns="0" tIns="0" rIns="0" bIns="0" rtlCol="0" anchor="t"/>
          <a:lstStyle/>
          <a:p>
            <a:pPr indent="0" marL="0">
              <a:buNone/>
            </a:pPr>
            <a:r>
              <a:rPr lang="en-US" sz="950" b="1" dirty="0">
                <a:solidFill>
                  <a:srgbClr val="F4EFE3"/>
                </a:solidFill>
                <a:latin typeface="Manrope" pitchFamily="34" charset="0"/>
                <a:ea typeface="Manrope" pitchFamily="34" charset="-122"/>
                <a:cs typeface="Manrope" pitchFamily="34" charset="-120"/>
              </a:rPr>
              <a:t>Long-term staking</a:t>
            </a:r>
            <a:endParaRPr lang="en-US" sz="950" dirty="0"/>
          </a:p>
        </p:txBody>
      </p:sp>
      <p:sp>
        <p:nvSpPr>
          <p:cNvPr id="24" name="Shape 18"/>
          <p:cNvSpPr/>
          <p:nvPr/>
        </p:nvSpPr>
        <p:spPr>
          <a:xfrm>
            <a:off x="2269998" y="2503170"/>
            <a:ext cx="1275461" cy="217170"/>
          </a:xfrm>
          <a:prstGeom prst="roundRect">
            <a:avLst>
              <a:gd name="adj" fmla="val 23684"/>
            </a:avLst>
          </a:prstGeom>
          <a:solidFill>
            <a:srgbClr val="C9A85C">
              <a:alpha val="12000"/>
            </a:srgbClr>
          </a:solidFill>
          <a:ln w="7620">
            <a:solidFill>
              <a:srgbClr val="C9A85C">
                <a:alpha val="48000"/>
              </a:srgbClr>
            </a:solidFill>
            <a:prstDash val="solid"/>
          </a:ln>
        </p:spPr>
      </p:sp>
      <p:sp>
        <p:nvSpPr>
          <p:cNvPr id="25" name="Text 19"/>
          <p:cNvSpPr txBox="1"/>
          <p:nvPr/>
        </p:nvSpPr>
        <p:spPr>
          <a:xfrm>
            <a:off x="2343150" y="2503170"/>
            <a:ext cx="1184021" cy="217170"/>
          </a:xfrm>
          <a:prstGeom prst="rect">
            <a:avLst/>
          </a:prstGeom>
          <a:noFill/>
          <a:ln/>
        </p:spPr>
        <p:txBody>
          <a:bodyPr wrap="square" lIns="0" tIns="0" rIns="0" bIns="0" rtlCol="0" anchor="ctr"/>
          <a:lstStyle/>
          <a:p>
            <a:pPr indent="0" marL="0">
              <a:buNone/>
            </a:pPr>
            <a:r>
              <a:rPr lang="en-US" sz="1000" b="1" dirty="0">
                <a:solidFill>
                  <a:srgbClr val="EAD08A"/>
                </a:solidFill>
                <a:latin typeface="Cinzel" pitchFamily="34" charset="0"/>
                <a:ea typeface="Cinzel" pitchFamily="34" charset="-122"/>
                <a:cs typeface="Cinzel" pitchFamily="34" charset="-120"/>
              </a:rPr>
              <a:t>1.1 – 1.3%</a:t>
            </a:r>
            <a:pPr indent="0" marL="0">
              <a:buNone/>
            </a:pPr>
            <a:r>
              <a:rPr lang="en-US" sz="450" b="1" spc="150" kern="0" dirty="0">
                <a:solidFill>
                  <a:srgbClr val="C9A85C"/>
                </a:solidFill>
                <a:latin typeface="Manrope" pitchFamily="34" charset="0"/>
                <a:ea typeface="Manrope" pitchFamily="34" charset="-122"/>
                <a:cs typeface="Manrope" pitchFamily="34" charset="-120"/>
              </a:rPr>
              <a:t>  A DAY</a:t>
            </a:r>
            <a:endParaRPr lang="en-US" sz="1000" dirty="0"/>
          </a:p>
        </p:txBody>
      </p:sp>
      <p:sp>
        <p:nvSpPr>
          <p:cNvPr id="26" name="Text 20"/>
          <p:cNvSpPr txBox="1"/>
          <p:nvPr/>
        </p:nvSpPr>
        <p:spPr>
          <a:xfrm>
            <a:off x="2269998" y="2800350"/>
            <a:ext cx="1275588" cy="982980"/>
          </a:xfrm>
          <a:prstGeom prst="rect">
            <a:avLst/>
          </a:prstGeom>
          <a:noFill/>
          <a:ln/>
        </p:spPr>
        <p:txBody>
          <a:bodyPr wrap="square" lIns="0" tIns="0" rIns="0" bIns="0" rtlCol="0" anchor="t"/>
          <a:lstStyle/>
          <a:p>
            <a:pPr indent="0" marL="0">
              <a:lnSpc>
                <a:spcPct val="108000"/>
              </a:lnSpc>
              <a:buNone/>
            </a:pPr>
            <a:r>
              <a:rPr lang="en-US" sz="750" dirty="0">
                <a:solidFill>
                  <a:srgbClr val="D9D3C6"/>
                </a:solidFill>
                <a:latin typeface="Manrope" pitchFamily="34" charset="0"/>
                <a:ea typeface="Manrope" pitchFamily="34" charset="-122"/>
                <a:cs typeface="Manrope" pitchFamily="34" charset="-120"/>
              </a:rPr>
              <a:t>180, 360 or 540 days, from $1. Principal back in daily portions from day one, interest on top, extra rewards on top of that.</a:t>
            </a:r>
            <a:endParaRPr lang="en-US" sz="750" dirty="0"/>
          </a:p>
        </p:txBody>
      </p:sp>
      <p:sp>
        <p:nvSpPr>
          <p:cNvPr id="27" name="Shape 21"/>
          <p:cNvSpPr/>
          <p:nvPr/>
        </p:nvSpPr>
        <p:spPr>
          <a:xfrm>
            <a:off x="2269998" y="3806190"/>
            <a:ext cx="1275588" cy="0"/>
          </a:xfrm>
          <a:prstGeom prst="line">
            <a:avLst/>
          </a:prstGeom>
          <a:noFill/>
          <a:ln w="6350">
            <a:solidFill>
              <a:srgbClr val="C9A85C">
                <a:alpha val="20000"/>
              </a:srgbClr>
            </a:solidFill>
            <a:prstDash val="solid"/>
          </a:ln>
        </p:spPr>
      </p:sp>
      <p:sp>
        <p:nvSpPr>
          <p:cNvPr id="28" name="Text 22"/>
          <p:cNvSpPr txBox="1"/>
          <p:nvPr/>
        </p:nvSpPr>
        <p:spPr>
          <a:xfrm>
            <a:off x="2269998" y="3886200"/>
            <a:ext cx="1275588"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ENTRY</a:t>
            </a:r>
            <a:endParaRPr lang="en-US" sz="450" dirty="0"/>
          </a:p>
        </p:txBody>
      </p:sp>
      <p:sp>
        <p:nvSpPr>
          <p:cNvPr id="29" name="Text 23"/>
          <p:cNvSpPr txBox="1"/>
          <p:nvPr/>
        </p:nvSpPr>
        <p:spPr>
          <a:xfrm>
            <a:off x="2269998" y="3971925"/>
            <a:ext cx="1275588"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From $1</a:t>
            </a:r>
            <a:endParaRPr lang="en-US" sz="650" dirty="0"/>
          </a:p>
        </p:txBody>
      </p:sp>
      <p:sp>
        <p:nvSpPr>
          <p:cNvPr id="30" name="Text 24"/>
          <p:cNvSpPr txBox="1"/>
          <p:nvPr/>
        </p:nvSpPr>
        <p:spPr>
          <a:xfrm>
            <a:off x="2269998" y="4137660"/>
            <a:ext cx="1275588"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LOCK</a:t>
            </a:r>
            <a:endParaRPr lang="en-US" sz="450" dirty="0"/>
          </a:p>
        </p:txBody>
      </p:sp>
      <p:sp>
        <p:nvSpPr>
          <p:cNvPr id="31" name="Text 25"/>
          <p:cNvSpPr txBox="1"/>
          <p:nvPr/>
        </p:nvSpPr>
        <p:spPr>
          <a:xfrm>
            <a:off x="2269998" y="4223385"/>
            <a:ext cx="1275588"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180, 360 or 540 days</a:t>
            </a:r>
            <a:endParaRPr lang="en-US" sz="650" dirty="0"/>
          </a:p>
        </p:txBody>
      </p:sp>
      <p:sp>
        <p:nvSpPr>
          <p:cNvPr id="32" name="Shape 26"/>
          <p:cNvSpPr/>
          <p:nvPr/>
        </p:nvSpPr>
        <p:spPr>
          <a:xfrm>
            <a:off x="3785616" y="1680210"/>
            <a:ext cx="1572768" cy="2857500"/>
          </a:xfrm>
          <a:prstGeom prst="roundRect">
            <a:avLst>
              <a:gd name="adj" fmla="val 5087"/>
            </a:avLst>
          </a:prstGeom>
          <a:solidFill>
            <a:srgbClr val="08090B">
              <a:alpha val="88000"/>
            </a:srgbClr>
          </a:solidFill>
          <a:ln w="7620">
            <a:solidFill>
              <a:srgbClr val="C9A85C">
                <a:alpha val="34000"/>
              </a:srgbClr>
            </a:solidFill>
            <a:prstDash val="solid"/>
          </a:ln>
        </p:spPr>
      </p:sp>
      <p:pic>
        <p:nvPicPr>
          <p:cNvPr id="33" name="Image 3" descr="/home/claude/spartan/deck/icons14/flame_gold_46.png">    </p:cNvPr>
          <p:cNvPicPr>
            <a:picLocks noChangeAspect="1"/>
          </p:cNvPicPr>
          <p:nvPr/>
        </p:nvPicPr>
        <p:blipFill>
          <a:blip r:embed="rId5"/>
          <a:stretch>
            <a:fillRect/>
          </a:stretch>
        </p:blipFill>
        <p:spPr>
          <a:xfrm>
            <a:off x="3934206" y="1817370"/>
            <a:ext cx="262890" cy="262890"/>
          </a:xfrm>
          <a:prstGeom prst="rect">
            <a:avLst/>
          </a:prstGeom>
        </p:spPr>
      </p:pic>
      <p:sp>
        <p:nvSpPr>
          <p:cNvPr id="34" name="Text 27"/>
          <p:cNvSpPr txBox="1"/>
          <p:nvPr/>
        </p:nvSpPr>
        <p:spPr>
          <a:xfrm>
            <a:off x="3934206" y="2160270"/>
            <a:ext cx="1275588"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STREAM THREE</a:t>
            </a:r>
            <a:endParaRPr lang="en-US" sz="500" dirty="0"/>
          </a:p>
        </p:txBody>
      </p:sp>
      <p:sp>
        <p:nvSpPr>
          <p:cNvPr id="35" name="Text 28"/>
          <p:cNvSpPr txBox="1"/>
          <p:nvPr/>
        </p:nvSpPr>
        <p:spPr>
          <a:xfrm>
            <a:off x="3934206" y="2297430"/>
            <a:ext cx="1275588" cy="171450"/>
          </a:xfrm>
          <a:prstGeom prst="rect">
            <a:avLst/>
          </a:prstGeom>
          <a:noFill/>
          <a:ln/>
        </p:spPr>
        <p:txBody>
          <a:bodyPr wrap="square" lIns="0" tIns="0" rIns="0" bIns="0" rtlCol="0" anchor="t"/>
          <a:lstStyle/>
          <a:p>
            <a:pPr indent="0" marL="0">
              <a:buNone/>
            </a:pPr>
            <a:r>
              <a:rPr lang="en-US" sz="950" b="1" dirty="0">
                <a:solidFill>
                  <a:srgbClr val="F4EFE3"/>
                </a:solidFill>
                <a:latin typeface="Manrope" pitchFamily="34" charset="0"/>
                <a:ea typeface="Manrope" pitchFamily="34" charset="-122"/>
                <a:cs typeface="Manrope" pitchFamily="34" charset="-120"/>
              </a:rPr>
              <a:t>Burning bond</a:t>
            </a:r>
            <a:endParaRPr lang="en-US" sz="950" dirty="0"/>
          </a:p>
        </p:txBody>
      </p:sp>
      <p:sp>
        <p:nvSpPr>
          <p:cNvPr id="36" name="Shape 29"/>
          <p:cNvSpPr/>
          <p:nvPr/>
        </p:nvSpPr>
        <p:spPr>
          <a:xfrm>
            <a:off x="3934206" y="2503170"/>
            <a:ext cx="980186" cy="217170"/>
          </a:xfrm>
          <a:prstGeom prst="roundRect">
            <a:avLst>
              <a:gd name="adj" fmla="val 23684"/>
            </a:avLst>
          </a:prstGeom>
          <a:solidFill>
            <a:srgbClr val="C9A85C">
              <a:alpha val="12000"/>
            </a:srgbClr>
          </a:solidFill>
          <a:ln w="7620">
            <a:solidFill>
              <a:srgbClr val="C9A85C">
                <a:alpha val="48000"/>
              </a:srgbClr>
            </a:solidFill>
            <a:prstDash val="solid"/>
          </a:ln>
        </p:spPr>
      </p:sp>
      <p:sp>
        <p:nvSpPr>
          <p:cNvPr id="37" name="Text 30"/>
          <p:cNvSpPr txBox="1"/>
          <p:nvPr/>
        </p:nvSpPr>
        <p:spPr>
          <a:xfrm>
            <a:off x="4007358" y="2503170"/>
            <a:ext cx="888746" cy="217170"/>
          </a:xfrm>
          <a:prstGeom prst="rect">
            <a:avLst/>
          </a:prstGeom>
          <a:noFill/>
          <a:ln/>
        </p:spPr>
        <p:txBody>
          <a:bodyPr wrap="square" lIns="0" tIns="0" rIns="0" bIns="0" rtlCol="0" anchor="ctr"/>
          <a:lstStyle/>
          <a:p>
            <a:pPr indent="0" marL="0">
              <a:buNone/>
            </a:pPr>
            <a:r>
              <a:rPr lang="en-US" sz="1000" b="1" dirty="0">
                <a:solidFill>
                  <a:srgbClr val="EAD08A"/>
                </a:solidFill>
                <a:latin typeface="Cinzel" pitchFamily="34" charset="0"/>
                <a:ea typeface="Cinzel" pitchFamily="34" charset="-122"/>
                <a:cs typeface="Cinzel" pitchFamily="34" charset="-120"/>
              </a:rPr>
              <a:t>1.5%</a:t>
            </a:r>
            <a:pPr indent="0" marL="0">
              <a:buNone/>
            </a:pPr>
            <a:r>
              <a:rPr lang="en-US" sz="450" b="1" spc="150" kern="0" dirty="0">
                <a:solidFill>
                  <a:srgbClr val="C9A85C"/>
                </a:solidFill>
                <a:latin typeface="Manrope" pitchFamily="34" charset="0"/>
                <a:ea typeface="Manrope" pitchFamily="34" charset="-122"/>
                <a:cs typeface="Manrope" pitchFamily="34" charset="-120"/>
              </a:rPr>
              <a:t>  A DAY, NET</a:t>
            </a:r>
            <a:endParaRPr lang="en-US" sz="1000" dirty="0"/>
          </a:p>
        </p:txBody>
      </p:sp>
      <p:sp>
        <p:nvSpPr>
          <p:cNvPr id="38" name="Text 31"/>
          <p:cNvSpPr txBox="1"/>
          <p:nvPr/>
        </p:nvSpPr>
        <p:spPr>
          <a:xfrm>
            <a:off x="3934206" y="2800350"/>
            <a:ext cx="1275588" cy="982980"/>
          </a:xfrm>
          <a:prstGeom prst="rect">
            <a:avLst/>
          </a:prstGeom>
          <a:noFill/>
          <a:ln/>
        </p:spPr>
        <p:txBody>
          <a:bodyPr wrap="square" lIns="0" tIns="0" rIns="0" bIns="0" rtlCol="0" anchor="t"/>
          <a:lstStyle/>
          <a:p>
            <a:pPr indent="0" marL="0">
              <a:lnSpc>
                <a:spcPct val="108000"/>
              </a:lnSpc>
              <a:buNone/>
            </a:pPr>
            <a:r>
              <a:rPr lang="en-US" sz="750" dirty="0">
                <a:solidFill>
                  <a:srgbClr val="D9D3C6"/>
                </a:solidFill>
                <a:latin typeface="Manrope" pitchFamily="34" charset="0"/>
                <a:ea typeface="Manrope" pitchFamily="34" charset="-122"/>
                <a:cs typeface="Manrope" pitchFamily="34" charset="-120"/>
              </a:rPr>
              <a:t>From $500. Releases 250% of the order, 150% net. Adds 20% energy and a 3% GD airdrop. Unlimited volume. No compounding.</a:t>
            </a:r>
            <a:endParaRPr lang="en-US" sz="750" dirty="0"/>
          </a:p>
        </p:txBody>
      </p:sp>
      <p:sp>
        <p:nvSpPr>
          <p:cNvPr id="39" name="Shape 32"/>
          <p:cNvSpPr/>
          <p:nvPr/>
        </p:nvSpPr>
        <p:spPr>
          <a:xfrm>
            <a:off x="3934206" y="3806190"/>
            <a:ext cx="1275588" cy="0"/>
          </a:xfrm>
          <a:prstGeom prst="line">
            <a:avLst/>
          </a:prstGeom>
          <a:noFill/>
          <a:ln w="6350">
            <a:solidFill>
              <a:srgbClr val="C9A85C">
                <a:alpha val="20000"/>
              </a:srgbClr>
            </a:solidFill>
            <a:prstDash val="solid"/>
          </a:ln>
        </p:spPr>
      </p:sp>
      <p:sp>
        <p:nvSpPr>
          <p:cNvPr id="40" name="Text 33"/>
          <p:cNvSpPr txBox="1"/>
          <p:nvPr/>
        </p:nvSpPr>
        <p:spPr>
          <a:xfrm>
            <a:off x="3934206" y="3886200"/>
            <a:ext cx="1275588"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ENTRY</a:t>
            </a:r>
            <a:endParaRPr lang="en-US" sz="450" dirty="0"/>
          </a:p>
        </p:txBody>
      </p:sp>
      <p:sp>
        <p:nvSpPr>
          <p:cNvPr id="41" name="Text 34"/>
          <p:cNvSpPr txBox="1"/>
          <p:nvPr/>
        </p:nvSpPr>
        <p:spPr>
          <a:xfrm>
            <a:off x="3934206" y="3971925"/>
            <a:ext cx="1275588"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From $500</a:t>
            </a:r>
            <a:endParaRPr lang="en-US" sz="650" dirty="0"/>
          </a:p>
        </p:txBody>
      </p:sp>
      <p:sp>
        <p:nvSpPr>
          <p:cNvPr id="42" name="Text 35"/>
          <p:cNvSpPr txBox="1"/>
          <p:nvPr/>
        </p:nvSpPr>
        <p:spPr>
          <a:xfrm>
            <a:off x="3934206" y="4137660"/>
            <a:ext cx="1275588"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CAP</a:t>
            </a:r>
            <a:endParaRPr lang="en-US" sz="450" dirty="0"/>
          </a:p>
        </p:txBody>
      </p:sp>
      <p:sp>
        <p:nvSpPr>
          <p:cNvPr id="43" name="Text 36"/>
          <p:cNvSpPr txBox="1"/>
          <p:nvPr/>
        </p:nvSpPr>
        <p:spPr>
          <a:xfrm>
            <a:off x="3934206" y="4223385"/>
            <a:ext cx="1275588"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2.5× · no maximum order</a:t>
            </a:r>
            <a:endParaRPr lang="en-US" sz="650" dirty="0"/>
          </a:p>
        </p:txBody>
      </p:sp>
      <p:sp>
        <p:nvSpPr>
          <p:cNvPr id="44" name="Shape 37"/>
          <p:cNvSpPr/>
          <p:nvPr/>
        </p:nvSpPr>
        <p:spPr>
          <a:xfrm>
            <a:off x="5449824" y="1680210"/>
            <a:ext cx="1572768" cy="2857500"/>
          </a:xfrm>
          <a:prstGeom prst="roundRect">
            <a:avLst>
              <a:gd name="adj" fmla="val 5087"/>
            </a:avLst>
          </a:prstGeom>
          <a:solidFill>
            <a:srgbClr val="08090B">
              <a:alpha val="88000"/>
            </a:srgbClr>
          </a:solidFill>
          <a:ln w="7620">
            <a:solidFill>
              <a:srgbClr val="C9A85C">
                <a:alpha val="34000"/>
              </a:srgbClr>
            </a:solidFill>
            <a:prstDash val="solid"/>
          </a:ln>
        </p:spPr>
      </p:sp>
      <p:pic>
        <p:nvPicPr>
          <p:cNvPr id="45" name="Image 4" descr="/home/claude/spartan/deck/icons14/users_gold_46.png">    </p:cNvPr>
          <p:cNvPicPr>
            <a:picLocks noChangeAspect="1"/>
          </p:cNvPicPr>
          <p:nvPr/>
        </p:nvPicPr>
        <p:blipFill>
          <a:blip r:embed="rId6"/>
          <a:stretch>
            <a:fillRect/>
          </a:stretch>
        </p:blipFill>
        <p:spPr>
          <a:xfrm>
            <a:off x="5598414" y="1817370"/>
            <a:ext cx="262890" cy="262890"/>
          </a:xfrm>
          <a:prstGeom prst="rect">
            <a:avLst/>
          </a:prstGeom>
        </p:spPr>
      </p:pic>
      <p:sp>
        <p:nvSpPr>
          <p:cNvPr id="46" name="Text 38"/>
          <p:cNvSpPr txBox="1"/>
          <p:nvPr/>
        </p:nvSpPr>
        <p:spPr>
          <a:xfrm>
            <a:off x="5598414" y="2160270"/>
            <a:ext cx="1275588"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STREAM FOUR</a:t>
            </a:r>
            <a:endParaRPr lang="en-US" sz="500" dirty="0"/>
          </a:p>
        </p:txBody>
      </p:sp>
      <p:sp>
        <p:nvSpPr>
          <p:cNvPr id="47" name="Text 39"/>
          <p:cNvSpPr txBox="1"/>
          <p:nvPr/>
        </p:nvSpPr>
        <p:spPr>
          <a:xfrm>
            <a:off x="5598414" y="2297430"/>
            <a:ext cx="1275588" cy="171450"/>
          </a:xfrm>
          <a:prstGeom prst="rect">
            <a:avLst/>
          </a:prstGeom>
          <a:noFill/>
          <a:ln/>
        </p:spPr>
        <p:txBody>
          <a:bodyPr wrap="square" lIns="0" tIns="0" rIns="0" bIns="0" rtlCol="0" anchor="t"/>
          <a:lstStyle/>
          <a:p>
            <a:pPr indent="0" marL="0">
              <a:buNone/>
            </a:pPr>
            <a:r>
              <a:rPr lang="en-US" sz="950" b="1" dirty="0">
                <a:solidFill>
                  <a:srgbClr val="F4EFE3"/>
                </a:solidFill>
                <a:latin typeface="Manrope" pitchFamily="34" charset="0"/>
                <a:ea typeface="Manrope" pitchFamily="34" charset="-122"/>
                <a:cs typeface="Manrope" pitchFamily="34" charset="-120"/>
              </a:rPr>
              <a:t>Level income</a:t>
            </a:r>
            <a:endParaRPr lang="en-US" sz="950" dirty="0"/>
          </a:p>
        </p:txBody>
      </p:sp>
      <p:sp>
        <p:nvSpPr>
          <p:cNvPr id="48" name="Shape 40"/>
          <p:cNvSpPr/>
          <p:nvPr/>
        </p:nvSpPr>
        <p:spPr>
          <a:xfrm>
            <a:off x="5598414" y="2503170"/>
            <a:ext cx="1629791" cy="217170"/>
          </a:xfrm>
          <a:prstGeom prst="roundRect">
            <a:avLst>
              <a:gd name="adj" fmla="val 23684"/>
            </a:avLst>
          </a:prstGeom>
          <a:solidFill>
            <a:srgbClr val="C9A85C">
              <a:alpha val="12000"/>
            </a:srgbClr>
          </a:solidFill>
          <a:ln w="7620">
            <a:solidFill>
              <a:srgbClr val="C9A85C">
                <a:alpha val="48000"/>
              </a:srgbClr>
            </a:solidFill>
            <a:prstDash val="solid"/>
          </a:ln>
        </p:spPr>
      </p:sp>
      <p:sp>
        <p:nvSpPr>
          <p:cNvPr id="49" name="Text 41"/>
          <p:cNvSpPr txBox="1"/>
          <p:nvPr/>
        </p:nvSpPr>
        <p:spPr>
          <a:xfrm>
            <a:off x="5671566" y="2503170"/>
            <a:ext cx="1538351" cy="217170"/>
          </a:xfrm>
          <a:prstGeom prst="rect">
            <a:avLst/>
          </a:prstGeom>
          <a:noFill/>
          <a:ln/>
        </p:spPr>
        <p:txBody>
          <a:bodyPr wrap="square" lIns="0" tIns="0" rIns="0" bIns="0" rtlCol="0" anchor="ctr"/>
          <a:lstStyle/>
          <a:p>
            <a:pPr indent="0" marL="0">
              <a:buNone/>
            </a:pPr>
            <a:r>
              <a:rPr lang="en-US" sz="1000" b="1" dirty="0">
                <a:solidFill>
                  <a:srgbClr val="EAD08A"/>
                </a:solidFill>
                <a:latin typeface="Cinzel" pitchFamily="34" charset="0"/>
                <a:ea typeface="Cinzel" pitchFamily="34" charset="-122"/>
                <a:cs typeface="Cinzel" pitchFamily="34" charset="-120"/>
              </a:rPr>
              <a:t>8 · 4 · 2%</a:t>
            </a:r>
            <a:pPr indent="0" marL="0">
              <a:buNone/>
            </a:pPr>
            <a:r>
              <a:rPr lang="en-US" sz="450" b="1" spc="150" kern="0" dirty="0">
                <a:solidFill>
                  <a:srgbClr val="C9A85C"/>
                </a:solidFill>
                <a:latin typeface="Manrope" pitchFamily="34" charset="0"/>
                <a:ea typeface="Manrope" pitchFamily="34" charset="-122"/>
                <a:cs typeface="Manrope" pitchFamily="34" charset="-120"/>
              </a:rPr>
              <a:t>  OF DOWNLINE ROI</a:t>
            </a:r>
            <a:endParaRPr lang="en-US" sz="1000" dirty="0"/>
          </a:p>
        </p:txBody>
      </p:sp>
      <p:sp>
        <p:nvSpPr>
          <p:cNvPr id="50" name="Text 42"/>
          <p:cNvSpPr txBox="1"/>
          <p:nvPr/>
        </p:nvSpPr>
        <p:spPr>
          <a:xfrm>
            <a:off x="5598414" y="2800350"/>
            <a:ext cx="1275588" cy="982980"/>
          </a:xfrm>
          <a:prstGeom prst="rect">
            <a:avLst/>
          </a:prstGeom>
          <a:noFill/>
          <a:ln/>
        </p:spPr>
        <p:txBody>
          <a:bodyPr wrap="square" lIns="0" tIns="0" rIns="0" bIns="0" rtlCol="0" anchor="t"/>
          <a:lstStyle/>
          <a:p>
            <a:pPr indent="0" marL="0">
              <a:lnSpc>
                <a:spcPct val="108000"/>
              </a:lnSpc>
              <a:buNone/>
            </a:pPr>
            <a:r>
              <a:rPr lang="en-US" sz="750" dirty="0">
                <a:solidFill>
                  <a:srgbClr val="D9D3C6"/>
                </a:solidFill>
                <a:latin typeface="Manrope" pitchFamily="34" charset="0"/>
                <a:ea typeface="Manrope" pitchFamily="34" charset="-122"/>
                <a:cs typeface="Manrope" pitchFamily="34" charset="-120"/>
              </a:rPr>
              <a:t>Of the ROI your first three levels earn, paid to you every twelve hours. This is the one stream that uses energy.</a:t>
            </a:r>
            <a:endParaRPr lang="en-US" sz="750" dirty="0"/>
          </a:p>
        </p:txBody>
      </p:sp>
      <p:sp>
        <p:nvSpPr>
          <p:cNvPr id="51" name="Shape 43"/>
          <p:cNvSpPr/>
          <p:nvPr/>
        </p:nvSpPr>
        <p:spPr>
          <a:xfrm>
            <a:off x="5598414" y="3806190"/>
            <a:ext cx="1275588" cy="0"/>
          </a:xfrm>
          <a:prstGeom prst="line">
            <a:avLst/>
          </a:prstGeom>
          <a:noFill/>
          <a:ln w="6350">
            <a:solidFill>
              <a:srgbClr val="C9A85C">
                <a:alpha val="20000"/>
              </a:srgbClr>
            </a:solidFill>
            <a:prstDash val="solid"/>
          </a:ln>
        </p:spPr>
      </p:sp>
      <p:sp>
        <p:nvSpPr>
          <p:cNvPr id="52" name="Text 44"/>
          <p:cNvSpPr txBox="1"/>
          <p:nvPr/>
        </p:nvSpPr>
        <p:spPr>
          <a:xfrm>
            <a:off x="5598414" y="3886200"/>
            <a:ext cx="1275588"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PAID</a:t>
            </a:r>
            <a:endParaRPr lang="en-US" sz="450" dirty="0"/>
          </a:p>
        </p:txBody>
      </p:sp>
      <p:sp>
        <p:nvSpPr>
          <p:cNvPr id="53" name="Text 45"/>
          <p:cNvSpPr txBox="1"/>
          <p:nvPr/>
        </p:nvSpPr>
        <p:spPr>
          <a:xfrm>
            <a:off x="5598414" y="3971925"/>
            <a:ext cx="1275588"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Every twelve hours</a:t>
            </a:r>
            <a:endParaRPr lang="en-US" sz="650" dirty="0"/>
          </a:p>
        </p:txBody>
      </p:sp>
      <p:sp>
        <p:nvSpPr>
          <p:cNvPr id="54" name="Text 46"/>
          <p:cNvSpPr txBox="1"/>
          <p:nvPr/>
        </p:nvSpPr>
        <p:spPr>
          <a:xfrm>
            <a:off x="5598414" y="4137660"/>
            <a:ext cx="1275588"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NEEDS</a:t>
            </a:r>
            <a:endParaRPr lang="en-US" sz="450" dirty="0"/>
          </a:p>
        </p:txBody>
      </p:sp>
      <p:sp>
        <p:nvSpPr>
          <p:cNvPr id="55" name="Text 47"/>
          <p:cNvSpPr txBox="1"/>
          <p:nvPr/>
        </p:nvSpPr>
        <p:spPr>
          <a:xfrm>
            <a:off x="5598414" y="4223385"/>
            <a:ext cx="1275588"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Energy to withdraw</a:t>
            </a:r>
            <a:endParaRPr lang="en-US" sz="650" dirty="0"/>
          </a:p>
        </p:txBody>
      </p:sp>
      <p:sp>
        <p:nvSpPr>
          <p:cNvPr id="56" name="Shape 48"/>
          <p:cNvSpPr/>
          <p:nvPr/>
        </p:nvSpPr>
        <p:spPr>
          <a:xfrm>
            <a:off x="7114032" y="1680210"/>
            <a:ext cx="1572768" cy="2857500"/>
          </a:xfrm>
          <a:prstGeom prst="roundRect">
            <a:avLst>
              <a:gd name="adj" fmla="val 5087"/>
            </a:avLst>
          </a:prstGeom>
          <a:solidFill>
            <a:srgbClr val="08090B">
              <a:alpha val="88000"/>
            </a:srgbClr>
          </a:solidFill>
          <a:ln w="7620">
            <a:solidFill>
              <a:srgbClr val="C9A85C">
                <a:alpha val="34000"/>
              </a:srgbClr>
            </a:solidFill>
            <a:prstDash val="solid"/>
          </a:ln>
        </p:spPr>
      </p:sp>
      <p:pic>
        <p:nvPicPr>
          <p:cNvPr id="57" name="Image 5" descr="/home/claude/spartan/deck/icons14/crown_gold_46.png">    </p:cNvPr>
          <p:cNvPicPr>
            <a:picLocks noChangeAspect="1"/>
          </p:cNvPicPr>
          <p:nvPr/>
        </p:nvPicPr>
        <p:blipFill>
          <a:blip r:embed="rId7"/>
          <a:stretch>
            <a:fillRect/>
          </a:stretch>
        </p:blipFill>
        <p:spPr>
          <a:xfrm>
            <a:off x="7262622" y="1817370"/>
            <a:ext cx="262890" cy="262890"/>
          </a:xfrm>
          <a:prstGeom prst="rect">
            <a:avLst/>
          </a:prstGeom>
        </p:spPr>
      </p:pic>
      <p:sp>
        <p:nvSpPr>
          <p:cNvPr id="58" name="Text 49"/>
          <p:cNvSpPr txBox="1"/>
          <p:nvPr/>
        </p:nvSpPr>
        <p:spPr>
          <a:xfrm>
            <a:off x="7262622" y="2160270"/>
            <a:ext cx="1275588"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STREAM FIVE</a:t>
            </a:r>
            <a:endParaRPr lang="en-US" sz="500" dirty="0"/>
          </a:p>
        </p:txBody>
      </p:sp>
      <p:sp>
        <p:nvSpPr>
          <p:cNvPr id="59" name="Text 50"/>
          <p:cNvSpPr txBox="1"/>
          <p:nvPr/>
        </p:nvSpPr>
        <p:spPr>
          <a:xfrm>
            <a:off x="7262622" y="2297430"/>
            <a:ext cx="1275588" cy="171450"/>
          </a:xfrm>
          <a:prstGeom prst="rect">
            <a:avLst/>
          </a:prstGeom>
          <a:noFill/>
          <a:ln/>
        </p:spPr>
        <p:txBody>
          <a:bodyPr wrap="square" lIns="0" tIns="0" rIns="0" bIns="0" rtlCol="0" anchor="t"/>
          <a:lstStyle/>
          <a:p>
            <a:pPr indent="0" marL="0">
              <a:buNone/>
            </a:pPr>
            <a:r>
              <a:rPr lang="en-US" sz="950" b="1" dirty="0">
                <a:solidFill>
                  <a:srgbClr val="F4EFE3"/>
                </a:solidFill>
                <a:latin typeface="Manrope" pitchFamily="34" charset="0"/>
                <a:ea typeface="Manrope" pitchFamily="34" charset="-122"/>
                <a:cs typeface="Manrope" pitchFamily="34" charset="-120"/>
              </a:rPr>
              <a:t>Rank reward</a:t>
            </a:r>
            <a:endParaRPr lang="en-US" sz="950" dirty="0"/>
          </a:p>
        </p:txBody>
      </p:sp>
      <p:sp>
        <p:nvSpPr>
          <p:cNvPr id="60" name="Shape 51"/>
          <p:cNvSpPr/>
          <p:nvPr/>
        </p:nvSpPr>
        <p:spPr>
          <a:xfrm>
            <a:off x="7262622" y="2503170"/>
            <a:ext cx="1511681" cy="217170"/>
          </a:xfrm>
          <a:prstGeom prst="roundRect">
            <a:avLst>
              <a:gd name="adj" fmla="val 23684"/>
            </a:avLst>
          </a:prstGeom>
          <a:solidFill>
            <a:srgbClr val="C9A85C">
              <a:alpha val="12000"/>
            </a:srgbClr>
          </a:solidFill>
          <a:ln w="7620">
            <a:solidFill>
              <a:srgbClr val="C9A85C">
                <a:alpha val="48000"/>
              </a:srgbClr>
            </a:solidFill>
            <a:prstDash val="solid"/>
          </a:ln>
        </p:spPr>
      </p:sp>
      <p:sp>
        <p:nvSpPr>
          <p:cNvPr id="61" name="Text 52"/>
          <p:cNvSpPr txBox="1"/>
          <p:nvPr/>
        </p:nvSpPr>
        <p:spPr>
          <a:xfrm>
            <a:off x="7335774" y="2503170"/>
            <a:ext cx="1420241" cy="217170"/>
          </a:xfrm>
          <a:prstGeom prst="rect">
            <a:avLst/>
          </a:prstGeom>
          <a:noFill/>
          <a:ln/>
        </p:spPr>
        <p:txBody>
          <a:bodyPr wrap="square" lIns="0" tIns="0" rIns="0" bIns="0" rtlCol="0" anchor="ctr"/>
          <a:lstStyle/>
          <a:p>
            <a:pPr indent="0" marL="0">
              <a:buNone/>
            </a:pPr>
            <a:r>
              <a:rPr lang="en-US" sz="1000" b="1" dirty="0">
                <a:solidFill>
                  <a:srgbClr val="EAD08A"/>
                </a:solidFill>
                <a:latin typeface="Cinzel" pitchFamily="34" charset="0"/>
                <a:ea typeface="Cinzel" pitchFamily="34" charset="-122"/>
                <a:cs typeface="Cinzel" pitchFamily="34" charset="-120"/>
              </a:rPr>
              <a:t>$15 – $1,200+</a:t>
            </a:r>
            <a:pPr indent="0" marL="0">
              <a:buNone/>
            </a:pPr>
            <a:r>
              <a:rPr lang="en-US" sz="450" b="1" spc="150" kern="0" dirty="0">
                <a:solidFill>
                  <a:srgbClr val="C9A85C"/>
                </a:solidFill>
                <a:latin typeface="Manrope" pitchFamily="34" charset="0"/>
                <a:ea typeface="Manrope" pitchFamily="34" charset="-122"/>
                <a:cs typeface="Manrope" pitchFamily="34" charset="-120"/>
              </a:rPr>
              <a:t>  A DAY</a:t>
            </a:r>
            <a:endParaRPr lang="en-US" sz="1000" dirty="0"/>
          </a:p>
        </p:txBody>
      </p:sp>
      <p:sp>
        <p:nvSpPr>
          <p:cNvPr id="62" name="Text 53"/>
          <p:cNvSpPr txBox="1"/>
          <p:nvPr/>
        </p:nvSpPr>
        <p:spPr>
          <a:xfrm>
            <a:off x="7262622" y="2800350"/>
            <a:ext cx="1275588" cy="982980"/>
          </a:xfrm>
          <a:prstGeom prst="rect">
            <a:avLst/>
          </a:prstGeom>
          <a:noFill/>
          <a:ln/>
        </p:spPr>
        <p:txBody>
          <a:bodyPr wrap="square" lIns="0" tIns="0" rIns="0" bIns="0" rtlCol="0" anchor="t"/>
          <a:lstStyle/>
          <a:p>
            <a:pPr indent="0" marL="0">
              <a:lnSpc>
                <a:spcPct val="108000"/>
              </a:lnSpc>
              <a:buNone/>
            </a:pPr>
            <a:r>
              <a:rPr lang="en-US" sz="750" dirty="0">
                <a:solidFill>
                  <a:srgbClr val="D9D3C6"/>
                </a:solidFill>
                <a:latin typeface="Manrope" pitchFamily="34" charset="0"/>
                <a:ea typeface="Manrope" pitchFamily="34" charset="-122"/>
                <a:cs typeface="Manrope" pitchFamily="34" charset="-120"/>
              </a:rPr>
              <a:t>V1 to V12 from the DAO pool, paid daily. The larger leg qualifies the rank, the smaller pays the reward. V1 from about $15 to $25 a day; every rank's range is on 09.</a:t>
            </a:r>
            <a:endParaRPr lang="en-US" sz="750" dirty="0"/>
          </a:p>
        </p:txBody>
      </p:sp>
      <p:sp>
        <p:nvSpPr>
          <p:cNvPr id="63" name="Shape 54"/>
          <p:cNvSpPr/>
          <p:nvPr/>
        </p:nvSpPr>
        <p:spPr>
          <a:xfrm>
            <a:off x="7262622" y="3806190"/>
            <a:ext cx="1275588" cy="0"/>
          </a:xfrm>
          <a:prstGeom prst="line">
            <a:avLst/>
          </a:prstGeom>
          <a:noFill/>
          <a:ln w="6350">
            <a:solidFill>
              <a:srgbClr val="C9A85C">
                <a:alpha val="20000"/>
              </a:srgbClr>
            </a:solidFill>
            <a:prstDash val="solid"/>
          </a:ln>
        </p:spPr>
      </p:sp>
      <p:sp>
        <p:nvSpPr>
          <p:cNvPr id="64" name="Text 55"/>
          <p:cNvSpPr txBox="1"/>
          <p:nvPr/>
        </p:nvSpPr>
        <p:spPr>
          <a:xfrm>
            <a:off x="7262622" y="3886200"/>
            <a:ext cx="1275588"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V1 NEEDS</a:t>
            </a:r>
            <a:endParaRPr lang="en-US" sz="450" dirty="0"/>
          </a:p>
        </p:txBody>
      </p:sp>
      <p:sp>
        <p:nvSpPr>
          <p:cNvPr id="65" name="Text 56"/>
          <p:cNvSpPr txBox="1"/>
          <p:nvPr/>
        </p:nvSpPr>
        <p:spPr>
          <a:xfrm>
            <a:off x="7262622" y="3971925"/>
            <a:ext cx="1275588"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$500 · 3 qualified directs · $10,000 per leg</a:t>
            </a:r>
            <a:endParaRPr lang="en-US" sz="650" dirty="0"/>
          </a:p>
        </p:txBody>
      </p:sp>
      <p:sp>
        <p:nvSpPr>
          <p:cNvPr id="66" name="Text 57"/>
          <p:cNvSpPr txBox="1"/>
          <p:nvPr/>
        </p:nvSpPr>
        <p:spPr>
          <a:xfrm>
            <a:off x="7262622" y="4137660"/>
            <a:ext cx="1275588"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RANKS</a:t>
            </a:r>
            <a:endParaRPr lang="en-US" sz="450" dirty="0"/>
          </a:p>
        </p:txBody>
      </p:sp>
      <p:sp>
        <p:nvSpPr>
          <p:cNvPr id="67" name="Text 58"/>
          <p:cNvSpPr txBox="1"/>
          <p:nvPr/>
        </p:nvSpPr>
        <p:spPr>
          <a:xfrm>
            <a:off x="7262622" y="4223385"/>
            <a:ext cx="1275588"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V1 to V12</a:t>
            </a:r>
            <a:endParaRPr lang="en-US" sz="650" dirty="0"/>
          </a:p>
        </p:txBody>
      </p:sp>
      <p:sp>
        <p:nvSpPr>
          <p:cNvPr id="68" name="Shape 59"/>
          <p:cNvSpPr/>
          <p:nvPr/>
        </p:nvSpPr>
        <p:spPr>
          <a:xfrm>
            <a:off x="457200" y="4629150"/>
            <a:ext cx="8229600" cy="0"/>
          </a:xfrm>
          <a:prstGeom prst="line">
            <a:avLst/>
          </a:prstGeom>
          <a:noFill/>
          <a:ln w="6350">
            <a:solidFill>
              <a:srgbClr val="C9A85C">
                <a:alpha val="25000"/>
              </a:srgbClr>
            </a:solidFill>
            <a:prstDash val="solid"/>
          </a:ln>
        </p:spPr>
      </p:sp>
      <p:sp>
        <p:nvSpPr>
          <p:cNvPr id="69" name="Text 60"/>
          <p:cNvSpPr txBox="1"/>
          <p:nvPr/>
        </p:nvSpPr>
        <p:spPr>
          <a:xfrm>
            <a:off x="457200" y="4674870"/>
            <a:ext cx="5715000" cy="205740"/>
          </a:xfrm>
          <a:prstGeom prst="rect">
            <a:avLst/>
          </a:prstGeom>
          <a:noFill/>
          <a:ln/>
        </p:spPr>
        <p:txBody>
          <a:bodyPr wrap="square" lIns="0" tIns="0" rIns="0" bIns="0" rtlCol="0" anchor="ctr"/>
          <a:lstStyle/>
          <a:p>
            <a:pPr indent="0" marL="0">
              <a:buNone/>
            </a:pPr>
            <a:r>
              <a:rPr lang="en-US" sz="550" dirty="0">
                <a:solidFill>
                  <a:srgbClr val="9A948A"/>
                </a:solidFill>
                <a:latin typeface="Manrope" pitchFamily="34" charset="0"/>
                <a:ea typeface="Manrope" pitchFamily="34" charset="-122"/>
                <a:cs typeface="Manrope" pitchFamily="34" charset="-120"/>
              </a:rPr>
              <a:t>Rates as stated by Spartan OS on 7 and 14 September 2026. Rates float. Liquidity bonds pay in a lower entry price rather than a separate daily rate; see 08. Not a promise of return.</a:t>
            </a:r>
            <a:endParaRPr lang="en-US" sz="550" dirty="0"/>
          </a:p>
        </p:txBody>
      </p:sp>
      <p:sp>
        <p:nvSpPr>
          <p:cNvPr id="70" name="Shape 61"/>
          <p:cNvSpPr/>
          <p:nvPr/>
        </p:nvSpPr>
        <p:spPr>
          <a:xfrm>
            <a:off x="7166610" y="4734878"/>
            <a:ext cx="40005" cy="40005"/>
          </a:xfrm>
          <a:prstGeom prst="ellipse">
            <a:avLst/>
          </a:prstGeom>
          <a:solidFill>
            <a:srgbClr val="C9A85C">
              <a:alpha val="22000"/>
            </a:srgbClr>
          </a:solidFill>
          <a:ln w="12700">
            <a:solidFill>
              <a:srgbClr val="C9A85C">
                <a:alpha val="22000"/>
              </a:srgbClr>
            </a:solidFill>
            <a:prstDash val="solid"/>
          </a:ln>
        </p:spPr>
      </p:sp>
      <p:sp>
        <p:nvSpPr>
          <p:cNvPr id="71" name="Shape 62"/>
          <p:cNvSpPr/>
          <p:nvPr/>
        </p:nvSpPr>
        <p:spPr>
          <a:xfrm>
            <a:off x="7246620" y="4734878"/>
            <a:ext cx="40005" cy="40005"/>
          </a:xfrm>
          <a:prstGeom prst="ellipse">
            <a:avLst/>
          </a:prstGeom>
          <a:solidFill>
            <a:srgbClr val="C9A85C">
              <a:alpha val="22000"/>
            </a:srgbClr>
          </a:solidFill>
          <a:ln w="12700">
            <a:solidFill>
              <a:srgbClr val="C9A85C">
                <a:alpha val="22000"/>
              </a:srgbClr>
            </a:solidFill>
            <a:prstDash val="solid"/>
          </a:ln>
        </p:spPr>
      </p:sp>
      <p:sp>
        <p:nvSpPr>
          <p:cNvPr id="72" name="Shape 63"/>
          <p:cNvSpPr/>
          <p:nvPr/>
        </p:nvSpPr>
        <p:spPr>
          <a:xfrm>
            <a:off x="7326630" y="4734878"/>
            <a:ext cx="40005" cy="40005"/>
          </a:xfrm>
          <a:prstGeom prst="ellipse">
            <a:avLst/>
          </a:prstGeom>
          <a:solidFill>
            <a:srgbClr val="C9A85C">
              <a:alpha val="22000"/>
            </a:srgbClr>
          </a:solidFill>
          <a:ln w="12700">
            <a:solidFill>
              <a:srgbClr val="C9A85C">
                <a:alpha val="22000"/>
              </a:srgbClr>
            </a:solidFill>
            <a:prstDash val="solid"/>
          </a:ln>
        </p:spPr>
      </p:sp>
      <p:sp>
        <p:nvSpPr>
          <p:cNvPr id="73" name="Shape 64"/>
          <p:cNvSpPr/>
          <p:nvPr/>
        </p:nvSpPr>
        <p:spPr>
          <a:xfrm>
            <a:off x="7406640" y="4734878"/>
            <a:ext cx="40005" cy="40005"/>
          </a:xfrm>
          <a:prstGeom prst="ellipse">
            <a:avLst/>
          </a:prstGeom>
          <a:solidFill>
            <a:srgbClr val="C9A85C">
              <a:alpha val="22000"/>
            </a:srgbClr>
          </a:solidFill>
          <a:ln w="12700">
            <a:solidFill>
              <a:srgbClr val="C9A85C">
                <a:alpha val="22000"/>
              </a:srgbClr>
            </a:solidFill>
            <a:prstDash val="solid"/>
          </a:ln>
        </p:spPr>
      </p:sp>
      <p:sp>
        <p:nvSpPr>
          <p:cNvPr id="74" name="Shape 65"/>
          <p:cNvSpPr/>
          <p:nvPr/>
        </p:nvSpPr>
        <p:spPr>
          <a:xfrm>
            <a:off x="7486650" y="4734878"/>
            <a:ext cx="125730" cy="40005"/>
          </a:xfrm>
          <a:prstGeom prst="roundRect">
            <a:avLst>
              <a:gd name="adj" fmla="val 50000"/>
            </a:avLst>
          </a:prstGeom>
          <a:solidFill>
            <a:srgbClr val="EAD08A"/>
          </a:solidFill>
          <a:ln w="12700">
            <a:solidFill>
              <a:srgbClr val="EAD08A"/>
            </a:solidFill>
            <a:prstDash val="solid"/>
          </a:ln>
        </p:spPr>
      </p:sp>
      <p:sp>
        <p:nvSpPr>
          <p:cNvPr id="75" name="Shape 66"/>
          <p:cNvSpPr/>
          <p:nvPr/>
        </p:nvSpPr>
        <p:spPr>
          <a:xfrm>
            <a:off x="7652385" y="4734878"/>
            <a:ext cx="40005" cy="40005"/>
          </a:xfrm>
          <a:prstGeom prst="ellipse">
            <a:avLst/>
          </a:prstGeom>
          <a:solidFill>
            <a:srgbClr val="C9A85C">
              <a:alpha val="22000"/>
            </a:srgbClr>
          </a:solidFill>
          <a:ln w="12700">
            <a:solidFill>
              <a:srgbClr val="C9A85C">
                <a:alpha val="22000"/>
              </a:srgbClr>
            </a:solidFill>
            <a:prstDash val="solid"/>
          </a:ln>
        </p:spPr>
      </p:sp>
      <p:sp>
        <p:nvSpPr>
          <p:cNvPr id="76" name="Shape 67"/>
          <p:cNvSpPr/>
          <p:nvPr/>
        </p:nvSpPr>
        <p:spPr>
          <a:xfrm>
            <a:off x="7732395" y="4734878"/>
            <a:ext cx="40005" cy="40005"/>
          </a:xfrm>
          <a:prstGeom prst="ellipse">
            <a:avLst/>
          </a:prstGeom>
          <a:solidFill>
            <a:srgbClr val="C9A85C">
              <a:alpha val="22000"/>
            </a:srgbClr>
          </a:solidFill>
          <a:ln w="12700">
            <a:solidFill>
              <a:srgbClr val="C9A85C">
                <a:alpha val="22000"/>
              </a:srgbClr>
            </a:solidFill>
            <a:prstDash val="solid"/>
          </a:ln>
        </p:spPr>
      </p:sp>
      <p:sp>
        <p:nvSpPr>
          <p:cNvPr id="77" name="Shape 68"/>
          <p:cNvSpPr/>
          <p:nvPr/>
        </p:nvSpPr>
        <p:spPr>
          <a:xfrm>
            <a:off x="7812405" y="4734878"/>
            <a:ext cx="40005" cy="40005"/>
          </a:xfrm>
          <a:prstGeom prst="ellipse">
            <a:avLst/>
          </a:prstGeom>
          <a:solidFill>
            <a:srgbClr val="C9A85C">
              <a:alpha val="22000"/>
            </a:srgbClr>
          </a:solidFill>
          <a:ln w="12700">
            <a:solidFill>
              <a:srgbClr val="C9A85C">
                <a:alpha val="22000"/>
              </a:srgbClr>
            </a:solidFill>
            <a:prstDash val="solid"/>
          </a:ln>
        </p:spPr>
      </p:sp>
      <p:sp>
        <p:nvSpPr>
          <p:cNvPr id="78" name="Shape 69"/>
          <p:cNvSpPr/>
          <p:nvPr/>
        </p:nvSpPr>
        <p:spPr>
          <a:xfrm>
            <a:off x="7892415" y="4734878"/>
            <a:ext cx="40005" cy="40005"/>
          </a:xfrm>
          <a:prstGeom prst="ellipse">
            <a:avLst/>
          </a:prstGeom>
          <a:solidFill>
            <a:srgbClr val="C9A85C">
              <a:alpha val="22000"/>
            </a:srgbClr>
          </a:solidFill>
          <a:ln w="12700">
            <a:solidFill>
              <a:srgbClr val="C9A85C">
                <a:alpha val="22000"/>
              </a:srgbClr>
            </a:solidFill>
            <a:prstDash val="solid"/>
          </a:ln>
        </p:spPr>
      </p:sp>
      <p:sp>
        <p:nvSpPr>
          <p:cNvPr id="79" name="Shape 70"/>
          <p:cNvSpPr/>
          <p:nvPr/>
        </p:nvSpPr>
        <p:spPr>
          <a:xfrm>
            <a:off x="7972425" y="4734878"/>
            <a:ext cx="40005" cy="40005"/>
          </a:xfrm>
          <a:prstGeom prst="ellipse">
            <a:avLst/>
          </a:prstGeom>
          <a:solidFill>
            <a:srgbClr val="C9A85C">
              <a:alpha val="22000"/>
            </a:srgbClr>
          </a:solidFill>
          <a:ln w="12700">
            <a:solidFill>
              <a:srgbClr val="C9A85C">
                <a:alpha val="22000"/>
              </a:srgbClr>
            </a:solidFill>
            <a:prstDash val="solid"/>
          </a:ln>
        </p:spPr>
      </p:sp>
      <p:sp>
        <p:nvSpPr>
          <p:cNvPr id="80" name="Shape 71"/>
          <p:cNvSpPr/>
          <p:nvPr/>
        </p:nvSpPr>
        <p:spPr>
          <a:xfrm>
            <a:off x="8052435" y="4734878"/>
            <a:ext cx="40005" cy="40005"/>
          </a:xfrm>
          <a:prstGeom prst="ellipse">
            <a:avLst/>
          </a:prstGeom>
          <a:solidFill>
            <a:srgbClr val="C9A85C">
              <a:alpha val="22000"/>
            </a:srgbClr>
          </a:solidFill>
          <a:ln w="12700">
            <a:solidFill>
              <a:srgbClr val="C9A85C">
                <a:alpha val="22000"/>
              </a:srgbClr>
            </a:solidFill>
            <a:prstDash val="solid"/>
          </a:ln>
        </p:spPr>
      </p:sp>
      <p:sp>
        <p:nvSpPr>
          <p:cNvPr id="81" name="Shape 72"/>
          <p:cNvSpPr/>
          <p:nvPr/>
        </p:nvSpPr>
        <p:spPr>
          <a:xfrm>
            <a:off x="8132445" y="4734878"/>
            <a:ext cx="40005" cy="40005"/>
          </a:xfrm>
          <a:prstGeom prst="ellipse">
            <a:avLst/>
          </a:prstGeom>
          <a:solidFill>
            <a:srgbClr val="C9A85C">
              <a:alpha val="22000"/>
            </a:srgbClr>
          </a:solidFill>
          <a:ln w="12700">
            <a:solidFill>
              <a:srgbClr val="C9A85C">
                <a:alpha val="22000"/>
              </a:srgbClr>
            </a:solidFill>
            <a:prstDash val="solid"/>
          </a:ln>
        </p:spPr>
      </p:sp>
      <p:sp>
        <p:nvSpPr>
          <p:cNvPr id="82" name="Text 73"/>
          <p:cNvSpPr txBox="1"/>
          <p:nvPr/>
        </p:nvSpPr>
        <p:spPr>
          <a:xfrm>
            <a:off x="8229600" y="4674870"/>
            <a:ext cx="457200" cy="205740"/>
          </a:xfrm>
          <a:prstGeom prst="rect">
            <a:avLst/>
          </a:prstGeom>
          <a:noFill/>
          <a:ln/>
        </p:spPr>
        <p:txBody>
          <a:bodyPr wrap="square" lIns="0" tIns="0" rIns="0" bIns="0" rtlCol="0" anchor="ctr"/>
          <a:lstStyle/>
          <a:p>
            <a:pPr algn="r" indent="0" marL="0">
              <a:buNone/>
            </a:pPr>
            <a:r>
              <a:rPr lang="en-US" sz="600" b="1" spc="150" kern="0" dirty="0">
                <a:solidFill>
                  <a:srgbClr val="C9A85C"/>
                </a:solidFill>
                <a:latin typeface="Cinzel" pitchFamily="34" charset="0"/>
                <a:ea typeface="Cinzel" pitchFamily="34" charset="-122"/>
                <a:cs typeface="Cinzel" pitchFamily="34" charset="-120"/>
              </a:rPr>
              <a:t>06 / 13</a:t>
            </a:r>
            <a:endParaRPr lang="en-US" sz="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2"/>
          <a:stretch>
            <a:fillRect/>
          </a:stretch>
        </p:blipFill>
        <p:spPr>
          <a:xfrm>
            <a:off x="457200" y="326898"/>
            <a:ext cx="219456" cy="219456"/>
          </a:xfrm>
          <a:prstGeom prst="rect">
            <a:avLst/>
          </a:prstGeom>
        </p:spPr>
      </p:pic>
      <p:sp>
        <p:nvSpPr>
          <p:cNvPr id="4" name="Text 0"/>
          <p:cNvSpPr txBox="1"/>
          <p:nvPr/>
        </p:nvSpPr>
        <p:spPr>
          <a:xfrm>
            <a:off x="731520" y="308610"/>
            <a:ext cx="1645920" cy="228600"/>
          </a:xfrm>
          <a:prstGeom prst="rect">
            <a:avLst/>
          </a:prstGeom>
          <a:noFill/>
          <a:ln/>
        </p:spPr>
        <p:txBody>
          <a:bodyPr wrap="square" lIns="0" tIns="0" rIns="0" bIns="0" rtlCol="0" anchor="ctr"/>
          <a:lstStyle/>
          <a:p>
            <a:pPr indent="0" marL="0">
              <a:buNone/>
            </a:pPr>
            <a:r>
              <a:rPr lang="en-US" sz="1200" b="1" spc="200" kern="0" dirty="0">
                <a:solidFill>
                  <a:srgbClr val="EAD08A"/>
                </a:solidFill>
                <a:latin typeface="Cinzel" pitchFamily="34" charset="0"/>
                <a:ea typeface="Cinzel" pitchFamily="34" charset="-122"/>
                <a:cs typeface="Cinzel" pitchFamily="34" charset="-120"/>
              </a:rPr>
              <a:t>Spartan OS</a:t>
            </a:r>
            <a:endParaRPr lang="en-US" sz="1200" dirty="0"/>
          </a:p>
        </p:txBody>
      </p:sp>
      <p:sp>
        <p:nvSpPr>
          <p:cNvPr id="5" name="Text 1"/>
          <p:cNvSpPr txBox="1"/>
          <p:nvPr/>
        </p:nvSpPr>
        <p:spPr>
          <a:xfrm>
            <a:off x="457200" y="685800"/>
            <a:ext cx="7315200" cy="91440"/>
          </a:xfrm>
          <a:prstGeom prst="rect">
            <a:avLst/>
          </a:prstGeom>
          <a:noFill/>
          <a:ln/>
        </p:spPr>
        <p:txBody>
          <a:bodyPr wrap="square" lIns="0" tIns="0" rIns="0" bIns="0" rtlCol="0" anchor="t"/>
          <a:lstStyle/>
          <a:p>
            <a:pPr indent="0" marL="0">
              <a:buNone/>
            </a:pPr>
            <a:r>
              <a:rPr lang="en-US" sz="550" b="1" spc="300" kern="0" dirty="0">
                <a:solidFill>
                  <a:srgbClr val="C9A85C"/>
                </a:solidFill>
                <a:latin typeface="Manrope" pitchFamily="34" charset="0"/>
                <a:ea typeface="Manrope" pitchFamily="34" charset="-122"/>
                <a:cs typeface="Manrope" pitchFamily="34" charset="-120"/>
              </a:rPr>
              <a:t>06 · STAKING, IN ONE TABLE</a:t>
            </a:r>
            <a:endParaRPr lang="en-US" sz="550" dirty="0"/>
          </a:p>
        </p:txBody>
      </p:sp>
      <p:sp>
        <p:nvSpPr>
          <p:cNvPr id="6" name="Text 2"/>
          <p:cNvSpPr txBox="1"/>
          <p:nvPr/>
        </p:nvSpPr>
        <p:spPr>
          <a:xfrm>
            <a:off x="457200" y="834390"/>
            <a:ext cx="8229600" cy="308610"/>
          </a:xfrm>
          <a:prstGeom prst="rect">
            <a:avLst/>
          </a:prstGeom>
          <a:noFill/>
          <a:ln/>
        </p:spPr>
        <p:txBody>
          <a:bodyPr wrap="square" lIns="0" tIns="0" rIns="0" bIns="0" rtlCol="0" anchor="t"/>
          <a:lstStyle/>
          <a:p>
            <a:pPr indent="0" marL="0">
              <a:buNone/>
            </a:pPr>
            <a:r>
              <a:rPr lang="en-US" sz="2000" b="1" spc="30" kern="0" dirty="0">
                <a:solidFill>
                  <a:srgbClr val="F4EFE3"/>
                </a:solidFill>
                <a:latin typeface="Cinzel" pitchFamily="34" charset="0"/>
                <a:ea typeface="Cinzel" pitchFamily="34" charset="-122"/>
                <a:cs typeface="Cinzel" pitchFamily="34" charset="-120"/>
              </a:rPr>
              <a:t>Paid every twelve hours. </a:t>
            </a:r>
            <a:pPr indent="0" marL="0">
              <a:buNone/>
            </a:pPr>
            <a:r>
              <a:rPr lang="en-US" sz="2000" b="1" spc="30" kern="0" dirty="0">
                <a:solidFill>
                  <a:srgbClr val="EAD08A"/>
                </a:solidFill>
                <a:latin typeface="Cinzel" pitchFamily="34" charset="0"/>
                <a:ea typeface="Cinzel" pitchFamily="34" charset="-122"/>
                <a:cs typeface="Cinzel" pitchFamily="34" charset="-120"/>
              </a:rPr>
              <a:t>Capped in dollars.</a:t>
            </a:r>
            <a:endParaRPr lang="en-US" sz="2000" dirty="0"/>
          </a:p>
        </p:txBody>
      </p:sp>
      <p:sp>
        <p:nvSpPr>
          <p:cNvPr id="7" name="Text 3"/>
          <p:cNvSpPr txBox="1"/>
          <p:nvPr/>
        </p:nvSpPr>
        <p:spPr>
          <a:xfrm>
            <a:off x="457200" y="1223010"/>
            <a:ext cx="6400800" cy="342900"/>
          </a:xfrm>
          <a:prstGeom prst="rect">
            <a:avLst/>
          </a:prstGeom>
          <a:noFill/>
          <a:ln/>
        </p:spPr>
        <p:txBody>
          <a:bodyPr wrap="square" lIns="0" tIns="0" rIns="0" bIns="0" rtlCol="0" anchor="t"/>
          <a:lstStyle/>
          <a:p>
            <a:pPr indent="0" marL="0">
              <a:lnSpc>
                <a:spcPct val="105000"/>
              </a:lnSpc>
              <a:buNone/>
            </a:pPr>
            <a:r>
              <a:rPr lang="en-US" sz="900" dirty="0">
                <a:solidFill>
                  <a:srgbClr val="CFC9BC"/>
                </a:solidFill>
                <a:latin typeface="Manrope" pitchFamily="34" charset="0"/>
                <a:ea typeface="Manrope" pitchFamily="34" charset="-122"/>
                <a:cs typeface="Manrope" pitchFamily="34" charset="-120"/>
              </a:rPr>
              <a:t>Principal comes back daily from day one. The cap is set in USDT the moment you enter. Rates float with the platform; the cap does not.</a:t>
            </a:r>
            <a:endParaRPr lang="en-US" sz="900" dirty="0"/>
          </a:p>
        </p:txBody>
      </p:sp>
      <p:sp>
        <p:nvSpPr>
          <p:cNvPr id="8" name="Shape 4"/>
          <p:cNvSpPr/>
          <p:nvPr/>
        </p:nvSpPr>
        <p:spPr>
          <a:xfrm>
            <a:off x="457200" y="1680210"/>
            <a:ext cx="8229600" cy="1405890"/>
          </a:xfrm>
          <a:prstGeom prst="roundRect">
            <a:avLst>
              <a:gd name="adj" fmla="val 5691"/>
            </a:avLst>
          </a:prstGeom>
          <a:solidFill>
            <a:srgbClr val="08090B">
              <a:alpha val="88000"/>
            </a:srgbClr>
          </a:solidFill>
          <a:ln w="7620">
            <a:solidFill>
              <a:srgbClr val="C9A85C">
                <a:alpha val="34000"/>
              </a:srgbClr>
            </a:solidFill>
            <a:prstDash val="solid"/>
          </a:ln>
        </p:spPr>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71500" y="1748790"/>
          <a:ext cx="8001000" cy="914400"/>
        </p:xfrm>
        <a:graphic>
          <a:graphicData uri="http://schemas.openxmlformats.org/drawingml/2006/table">
            <a:tbl>
              <a:tblPr/>
              <a:tblGrid>
                <a:gridCol w="1500188"/>
                <a:gridCol w="1444625"/>
                <a:gridCol w="1055688"/>
                <a:gridCol w="1666875"/>
                <a:gridCol w="1166813"/>
                <a:gridCol w="1166813"/>
              </a:tblGrid>
              <a:tr h="217170">
                <a:tc>
                  <a:txBody>
                    <a:bodyPr/>
                    <a:lstStyle/>
                    <a:p>
                      <a:pPr indent="0" marL="0">
                        <a:buNone/>
                      </a:pPr>
                      <a:r>
                        <a:rPr lang="en-US" sz="500" b="1" spc="150" kern="0" dirty="0">
                          <a:solidFill>
                            <a:srgbClr val="C9A85C"/>
                          </a:solidFill>
                          <a:latin typeface="Manrope" pitchFamily="34" charset="0"/>
                          <a:ea typeface="Manrope" pitchFamily="34" charset="-122"/>
                          <a:cs typeface="Manrope" pitchFamily="34" charset="-120"/>
                        </a:rPr>
                        <a:t>POSITION</a:t>
                      </a:r>
                      <a:endParaRPr lang="en-US" sz="5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C9A85C"/>
                      </a:solidFill>
                      <a:prstDash val="solid"/>
                      <a:round/>
                      <a:headEnd type="none" w="med" len="med"/>
                      <a:tailEnd type="none" w="med" len="med"/>
                    </a:lnB>
                    <a:solidFill>
                      <a:srgbClr val="08090B"/>
                    </a:solidFill>
                  </a:tcPr>
                </a:tc>
                <a:tc>
                  <a:txBody>
                    <a:bodyPr/>
                    <a:lstStyle/>
                    <a:p>
                      <a:pPr indent="0" marL="0">
                        <a:buNone/>
                      </a:pPr>
                      <a:r>
                        <a:rPr lang="en-US" sz="500" b="1" spc="150" kern="0" dirty="0">
                          <a:solidFill>
                            <a:srgbClr val="C9A85C"/>
                          </a:solidFill>
                          <a:latin typeface="Manrope" pitchFamily="34" charset="0"/>
                          <a:ea typeface="Manrope" pitchFamily="34" charset="-122"/>
                          <a:cs typeface="Manrope" pitchFamily="34" charset="-120"/>
                        </a:rPr>
                        <a:t>DAILY RATE, AS STATED</a:t>
                      </a:r>
                      <a:endParaRPr lang="en-US" sz="5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C9A85C"/>
                      </a:solidFill>
                      <a:prstDash val="solid"/>
                      <a:round/>
                      <a:headEnd type="none" w="med" len="med"/>
                      <a:tailEnd type="none" w="med" len="med"/>
                    </a:lnB>
                    <a:solidFill>
                      <a:srgbClr val="08090B"/>
                    </a:solidFill>
                  </a:tcPr>
                </a:tc>
                <a:tc>
                  <a:txBody>
                    <a:bodyPr/>
                    <a:lstStyle/>
                    <a:p>
                      <a:pPr indent="0" marL="0">
                        <a:buNone/>
                      </a:pPr>
                      <a:r>
                        <a:rPr lang="en-US" sz="500" b="1" spc="150" kern="0" dirty="0">
                          <a:solidFill>
                            <a:srgbClr val="EAD08A"/>
                          </a:solidFill>
                          <a:latin typeface="Manrope" pitchFamily="34" charset="0"/>
                          <a:ea typeface="Manrope" pitchFamily="34" charset="-122"/>
                          <a:cs typeface="Manrope" pitchFamily="34" charset="-120"/>
                        </a:rPr>
                        <a:t>ON $1,000, A DAY</a:t>
                      </a:r>
                      <a:endParaRPr lang="en-US" sz="5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C9A85C"/>
                      </a:solidFill>
                      <a:prstDash val="solid"/>
                      <a:round/>
                      <a:headEnd type="none" w="med" len="med"/>
                      <a:tailEnd type="none" w="med" len="med"/>
                    </a:lnB>
                    <a:solidFill>
                      <a:srgbClr val="191712"/>
                    </a:solidFill>
                  </a:tcPr>
                </a:tc>
                <a:tc>
                  <a:txBody>
                    <a:bodyPr/>
                    <a:lstStyle/>
                    <a:p>
                      <a:pPr indent="0" marL="0">
                        <a:buNone/>
                      </a:pPr>
                      <a:r>
                        <a:rPr lang="en-US" sz="500" b="1" spc="150" kern="0" dirty="0">
                          <a:solidFill>
                            <a:srgbClr val="EAD08A"/>
                          </a:solidFill>
                          <a:latin typeface="Manrope" pitchFamily="34" charset="0"/>
                          <a:ea typeface="Manrope" pitchFamily="34" charset="-122"/>
                          <a:cs typeface="Manrope" pitchFamily="34" charset="-120"/>
                        </a:rPr>
                        <a:t>ON $1,000, A MONTH</a:t>
                      </a:r>
                      <a:endParaRPr lang="en-US" sz="5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C9A85C"/>
                      </a:solidFill>
                      <a:prstDash val="solid"/>
                      <a:round/>
                      <a:headEnd type="none" w="med" len="med"/>
                      <a:tailEnd type="none" w="med" len="med"/>
                    </a:lnB>
                    <a:solidFill>
                      <a:srgbClr val="191712"/>
                    </a:solidFill>
                  </a:tcPr>
                </a:tc>
                <a:tc>
                  <a:txBody>
                    <a:bodyPr/>
                    <a:lstStyle/>
                    <a:p>
                      <a:pPr indent="0" marL="0">
                        <a:buNone/>
                      </a:pPr>
                      <a:r>
                        <a:rPr lang="en-US" sz="500" b="1" spc="150" kern="0" dirty="0">
                          <a:solidFill>
                            <a:srgbClr val="C9A85C"/>
                          </a:solidFill>
                          <a:latin typeface="Manrope" pitchFamily="34" charset="0"/>
                          <a:ea typeface="Manrope" pitchFamily="34" charset="-122"/>
                          <a:cs typeface="Manrope" pitchFamily="34" charset="-120"/>
                        </a:rPr>
                        <a:t>CAP ON TOTAL PAYOUT</a:t>
                      </a:r>
                      <a:endParaRPr lang="en-US" sz="5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C9A85C"/>
                      </a:solidFill>
                      <a:prstDash val="solid"/>
                      <a:round/>
                      <a:headEnd type="none" w="med" len="med"/>
                      <a:tailEnd type="none" w="med" len="med"/>
                    </a:lnB>
                    <a:solidFill>
                      <a:srgbClr val="08090B"/>
                    </a:solidFill>
                  </a:tcPr>
                </a:tc>
                <a:tc>
                  <a:txBody>
                    <a:bodyPr/>
                    <a:lstStyle/>
                    <a:p>
                      <a:pPr indent="0" marL="0">
                        <a:buNone/>
                      </a:pPr>
                      <a:r>
                        <a:rPr lang="en-US" sz="500" b="1" spc="150" kern="0" dirty="0">
                          <a:solidFill>
                            <a:srgbClr val="C9A85C"/>
                          </a:solidFill>
                          <a:latin typeface="Manrope" pitchFamily="34" charset="0"/>
                          <a:ea typeface="Manrope" pitchFamily="34" charset="-122"/>
                          <a:cs typeface="Manrope" pitchFamily="34" charset="-120"/>
                        </a:rPr>
                        <a:t>PRINCIPAL</a:t>
                      </a:r>
                      <a:endParaRPr lang="en-US" sz="5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C9A85C"/>
                      </a:solidFill>
                      <a:prstDash val="solid"/>
                      <a:round/>
                      <a:headEnd type="none" w="med" len="med"/>
                      <a:tailEnd type="none" w="med" len="med"/>
                    </a:lnB>
                    <a:solidFill>
                      <a:srgbClr val="08090B"/>
                    </a:solidFill>
                  </a:tcPr>
                </a:tc>
              </a:tr>
              <a:tr h="262890">
                <a:tc>
                  <a:txBody>
                    <a:bodyPr/>
                    <a:lstStyle/>
                    <a:p>
                      <a:pPr indent="0" marL="0">
                        <a:buNone/>
                      </a:pPr>
                      <a:r>
                        <a:rPr lang="en-US" sz="750" b="1" dirty="0">
                          <a:solidFill>
                            <a:srgbClr val="F4EFE3"/>
                          </a:solidFill>
                          <a:latin typeface="Manrope" pitchFamily="34" charset="0"/>
                          <a:ea typeface="Manrope" pitchFamily="34" charset="-122"/>
                          <a:cs typeface="Manrope" pitchFamily="34" charset="-120"/>
                        </a:rPr>
                        <a:t>Flexible · from $1 · no lock</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50" dirty="0">
                          <a:solidFill>
                            <a:srgbClr val="DDD7CA"/>
                          </a:solidFill>
                          <a:latin typeface="Manrope" pitchFamily="34" charset="0"/>
                          <a:ea typeface="Manrope" pitchFamily="34" charset="-122"/>
                          <a:cs typeface="Manrope" pitchFamily="34" charset="-120"/>
                        </a:rPr>
                        <a:t>0.3% per 12 h · 0.6% a day</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50" b="1" dirty="0">
                          <a:solidFill>
                            <a:srgbClr val="EAD08A"/>
                          </a:solidFill>
                          <a:latin typeface="Manrope" pitchFamily="34" charset="0"/>
                          <a:ea typeface="Manrope" pitchFamily="34" charset="-122"/>
                          <a:cs typeface="Manrope" pitchFamily="34" charset="-120"/>
                        </a:rPr>
                        <a:t>$6</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c>
                  <a:txBody>
                    <a:bodyPr/>
                    <a:lstStyle/>
                    <a:p>
                      <a:pPr indent="0" marL="0">
                        <a:buNone/>
                      </a:pPr>
                      <a:r>
                        <a:rPr lang="en-US" sz="750" b="1" dirty="0">
                          <a:solidFill>
                            <a:srgbClr val="EAD08A"/>
                          </a:solidFill>
                          <a:latin typeface="Manrope" pitchFamily="34" charset="0"/>
                          <a:ea typeface="Manrope" pitchFamily="34" charset="-122"/>
                          <a:cs typeface="Manrope" pitchFamily="34" charset="-120"/>
                        </a:rPr>
                        <a:t>about $180 · $200 compounding</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c>
                  <a:txBody>
                    <a:bodyPr/>
                    <a:lstStyle/>
                    <a:p>
                      <a:pPr indent="0" marL="0">
                        <a:buNone/>
                      </a:pPr>
                      <a:r>
                        <a:rPr lang="en-US" sz="750" dirty="0">
                          <a:solidFill>
                            <a:srgbClr val="DDD7CA"/>
                          </a:solidFill>
                          <a:latin typeface="Manrope" pitchFamily="34" charset="0"/>
                          <a:ea typeface="Manrope" pitchFamily="34" charset="-122"/>
                          <a:cs typeface="Manrope" pitchFamily="34" charset="-120"/>
                        </a:rPr>
                        <a:t>None</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50" dirty="0">
                          <a:solidFill>
                            <a:srgbClr val="DDD7CA"/>
                          </a:solidFill>
                          <a:latin typeface="Manrope" pitchFamily="34" charset="0"/>
                          <a:ea typeface="Manrope" pitchFamily="34" charset="-122"/>
                          <a:cs typeface="Manrope" pitchFamily="34" charset="-120"/>
                        </a:rPr>
                        <a:t>Withdraw any time</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r>
              <a:tr h="262890">
                <a:tc>
                  <a:txBody>
                    <a:bodyPr/>
                    <a:lstStyle/>
                    <a:p>
                      <a:pPr indent="0" marL="0">
                        <a:buNone/>
                      </a:pPr>
                      <a:r>
                        <a:rPr lang="en-US" sz="750" b="1" dirty="0">
                          <a:solidFill>
                            <a:srgbClr val="F4EFE3"/>
                          </a:solidFill>
                          <a:latin typeface="Manrope" pitchFamily="34" charset="0"/>
                          <a:ea typeface="Manrope" pitchFamily="34" charset="-122"/>
                          <a:cs typeface="Manrope" pitchFamily="34" charset="-120"/>
                        </a:rPr>
                        <a:t>180 days · from $1</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50" dirty="0">
                          <a:solidFill>
                            <a:srgbClr val="DDD7CA"/>
                          </a:solidFill>
                          <a:latin typeface="Manrope" pitchFamily="34" charset="0"/>
                          <a:ea typeface="Manrope" pitchFamily="34" charset="-122"/>
                          <a:cs typeface="Manrope" pitchFamily="34" charset="-120"/>
                        </a:rPr>
                        <a:t>1.1% a day</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50" b="1" dirty="0">
                          <a:solidFill>
                            <a:srgbClr val="EAD08A"/>
                          </a:solidFill>
                          <a:latin typeface="Manrope" pitchFamily="34" charset="0"/>
                          <a:ea typeface="Manrope" pitchFamily="34" charset="-122"/>
                          <a:cs typeface="Manrope" pitchFamily="34" charset="-120"/>
                        </a:rPr>
                        <a:t>$11</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c>
                  <a:txBody>
                    <a:bodyPr/>
                    <a:lstStyle/>
                    <a:p>
                      <a:pPr indent="0" marL="0">
                        <a:buNone/>
                      </a:pPr>
                      <a:r>
                        <a:rPr lang="en-US" sz="750" b="1" dirty="0">
                          <a:solidFill>
                            <a:srgbClr val="EAD08A"/>
                          </a:solidFill>
                          <a:latin typeface="Manrope" pitchFamily="34" charset="0"/>
                          <a:ea typeface="Manrope" pitchFamily="34" charset="-122"/>
                          <a:cs typeface="Manrope" pitchFamily="34" charset="-120"/>
                        </a:rPr>
                        <a:t>about $330</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c>
                  <a:txBody>
                    <a:bodyPr/>
                    <a:lstStyle/>
                    <a:p>
                      <a:pPr indent="0" marL="0">
                        <a:buNone/>
                      </a:pPr>
                      <a:r>
                        <a:rPr lang="en-US" sz="750" dirty="0">
                          <a:solidFill>
                            <a:srgbClr val="DDD7CA"/>
                          </a:solidFill>
                          <a:latin typeface="Manrope" pitchFamily="34" charset="0"/>
                          <a:ea typeface="Manrope" pitchFamily="34" charset="-122"/>
                          <a:cs typeface="Manrope" pitchFamily="34" charset="-120"/>
                        </a:rPr>
                        <a:t>4× entry value</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50" dirty="0">
                          <a:solidFill>
                            <a:srgbClr val="DDD7CA"/>
                          </a:solidFill>
                          <a:latin typeface="Manrope" pitchFamily="34" charset="0"/>
                          <a:ea typeface="Manrope" pitchFamily="34" charset="-122"/>
                          <a:cs typeface="Manrope" pitchFamily="34" charset="-120"/>
                        </a:rPr>
                        <a:t>Released daily</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r>
              <a:tr h="262890">
                <a:tc>
                  <a:txBody>
                    <a:bodyPr/>
                    <a:lstStyle/>
                    <a:p>
                      <a:pPr indent="0" marL="0">
                        <a:buNone/>
                      </a:pPr>
                      <a:r>
                        <a:rPr lang="en-US" sz="750" b="1" dirty="0">
                          <a:solidFill>
                            <a:srgbClr val="F4EFE3"/>
                          </a:solidFill>
                          <a:latin typeface="Manrope" pitchFamily="34" charset="0"/>
                          <a:ea typeface="Manrope" pitchFamily="34" charset="-122"/>
                          <a:cs typeface="Manrope" pitchFamily="34" charset="-120"/>
                        </a:rPr>
                        <a:t>360 days · from $1</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50" dirty="0">
                          <a:solidFill>
                            <a:srgbClr val="DDD7CA"/>
                          </a:solidFill>
                          <a:latin typeface="Manrope" pitchFamily="34" charset="0"/>
                          <a:ea typeface="Manrope" pitchFamily="34" charset="-122"/>
                          <a:cs typeface="Manrope" pitchFamily="34" charset="-120"/>
                        </a:rPr>
                        <a:t>1.2% a day</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50" b="1" dirty="0">
                          <a:solidFill>
                            <a:srgbClr val="EAD08A"/>
                          </a:solidFill>
                          <a:latin typeface="Manrope" pitchFamily="34" charset="0"/>
                          <a:ea typeface="Manrope" pitchFamily="34" charset="-122"/>
                          <a:cs typeface="Manrope" pitchFamily="34" charset="-120"/>
                        </a:rPr>
                        <a:t>$12</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c>
                  <a:txBody>
                    <a:bodyPr/>
                    <a:lstStyle/>
                    <a:p>
                      <a:pPr indent="0" marL="0">
                        <a:buNone/>
                      </a:pPr>
                      <a:r>
                        <a:rPr lang="en-US" sz="750" b="1" dirty="0">
                          <a:solidFill>
                            <a:srgbClr val="EAD08A"/>
                          </a:solidFill>
                          <a:latin typeface="Manrope" pitchFamily="34" charset="0"/>
                          <a:ea typeface="Manrope" pitchFamily="34" charset="-122"/>
                          <a:cs typeface="Manrope" pitchFamily="34" charset="-120"/>
                        </a:rPr>
                        <a:t>about $360</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c>
                  <a:txBody>
                    <a:bodyPr/>
                    <a:lstStyle/>
                    <a:p>
                      <a:pPr indent="0" marL="0">
                        <a:buNone/>
                      </a:pPr>
                      <a:r>
                        <a:rPr lang="en-US" sz="750" dirty="0">
                          <a:solidFill>
                            <a:srgbClr val="DDD7CA"/>
                          </a:solidFill>
                          <a:latin typeface="Manrope" pitchFamily="34" charset="0"/>
                          <a:ea typeface="Manrope" pitchFamily="34" charset="-122"/>
                          <a:cs typeface="Manrope" pitchFamily="34" charset="-120"/>
                        </a:rPr>
                        <a:t>4.5× entry value</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50" dirty="0">
                          <a:solidFill>
                            <a:srgbClr val="DDD7CA"/>
                          </a:solidFill>
                          <a:latin typeface="Manrope" pitchFamily="34" charset="0"/>
                          <a:ea typeface="Manrope" pitchFamily="34" charset="-122"/>
                          <a:cs typeface="Manrope" pitchFamily="34" charset="-120"/>
                        </a:rPr>
                        <a:t>Released daily</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r>
              <a:tr h="262890">
                <a:tc>
                  <a:txBody>
                    <a:bodyPr/>
                    <a:lstStyle/>
                    <a:p>
                      <a:pPr indent="0" marL="0">
                        <a:buNone/>
                      </a:pPr>
                      <a:r>
                        <a:rPr lang="en-US" sz="750" b="1" dirty="0">
                          <a:solidFill>
                            <a:srgbClr val="F4EFE3"/>
                          </a:solidFill>
                          <a:latin typeface="Manrope" pitchFamily="34" charset="0"/>
                          <a:ea typeface="Manrope" pitchFamily="34" charset="-122"/>
                          <a:cs typeface="Manrope" pitchFamily="34" charset="-120"/>
                        </a:rPr>
                        <a:t>540 days · from $1</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50" dirty="0">
                          <a:solidFill>
                            <a:srgbClr val="DDD7CA"/>
                          </a:solidFill>
                          <a:latin typeface="Manrope" pitchFamily="34" charset="0"/>
                          <a:ea typeface="Manrope" pitchFamily="34" charset="-122"/>
                          <a:cs typeface="Manrope" pitchFamily="34" charset="-120"/>
                        </a:rPr>
                        <a:t>1.3% a day</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50" b="1" dirty="0">
                          <a:solidFill>
                            <a:srgbClr val="EAD08A"/>
                          </a:solidFill>
                          <a:latin typeface="Manrope" pitchFamily="34" charset="0"/>
                          <a:ea typeface="Manrope" pitchFamily="34" charset="-122"/>
                          <a:cs typeface="Manrope" pitchFamily="34" charset="-120"/>
                        </a:rPr>
                        <a:t>$13</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c>
                  <a:txBody>
                    <a:bodyPr/>
                    <a:lstStyle/>
                    <a:p>
                      <a:pPr indent="0" marL="0">
                        <a:buNone/>
                      </a:pPr>
                      <a:r>
                        <a:rPr lang="en-US" sz="750" b="1" dirty="0">
                          <a:solidFill>
                            <a:srgbClr val="EAD08A"/>
                          </a:solidFill>
                          <a:latin typeface="Manrope" pitchFamily="34" charset="0"/>
                          <a:ea typeface="Manrope" pitchFamily="34" charset="-122"/>
                          <a:cs typeface="Manrope" pitchFamily="34" charset="-120"/>
                        </a:rPr>
                        <a:t>about $390</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c>
                  <a:txBody>
                    <a:bodyPr/>
                    <a:lstStyle/>
                    <a:p>
                      <a:pPr indent="0" marL="0">
                        <a:buNone/>
                      </a:pPr>
                      <a:r>
                        <a:rPr lang="en-US" sz="750" dirty="0">
                          <a:solidFill>
                            <a:srgbClr val="DDD7CA"/>
                          </a:solidFill>
                          <a:latin typeface="Manrope" pitchFamily="34" charset="0"/>
                          <a:ea typeface="Manrope" pitchFamily="34" charset="-122"/>
                          <a:cs typeface="Manrope" pitchFamily="34" charset="-120"/>
                        </a:rPr>
                        <a:t>5× entry value</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50" dirty="0">
                          <a:solidFill>
                            <a:srgbClr val="DDD7CA"/>
                          </a:solidFill>
                          <a:latin typeface="Manrope" pitchFamily="34" charset="0"/>
                          <a:ea typeface="Manrope" pitchFamily="34" charset="-122"/>
                          <a:cs typeface="Manrope" pitchFamily="34" charset="-120"/>
                        </a:rPr>
                        <a:t>Released daily</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r>
            </a:tbl>
          </a:graphicData>
        </a:graphic>
      </p:graphicFrame>
      <p:sp>
        <p:nvSpPr>
          <p:cNvPr id="10" name="Shape 5"/>
          <p:cNvSpPr/>
          <p:nvPr/>
        </p:nvSpPr>
        <p:spPr>
          <a:xfrm>
            <a:off x="457200" y="3177540"/>
            <a:ext cx="2682240" cy="1360170"/>
          </a:xfrm>
          <a:prstGeom prst="roundRect">
            <a:avLst>
              <a:gd name="adj" fmla="val 5882"/>
            </a:avLst>
          </a:prstGeom>
          <a:solidFill>
            <a:srgbClr val="08090B">
              <a:alpha val="88000"/>
            </a:srgbClr>
          </a:solidFill>
          <a:ln w="7620">
            <a:solidFill>
              <a:srgbClr val="C9A85C">
                <a:alpha val="34000"/>
              </a:srgbClr>
            </a:solidFill>
            <a:prstDash val="solid"/>
          </a:ln>
        </p:spPr>
      </p:sp>
      <p:sp>
        <p:nvSpPr>
          <p:cNvPr id="11" name="Text 6"/>
          <p:cNvSpPr txBox="1"/>
          <p:nvPr/>
        </p:nvSpPr>
        <p:spPr>
          <a:xfrm>
            <a:off x="605790" y="3491865"/>
            <a:ext cx="2385060"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WHAT NO ONE ELSE DOES</a:t>
            </a:r>
            <a:endParaRPr lang="en-US" sz="500" dirty="0"/>
          </a:p>
        </p:txBody>
      </p:sp>
      <p:sp>
        <p:nvSpPr>
          <p:cNvPr id="12" name="Text 7"/>
          <p:cNvSpPr txBox="1"/>
          <p:nvPr/>
        </p:nvSpPr>
        <p:spPr>
          <a:xfrm>
            <a:off x="605790" y="3629025"/>
            <a:ext cx="2385060" cy="817245"/>
          </a:xfrm>
          <a:prstGeom prst="rect">
            <a:avLst/>
          </a:prstGeom>
          <a:noFill/>
          <a:ln/>
        </p:spPr>
        <p:txBody>
          <a:bodyPr wrap="square" lIns="0" tIns="0" rIns="0" bIns="0" rtlCol="0" anchor="t"/>
          <a:lstStyle/>
          <a:p>
            <a:pPr indent="0" marL="0">
              <a:lnSpc>
                <a:spcPct val="108000"/>
              </a:lnSpc>
              <a:buNone/>
            </a:pPr>
            <a:r>
              <a:rPr lang="en-US" sz="800" dirty="0">
                <a:solidFill>
                  <a:srgbClr val="D9D3C6"/>
                </a:solidFill>
                <a:latin typeface="Manrope" pitchFamily="34" charset="0"/>
                <a:ea typeface="Manrope" pitchFamily="34" charset="-122"/>
                <a:cs typeface="Manrope" pitchFamily="34" charset="-120"/>
              </a:rPr>
              <a:t>Other Olympus-style systems hold your principal until the term ends. Here it comes back in daily portions from day one, alongside interest and extra rewards.</a:t>
            </a:r>
            <a:endParaRPr lang="en-US" sz="800" dirty="0"/>
          </a:p>
        </p:txBody>
      </p:sp>
      <p:sp>
        <p:nvSpPr>
          <p:cNvPr id="13" name="Shape 8"/>
          <p:cNvSpPr/>
          <p:nvPr/>
        </p:nvSpPr>
        <p:spPr>
          <a:xfrm>
            <a:off x="3230880" y="3177540"/>
            <a:ext cx="2682240" cy="1360170"/>
          </a:xfrm>
          <a:prstGeom prst="roundRect">
            <a:avLst>
              <a:gd name="adj" fmla="val 5882"/>
            </a:avLst>
          </a:prstGeom>
          <a:solidFill>
            <a:srgbClr val="08090B">
              <a:alpha val="88000"/>
            </a:srgbClr>
          </a:solidFill>
          <a:ln w="7620">
            <a:solidFill>
              <a:srgbClr val="C9A85C">
                <a:alpha val="34000"/>
              </a:srgbClr>
            </a:solidFill>
            <a:prstDash val="solid"/>
          </a:ln>
        </p:spPr>
      </p:sp>
      <p:sp>
        <p:nvSpPr>
          <p:cNvPr id="14" name="Text 9"/>
          <p:cNvSpPr txBox="1"/>
          <p:nvPr/>
        </p:nvSpPr>
        <p:spPr>
          <a:xfrm>
            <a:off x="3379470" y="3491865"/>
            <a:ext cx="2385060"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WHAT THE CAP MEANS</a:t>
            </a:r>
            <a:endParaRPr lang="en-US" sz="500" dirty="0"/>
          </a:p>
        </p:txBody>
      </p:sp>
      <p:sp>
        <p:nvSpPr>
          <p:cNvPr id="15" name="Text 10"/>
          <p:cNvSpPr txBox="1"/>
          <p:nvPr/>
        </p:nvSpPr>
        <p:spPr>
          <a:xfrm>
            <a:off x="3379470" y="3629025"/>
            <a:ext cx="2385060" cy="817245"/>
          </a:xfrm>
          <a:prstGeom prst="rect">
            <a:avLst/>
          </a:prstGeom>
          <a:noFill/>
          <a:ln/>
        </p:spPr>
        <p:txBody>
          <a:bodyPr wrap="square" lIns="0" tIns="0" rIns="0" bIns="0" rtlCol="0" anchor="t"/>
          <a:lstStyle/>
          <a:p>
            <a:pPr indent="0" marL="0">
              <a:lnSpc>
                <a:spcPct val="108000"/>
              </a:lnSpc>
              <a:buNone/>
            </a:pPr>
            <a:r>
              <a:rPr lang="en-US" sz="800" dirty="0">
                <a:solidFill>
                  <a:srgbClr val="D9D3C6"/>
                </a:solidFill>
                <a:latin typeface="Manrope" pitchFamily="34" charset="0"/>
                <a:ea typeface="Manrope" pitchFamily="34" charset="-122"/>
                <a:cs typeface="Manrope" pitchFamily="34" charset="-120"/>
              </a:rPr>
              <a:t>$1,000 in at 540 days can pay out at most $5,000 of RM value, all sources combined. Then the position is complete and you open a new one. That ceiling is what makes the rate believable.</a:t>
            </a:r>
            <a:endParaRPr lang="en-US" sz="800" dirty="0"/>
          </a:p>
        </p:txBody>
      </p:sp>
      <p:sp>
        <p:nvSpPr>
          <p:cNvPr id="16" name="Shape 11"/>
          <p:cNvSpPr/>
          <p:nvPr/>
        </p:nvSpPr>
        <p:spPr>
          <a:xfrm>
            <a:off x="6004560" y="3177540"/>
            <a:ext cx="2682240" cy="1360170"/>
          </a:xfrm>
          <a:prstGeom prst="roundRect">
            <a:avLst>
              <a:gd name="adj" fmla="val 5882"/>
            </a:avLst>
          </a:prstGeom>
          <a:solidFill>
            <a:srgbClr val="08090B">
              <a:alpha val="88000"/>
            </a:srgbClr>
          </a:solidFill>
          <a:ln w="7620">
            <a:solidFill>
              <a:srgbClr val="C9A85C">
                <a:alpha val="34000"/>
              </a:srgbClr>
            </a:solidFill>
            <a:prstDash val="solid"/>
          </a:ln>
        </p:spPr>
      </p:sp>
      <p:sp>
        <p:nvSpPr>
          <p:cNvPr id="17" name="Text 12"/>
          <p:cNvSpPr txBox="1"/>
          <p:nvPr/>
        </p:nvSpPr>
        <p:spPr>
          <a:xfrm>
            <a:off x="6153150" y="3566160"/>
            <a:ext cx="2385060"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EXTRA REWARDS</a:t>
            </a:r>
            <a:endParaRPr lang="en-US" sz="500" dirty="0"/>
          </a:p>
        </p:txBody>
      </p:sp>
      <p:sp>
        <p:nvSpPr>
          <p:cNvPr id="18" name="Text 13"/>
          <p:cNvSpPr txBox="1"/>
          <p:nvPr/>
        </p:nvSpPr>
        <p:spPr>
          <a:xfrm>
            <a:off x="6153150" y="3703320"/>
            <a:ext cx="2385060" cy="742950"/>
          </a:xfrm>
          <a:prstGeom prst="rect">
            <a:avLst/>
          </a:prstGeom>
          <a:noFill/>
          <a:ln/>
        </p:spPr>
        <p:txBody>
          <a:bodyPr wrap="square" lIns="0" tIns="0" rIns="0" bIns="0" rtlCol="0" anchor="t"/>
          <a:lstStyle/>
          <a:p>
            <a:pPr indent="0" marL="0">
              <a:lnSpc>
                <a:spcPct val="108000"/>
              </a:lnSpc>
              <a:buNone/>
            </a:pPr>
            <a:r>
              <a:rPr lang="en-US" sz="800" dirty="0">
                <a:solidFill>
                  <a:srgbClr val="D9D3C6"/>
                </a:solidFill>
                <a:latin typeface="Manrope" pitchFamily="34" charset="0"/>
                <a:ea typeface="Manrope" pitchFamily="34" charset="-122"/>
                <a:cs typeface="Manrope" pitchFamily="34" charset="-120"/>
              </a:rPr>
              <a:t>Long-term positions only. Funded by 35% of the extra sell tax and claimable every twelve hours. They do not compound, so claim them daily.</a:t>
            </a:r>
            <a:endParaRPr lang="en-US" sz="800" dirty="0"/>
          </a:p>
        </p:txBody>
      </p:sp>
      <p:sp>
        <p:nvSpPr>
          <p:cNvPr id="19" name="Shape 14"/>
          <p:cNvSpPr/>
          <p:nvPr/>
        </p:nvSpPr>
        <p:spPr>
          <a:xfrm>
            <a:off x="457200" y="4629150"/>
            <a:ext cx="8229600" cy="0"/>
          </a:xfrm>
          <a:prstGeom prst="line">
            <a:avLst/>
          </a:prstGeom>
          <a:noFill/>
          <a:ln w="6350">
            <a:solidFill>
              <a:srgbClr val="C9A85C">
                <a:alpha val="25000"/>
              </a:srgbClr>
            </a:solidFill>
            <a:prstDash val="solid"/>
          </a:ln>
        </p:spPr>
      </p:sp>
      <p:sp>
        <p:nvSpPr>
          <p:cNvPr id="20" name="Text 15"/>
          <p:cNvSpPr txBox="1"/>
          <p:nvPr/>
        </p:nvSpPr>
        <p:spPr>
          <a:xfrm>
            <a:off x="457200" y="4674870"/>
            <a:ext cx="5715000" cy="205740"/>
          </a:xfrm>
          <a:prstGeom prst="rect">
            <a:avLst/>
          </a:prstGeom>
          <a:noFill/>
          <a:ln/>
        </p:spPr>
        <p:txBody>
          <a:bodyPr wrap="square" lIns="0" tIns="0" rIns="0" bIns="0" rtlCol="0" anchor="ctr"/>
          <a:lstStyle/>
          <a:p>
            <a:pPr indent="0" marL="0">
              <a:buNone/>
            </a:pPr>
            <a:r>
              <a:rPr lang="en-US" sz="550" dirty="0">
                <a:solidFill>
                  <a:srgbClr val="9A948A"/>
                </a:solidFill>
                <a:latin typeface="Manrope" pitchFamily="34" charset="0"/>
                <a:ea typeface="Manrope" pitchFamily="34" charset="-122"/>
                <a:cs typeface="Manrope" pitchFamily="34" charset="-120"/>
              </a:rPr>
              <a:t>Rates as stated by Spartan OS on 7 September 2026 (on 14 September: over 1.0%, 1.1% and 1.2%). Rates float; the cap is fixed in USDT at entry. Not a promise of return.</a:t>
            </a:r>
            <a:endParaRPr lang="en-US" sz="550" dirty="0"/>
          </a:p>
        </p:txBody>
      </p:sp>
      <p:sp>
        <p:nvSpPr>
          <p:cNvPr id="21" name="Shape 16"/>
          <p:cNvSpPr/>
          <p:nvPr/>
        </p:nvSpPr>
        <p:spPr>
          <a:xfrm>
            <a:off x="7166610" y="4734878"/>
            <a:ext cx="40005" cy="40005"/>
          </a:xfrm>
          <a:prstGeom prst="ellipse">
            <a:avLst/>
          </a:prstGeom>
          <a:solidFill>
            <a:srgbClr val="C9A85C">
              <a:alpha val="22000"/>
            </a:srgbClr>
          </a:solidFill>
          <a:ln w="12700">
            <a:solidFill>
              <a:srgbClr val="C9A85C">
                <a:alpha val="22000"/>
              </a:srgbClr>
            </a:solidFill>
            <a:prstDash val="solid"/>
          </a:ln>
        </p:spPr>
      </p:sp>
      <p:sp>
        <p:nvSpPr>
          <p:cNvPr id="22" name="Shape 17"/>
          <p:cNvSpPr/>
          <p:nvPr/>
        </p:nvSpPr>
        <p:spPr>
          <a:xfrm>
            <a:off x="7246620" y="4734878"/>
            <a:ext cx="40005" cy="40005"/>
          </a:xfrm>
          <a:prstGeom prst="ellipse">
            <a:avLst/>
          </a:prstGeom>
          <a:solidFill>
            <a:srgbClr val="C9A85C">
              <a:alpha val="22000"/>
            </a:srgbClr>
          </a:solidFill>
          <a:ln w="12700">
            <a:solidFill>
              <a:srgbClr val="C9A85C">
                <a:alpha val="22000"/>
              </a:srgbClr>
            </a:solidFill>
            <a:prstDash val="solid"/>
          </a:ln>
        </p:spPr>
      </p:sp>
      <p:sp>
        <p:nvSpPr>
          <p:cNvPr id="23" name="Shape 18"/>
          <p:cNvSpPr/>
          <p:nvPr/>
        </p:nvSpPr>
        <p:spPr>
          <a:xfrm>
            <a:off x="7326630" y="4734878"/>
            <a:ext cx="40005" cy="40005"/>
          </a:xfrm>
          <a:prstGeom prst="ellipse">
            <a:avLst/>
          </a:prstGeom>
          <a:solidFill>
            <a:srgbClr val="C9A85C">
              <a:alpha val="22000"/>
            </a:srgbClr>
          </a:solidFill>
          <a:ln w="12700">
            <a:solidFill>
              <a:srgbClr val="C9A85C">
                <a:alpha val="22000"/>
              </a:srgbClr>
            </a:solidFill>
            <a:prstDash val="solid"/>
          </a:ln>
        </p:spPr>
      </p:sp>
      <p:sp>
        <p:nvSpPr>
          <p:cNvPr id="24" name="Shape 19"/>
          <p:cNvSpPr/>
          <p:nvPr/>
        </p:nvSpPr>
        <p:spPr>
          <a:xfrm>
            <a:off x="7406640" y="4734878"/>
            <a:ext cx="40005" cy="40005"/>
          </a:xfrm>
          <a:prstGeom prst="ellipse">
            <a:avLst/>
          </a:prstGeom>
          <a:solidFill>
            <a:srgbClr val="C9A85C">
              <a:alpha val="22000"/>
            </a:srgbClr>
          </a:solidFill>
          <a:ln w="12700">
            <a:solidFill>
              <a:srgbClr val="C9A85C">
                <a:alpha val="22000"/>
              </a:srgbClr>
            </a:solidFill>
            <a:prstDash val="solid"/>
          </a:ln>
        </p:spPr>
      </p:sp>
      <p:sp>
        <p:nvSpPr>
          <p:cNvPr id="25" name="Shape 20"/>
          <p:cNvSpPr/>
          <p:nvPr/>
        </p:nvSpPr>
        <p:spPr>
          <a:xfrm>
            <a:off x="7486650" y="4734878"/>
            <a:ext cx="40005" cy="40005"/>
          </a:xfrm>
          <a:prstGeom prst="ellipse">
            <a:avLst/>
          </a:prstGeom>
          <a:solidFill>
            <a:srgbClr val="C9A85C">
              <a:alpha val="22000"/>
            </a:srgbClr>
          </a:solidFill>
          <a:ln w="12700">
            <a:solidFill>
              <a:srgbClr val="C9A85C">
                <a:alpha val="22000"/>
              </a:srgbClr>
            </a:solidFill>
            <a:prstDash val="solid"/>
          </a:ln>
        </p:spPr>
      </p:sp>
      <p:sp>
        <p:nvSpPr>
          <p:cNvPr id="26" name="Shape 21"/>
          <p:cNvSpPr/>
          <p:nvPr/>
        </p:nvSpPr>
        <p:spPr>
          <a:xfrm>
            <a:off x="7566660" y="4734878"/>
            <a:ext cx="125730" cy="40005"/>
          </a:xfrm>
          <a:prstGeom prst="roundRect">
            <a:avLst>
              <a:gd name="adj" fmla="val 50000"/>
            </a:avLst>
          </a:prstGeom>
          <a:solidFill>
            <a:srgbClr val="EAD08A"/>
          </a:solidFill>
          <a:ln w="12700">
            <a:solidFill>
              <a:srgbClr val="EAD08A"/>
            </a:solidFill>
            <a:prstDash val="solid"/>
          </a:ln>
        </p:spPr>
      </p:sp>
      <p:sp>
        <p:nvSpPr>
          <p:cNvPr id="27" name="Shape 22"/>
          <p:cNvSpPr/>
          <p:nvPr/>
        </p:nvSpPr>
        <p:spPr>
          <a:xfrm>
            <a:off x="7732395" y="4734878"/>
            <a:ext cx="40005" cy="40005"/>
          </a:xfrm>
          <a:prstGeom prst="ellipse">
            <a:avLst/>
          </a:prstGeom>
          <a:solidFill>
            <a:srgbClr val="C9A85C">
              <a:alpha val="22000"/>
            </a:srgbClr>
          </a:solidFill>
          <a:ln w="12700">
            <a:solidFill>
              <a:srgbClr val="C9A85C">
                <a:alpha val="22000"/>
              </a:srgbClr>
            </a:solidFill>
            <a:prstDash val="solid"/>
          </a:ln>
        </p:spPr>
      </p:sp>
      <p:sp>
        <p:nvSpPr>
          <p:cNvPr id="28" name="Shape 23"/>
          <p:cNvSpPr/>
          <p:nvPr/>
        </p:nvSpPr>
        <p:spPr>
          <a:xfrm>
            <a:off x="7812405" y="4734878"/>
            <a:ext cx="40005" cy="40005"/>
          </a:xfrm>
          <a:prstGeom prst="ellipse">
            <a:avLst/>
          </a:prstGeom>
          <a:solidFill>
            <a:srgbClr val="C9A85C">
              <a:alpha val="22000"/>
            </a:srgbClr>
          </a:solidFill>
          <a:ln w="12700">
            <a:solidFill>
              <a:srgbClr val="C9A85C">
                <a:alpha val="22000"/>
              </a:srgbClr>
            </a:solidFill>
            <a:prstDash val="solid"/>
          </a:ln>
        </p:spPr>
      </p:sp>
      <p:sp>
        <p:nvSpPr>
          <p:cNvPr id="29" name="Shape 24"/>
          <p:cNvSpPr/>
          <p:nvPr/>
        </p:nvSpPr>
        <p:spPr>
          <a:xfrm>
            <a:off x="7892415" y="4734878"/>
            <a:ext cx="40005" cy="40005"/>
          </a:xfrm>
          <a:prstGeom prst="ellipse">
            <a:avLst/>
          </a:prstGeom>
          <a:solidFill>
            <a:srgbClr val="C9A85C">
              <a:alpha val="22000"/>
            </a:srgbClr>
          </a:solidFill>
          <a:ln w="12700">
            <a:solidFill>
              <a:srgbClr val="C9A85C">
                <a:alpha val="22000"/>
              </a:srgbClr>
            </a:solidFill>
            <a:prstDash val="solid"/>
          </a:ln>
        </p:spPr>
      </p:sp>
      <p:sp>
        <p:nvSpPr>
          <p:cNvPr id="30" name="Shape 25"/>
          <p:cNvSpPr/>
          <p:nvPr/>
        </p:nvSpPr>
        <p:spPr>
          <a:xfrm>
            <a:off x="7972425" y="4734878"/>
            <a:ext cx="40005" cy="40005"/>
          </a:xfrm>
          <a:prstGeom prst="ellipse">
            <a:avLst/>
          </a:prstGeom>
          <a:solidFill>
            <a:srgbClr val="C9A85C">
              <a:alpha val="22000"/>
            </a:srgbClr>
          </a:solidFill>
          <a:ln w="12700">
            <a:solidFill>
              <a:srgbClr val="C9A85C">
                <a:alpha val="22000"/>
              </a:srgbClr>
            </a:solidFill>
            <a:prstDash val="solid"/>
          </a:ln>
        </p:spPr>
      </p:sp>
      <p:sp>
        <p:nvSpPr>
          <p:cNvPr id="31" name="Shape 26"/>
          <p:cNvSpPr/>
          <p:nvPr/>
        </p:nvSpPr>
        <p:spPr>
          <a:xfrm>
            <a:off x="8052435" y="4734878"/>
            <a:ext cx="40005" cy="40005"/>
          </a:xfrm>
          <a:prstGeom prst="ellipse">
            <a:avLst/>
          </a:prstGeom>
          <a:solidFill>
            <a:srgbClr val="C9A85C">
              <a:alpha val="22000"/>
            </a:srgbClr>
          </a:solidFill>
          <a:ln w="12700">
            <a:solidFill>
              <a:srgbClr val="C9A85C">
                <a:alpha val="22000"/>
              </a:srgbClr>
            </a:solidFill>
            <a:prstDash val="solid"/>
          </a:ln>
        </p:spPr>
      </p:sp>
      <p:sp>
        <p:nvSpPr>
          <p:cNvPr id="32" name="Shape 27"/>
          <p:cNvSpPr/>
          <p:nvPr/>
        </p:nvSpPr>
        <p:spPr>
          <a:xfrm>
            <a:off x="8132445" y="4734878"/>
            <a:ext cx="40005" cy="40005"/>
          </a:xfrm>
          <a:prstGeom prst="ellipse">
            <a:avLst/>
          </a:prstGeom>
          <a:solidFill>
            <a:srgbClr val="C9A85C">
              <a:alpha val="22000"/>
            </a:srgbClr>
          </a:solidFill>
          <a:ln w="12700">
            <a:solidFill>
              <a:srgbClr val="C9A85C">
                <a:alpha val="22000"/>
              </a:srgbClr>
            </a:solidFill>
            <a:prstDash val="solid"/>
          </a:ln>
        </p:spPr>
      </p:sp>
      <p:sp>
        <p:nvSpPr>
          <p:cNvPr id="33" name="Text 28"/>
          <p:cNvSpPr txBox="1"/>
          <p:nvPr/>
        </p:nvSpPr>
        <p:spPr>
          <a:xfrm>
            <a:off x="8229600" y="4674870"/>
            <a:ext cx="457200" cy="205740"/>
          </a:xfrm>
          <a:prstGeom prst="rect">
            <a:avLst/>
          </a:prstGeom>
          <a:noFill/>
          <a:ln/>
        </p:spPr>
        <p:txBody>
          <a:bodyPr wrap="square" lIns="0" tIns="0" rIns="0" bIns="0" rtlCol="0" anchor="ctr"/>
          <a:lstStyle/>
          <a:p>
            <a:pPr algn="r" indent="0" marL="0">
              <a:buNone/>
            </a:pPr>
            <a:r>
              <a:rPr lang="en-US" sz="600" b="1" spc="150" kern="0" dirty="0">
                <a:solidFill>
                  <a:srgbClr val="C9A85C"/>
                </a:solidFill>
                <a:latin typeface="Cinzel" pitchFamily="34" charset="0"/>
                <a:ea typeface="Cinzel" pitchFamily="34" charset="-122"/>
                <a:cs typeface="Cinzel" pitchFamily="34" charset="-120"/>
              </a:rPr>
              <a:t>07 / 13</a:t>
            </a:r>
            <a:endParaRPr lang="en-US" sz="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2"/>
          <a:stretch>
            <a:fillRect/>
          </a:stretch>
        </p:blipFill>
        <p:spPr>
          <a:xfrm>
            <a:off x="457200" y="326898"/>
            <a:ext cx="219456" cy="219456"/>
          </a:xfrm>
          <a:prstGeom prst="rect">
            <a:avLst/>
          </a:prstGeom>
        </p:spPr>
      </p:pic>
      <p:sp>
        <p:nvSpPr>
          <p:cNvPr id="4" name="Text 0"/>
          <p:cNvSpPr txBox="1"/>
          <p:nvPr/>
        </p:nvSpPr>
        <p:spPr>
          <a:xfrm>
            <a:off x="731520" y="308610"/>
            <a:ext cx="1645920" cy="228600"/>
          </a:xfrm>
          <a:prstGeom prst="rect">
            <a:avLst/>
          </a:prstGeom>
          <a:noFill/>
          <a:ln/>
        </p:spPr>
        <p:txBody>
          <a:bodyPr wrap="square" lIns="0" tIns="0" rIns="0" bIns="0" rtlCol="0" anchor="ctr"/>
          <a:lstStyle/>
          <a:p>
            <a:pPr indent="0" marL="0">
              <a:buNone/>
            </a:pPr>
            <a:r>
              <a:rPr lang="en-US" sz="1200" b="1" spc="200" kern="0" dirty="0">
                <a:solidFill>
                  <a:srgbClr val="EAD08A"/>
                </a:solidFill>
                <a:latin typeface="Cinzel" pitchFamily="34" charset="0"/>
                <a:ea typeface="Cinzel" pitchFamily="34" charset="-122"/>
                <a:cs typeface="Cinzel" pitchFamily="34" charset="-120"/>
              </a:rPr>
              <a:t>Spartan OS</a:t>
            </a:r>
            <a:endParaRPr lang="en-US" sz="1200" dirty="0"/>
          </a:p>
        </p:txBody>
      </p:sp>
      <p:sp>
        <p:nvSpPr>
          <p:cNvPr id="5" name="Text 1"/>
          <p:cNvSpPr txBox="1"/>
          <p:nvPr/>
        </p:nvSpPr>
        <p:spPr>
          <a:xfrm>
            <a:off x="457200" y="685800"/>
            <a:ext cx="7315200" cy="91440"/>
          </a:xfrm>
          <a:prstGeom prst="rect">
            <a:avLst/>
          </a:prstGeom>
          <a:noFill/>
          <a:ln/>
        </p:spPr>
        <p:txBody>
          <a:bodyPr wrap="square" lIns="0" tIns="0" rIns="0" bIns="0" rtlCol="0" anchor="t"/>
          <a:lstStyle/>
          <a:p>
            <a:pPr indent="0" marL="0">
              <a:buNone/>
            </a:pPr>
            <a:r>
              <a:rPr lang="en-US" sz="550" b="1" spc="300" kern="0" dirty="0">
                <a:solidFill>
                  <a:srgbClr val="C9A85C"/>
                </a:solidFill>
                <a:latin typeface="Manrope" pitchFamily="34" charset="0"/>
                <a:ea typeface="Manrope" pitchFamily="34" charset="-122"/>
                <a:cs typeface="Manrope" pitchFamily="34" charset="-120"/>
              </a:rPr>
              <a:t>07 · WHAT $1,000 PAYS</a:t>
            </a:r>
            <a:endParaRPr lang="en-US" sz="550" dirty="0"/>
          </a:p>
        </p:txBody>
      </p:sp>
      <p:sp>
        <p:nvSpPr>
          <p:cNvPr id="6" name="Text 2"/>
          <p:cNvSpPr txBox="1"/>
          <p:nvPr/>
        </p:nvSpPr>
        <p:spPr>
          <a:xfrm>
            <a:off x="457200" y="834390"/>
            <a:ext cx="8229600" cy="308610"/>
          </a:xfrm>
          <a:prstGeom prst="rect">
            <a:avLst/>
          </a:prstGeom>
          <a:noFill/>
          <a:ln/>
        </p:spPr>
        <p:txBody>
          <a:bodyPr wrap="square" lIns="0" tIns="0" rIns="0" bIns="0" rtlCol="0" anchor="t"/>
          <a:lstStyle/>
          <a:p>
            <a:pPr indent="0" marL="0">
              <a:buNone/>
            </a:pPr>
            <a:r>
              <a:rPr lang="en-US" sz="2000" b="1" spc="30" kern="0" dirty="0">
                <a:solidFill>
                  <a:srgbClr val="F4EFE3"/>
                </a:solidFill>
                <a:latin typeface="Cinzel" pitchFamily="34" charset="0"/>
                <a:ea typeface="Cinzel" pitchFamily="34" charset="-122"/>
                <a:cs typeface="Cinzel" pitchFamily="34" charset="-120"/>
              </a:rPr>
              <a:t>Same $1,000. </a:t>
            </a:r>
            <a:pPr indent="0" marL="0">
              <a:buNone/>
            </a:pPr>
            <a:r>
              <a:rPr lang="en-US" sz="2000" b="1" spc="30" kern="0" dirty="0">
                <a:solidFill>
                  <a:srgbClr val="EAD08A"/>
                </a:solidFill>
                <a:latin typeface="Cinzel" pitchFamily="34" charset="0"/>
                <a:ea typeface="Cinzel" pitchFamily="34" charset="-122"/>
                <a:cs typeface="Cinzel" pitchFamily="34" charset="-120"/>
              </a:rPr>
              <a:t>Five daily numbers.</a:t>
            </a:r>
            <a:endParaRPr lang="en-US" sz="2000" dirty="0"/>
          </a:p>
        </p:txBody>
      </p:sp>
      <p:sp>
        <p:nvSpPr>
          <p:cNvPr id="7" name="Text 3"/>
          <p:cNvSpPr txBox="1"/>
          <p:nvPr/>
        </p:nvSpPr>
        <p:spPr>
          <a:xfrm>
            <a:off x="457200" y="1223010"/>
            <a:ext cx="6400800" cy="342900"/>
          </a:xfrm>
          <a:prstGeom prst="rect">
            <a:avLst/>
          </a:prstGeom>
          <a:noFill/>
          <a:ln/>
        </p:spPr>
        <p:txBody>
          <a:bodyPr wrap="square" lIns="0" tIns="0" rIns="0" bIns="0" rtlCol="0" anchor="t"/>
          <a:lstStyle/>
          <a:p>
            <a:pPr indent="0" marL="0">
              <a:lnSpc>
                <a:spcPct val="105000"/>
              </a:lnSpc>
              <a:buNone/>
            </a:pPr>
            <a:r>
              <a:rPr lang="en-US" sz="900" dirty="0">
                <a:solidFill>
                  <a:srgbClr val="CFC9BC"/>
                </a:solidFill>
                <a:latin typeface="Manrope" pitchFamily="34" charset="0"/>
                <a:ea typeface="Manrope" pitchFamily="34" charset="-122"/>
                <a:cs typeface="Manrope" pitchFamily="34" charset="-120"/>
              </a:rPr>
              <a:t>Simple daily rate as stated, on a $1,000 position, before team income and rank rewards. Compounding not included.</a:t>
            </a:r>
            <a:endParaRPr lang="en-US" sz="900" dirty="0"/>
          </a:p>
        </p:txBody>
      </p:sp>
      <p:sp>
        <p:nvSpPr>
          <p:cNvPr id="8" name="Shape 4"/>
          <p:cNvSpPr/>
          <p:nvPr/>
        </p:nvSpPr>
        <p:spPr>
          <a:xfrm>
            <a:off x="457200" y="1680210"/>
            <a:ext cx="4870580" cy="2857500"/>
          </a:xfrm>
          <a:prstGeom prst="roundRect">
            <a:avLst>
              <a:gd name="adj" fmla="val 2800"/>
            </a:avLst>
          </a:prstGeom>
          <a:solidFill>
            <a:srgbClr val="08090B">
              <a:alpha val="88000"/>
            </a:srgbClr>
          </a:solidFill>
          <a:ln w="7620">
            <a:solidFill>
              <a:srgbClr val="C9A85C">
                <a:alpha val="34000"/>
              </a:srgbClr>
            </a:solidFill>
            <a:prstDash val="solid"/>
          </a:ln>
        </p:spPr>
      </p:sp>
      <p:sp>
        <p:nvSpPr>
          <p:cNvPr id="9" name="Text 5"/>
          <p:cNvSpPr txBox="1"/>
          <p:nvPr/>
        </p:nvSpPr>
        <p:spPr>
          <a:xfrm>
            <a:off x="605790" y="1828800"/>
            <a:ext cx="2743200"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PER DAY, ON $1,000</a:t>
            </a:r>
            <a:endParaRPr lang="en-US" sz="500" dirty="0"/>
          </a:p>
        </p:txBody>
      </p:sp>
      <p:sp>
        <p:nvSpPr>
          <p:cNvPr id="10" name="Shape 6"/>
          <p:cNvSpPr/>
          <p:nvPr/>
        </p:nvSpPr>
        <p:spPr>
          <a:xfrm>
            <a:off x="605790" y="4011930"/>
            <a:ext cx="4573400" cy="0"/>
          </a:xfrm>
          <a:prstGeom prst="line">
            <a:avLst/>
          </a:prstGeom>
          <a:noFill/>
          <a:ln w="7620">
            <a:solidFill>
              <a:srgbClr val="C9A85C">
                <a:alpha val="45000"/>
              </a:srgbClr>
            </a:solidFill>
            <a:prstDash val="solid"/>
          </a:ln>
        </p:spPr>
      </p:sp>
      <p:sp>
        <p:nvSpPr>
          <p:cNvPr id="11" name="Shape 7"/>
          <p:cNvSpPr/>
          <p:nvPr/>
        </p:nvSpPr>
        <p:spPr>
          <a:xfrm>
            <a:off x="807020" y="3284982"/>
            <a:ext cx="512221" cy="726948"/>
          </a:xfrm>
          <a:prstGeom prst="roundRect">
            <a:avLst>
              <a:gd name="adj" fmla="val 6694"/>
            </a:avLst>
          </a:prstGeom>
          <a:solidFill>
            <a:srgbClr val="8F7A45"/>
          </a:solidFill>
          <a:ln w="12700">
            <a:solidFill>
              <a:srgbClr val="8F7A45"/>
            </a:solidFill>
            <a:prstDash val="solid"/>
          </a:ln>
        </p:spPr>
      </p:sp>
      <p:sp>
        <p:nvSpPr>
          <p:cNvPr id="12" name="Text 8"/>
          <p:cNvSpPr txBox="1"/>
          <p:nvPr/>
        </p:nvSpPr>
        <p:spPr>
          <a:xfrm>
            <a:off x="532700" y="3022092"/>
            <a:ext cx="1060861" cy="228600"/>
          </a:xfrm>
          <a:prstGeom prst="rect">
            <a:avLst/>
          </a:prstGeom>
          <a:noFill/>
          <a:ln/>
        </p:spPr>
        <p:txBody>
          <a:bodyPr wrap="square" lIns="0" tIns="0" rIns="0" bIns="0" rtlCol="0" anchor="b"/>
          <a:lstStyle/>
          <a:p>
            <a:pPr algn="ctr" indent="0" marL="0">
              <a:buNone/>
            </a:pPr>
            <a:r>
              <a:rPr lang="en-US" sz="1350" b="1" dirty="0">
                <a:solidFill>
                  <a:srgbClr val="EAD08A"/>
                </a:solidFill>
                <a:latin typeface="Cinzel" pitchFamily="34" charset="0"/>
                <a:ea typeface="Cinzel" pitchFamily="34" charset="-122"/>
                <a:cs typeface="Cinzel" pitchFamily="34" charset="-120"/>
              </a:rPr>
              <a:t>$6</a:t>
            </a:r>
            <a:endParaRPr lang="en-US" sz="1350" dirty="0"/>
          </a:p>
        </p:txBody>
      </p:sp>
      <p:sp>
        <p:nvSpPr>
          <p:cNvPr id="13" name="Text 9"/>
          <p:cNvSpPr txBox="1"/>
          <p:nvPr/>
        </p:nvSpPr>
        <p:spPr>
          <a:xfrm>
            <a:off x="807020" y="3840480"/>
            <a:ext cx="512221" cy="114300"/>
          </a:xfrm>
          <a:prstGeom prst="rect">
            <a:avLst/>
          </a:prstGeom>
          <a:noFill/>
          <a:ln/>
        </p:spPr>
        <p:txBody>
          <a:bodyPr wrap="square" lIns="0" tIns="0" rIns="0" bIns="0" rtlCol="0" anchor="ctr"/>
          <a:lstStyle/>
          <a:p>
            <a:pPr algn="ctr" indent="0" marL="0">
              <a:buNone/>
            </a:pPr>
            <a:r>
              <a:rPr lang="en-US" sz="500" b="1" spc="100" kern="0" dirty="0">
                <a:solidFill>
                  <a:srgbClr val="0A0B0D"/>
                </a:solidFill>
                <a:latin typeface="Manrope" pitchFamily="34" charset="0"/>
                <a:ea typeface="Manrope" pitchFamily="34" charset="-122"/>
                <a:cs typeface="Manrope" pitchFamily="34" charset="-120"/>
              </a:rPr>
              <a:t>NO CAP</a:t>
            </a:r>
            <a:endParaRPr lang="en-US" sz="500" dirty="0"/>
          </a:p>
        </p:txBody>
      </p:sp>
      <p:sp>
        <p:nvSpPr>
          <p:cNvPr id="14" name="Text 10"/>
          <p:cNvSpPr txBox="1"/>
          <p:nvPr/>
        </p:nvSpPr>
        <p:spPr>
          <a:xfrm>
            <a:off x="532700" y="4080510"/>
            <a:ext cx="1060861" cy="125730"/>
          </a:xfrm>
          <a:prstGeom prst="rect">
            <a:avLst/>
          </a:prstGeom>
          <a:noFill/>
          <a:ln/>
        </p:spPr>
        <p:txBody>
          <a:bodyPr wrap="square" lIns="0" tIns="0" rIns="0" bIns="0" rtlCol="0" anchor="t"/>
          <a:lstStyle/>
          <a:p>
            <a:pPr algn="ctr" indent="0" marL="0">
              <a:buNone/>
            </a:pPr>
            <a:r>
              <a:rPr lang="en-US" sz="700" b="1" dirty="0">
                <a:solidFill>
                  <a:srgbClr val="F4EFE3"/>
                </a:solidFill>
                <a:latin typeface="Manrope" pitchFamily="34" charset="0"/>
                <a:ea typeface="Manrope" pitchFamily="34" charset="-122"/>
                <a:cs typeface="Manrope" pitchFamily="34" charset="-120"/>
              </a:rPr>
              <a:t>Flexible</a:t>
            </a:r>
            <a:endParaRPr lang="en-US" sz="700" dirty="0"/>
          </a:p>
        </p:txBody>
      </p:sp>
      <p:sp>
        <p:nvSpPr>
          <p:cNvPr id="15" name="Text 11"/>
          <p:cNvSpPr txBox="1"/>
          <p:nvPr/>
        </p:nvSpPr>
        <p:spPr>
          <a:xfrm>
            <a:off x="532700" y="4206240"/>
            <a:ext cx="1060861" cy="114300"/>
          </a:xfrm>
          <a:prstGeom prst="rect">
            <a:avLst/>
          </a:prstGeom>
          <a:noFill/>
          <a:ln/>
        </p:spPr>
        <p:txBody>
          <a:bodyPr wrap="square" lIns="0" tIns="0" rIns="0" bIns="0" rtlCol="0" anchor="t"/>
          <a:lstStyle/>
          <a:p>
            <a:pPr algn="ctr" indent="0" marL="0">
              <a:buNone/>
            </a:pPr>
            <a:r>
              <a:rPr lang="en-US" sz="550" dirty="0">
                <a:solidFill>
                  <a:srgbClr val="9A948A"/>
                </a:solidFill>
                <a:latin typeface="Manrope" pitchFamily="34" charset="0"/>
                <a:ea typeface="Manrope" pitchFamily="34" charset="-122"/>
                <a:cs typeface="Manrope" pitchFamily="34" charset="-120"/>
              </a:rPr>
              <a:t>0.6% a day</a:t>
            </a:r>
            <a:endParaRPr lang="en-US" sz="550" dirty="0"/>
          </a:p>
        </p:txBody>
      </p:sp>
      <p:sp>
        <p:nvSpPr>
          <p:cNvPr id="16" name="Shape 12"/>
          <p:cNvSpPr/>
          <p:nvPr/>
        </p:nvSpPr>
        <p:spPr>
          <a:xfrm>
            <a:off x="1721700" y="2679192"/>
            <a:ext cx="512221" cy="1332738"/>
          </a:xfrm>
          <a:prstGeom prst="roundRect">
            <a:avLst>
              <a:gd name="adj" fmla="val 6694"/>
            </a:avLst>
          </a:prstGeom>
          <a:solidFill>
            <a:srgbClr val="C9A85C"/>
          </a:solidFill>
          <a:ln w="12700">
            <a:solidFill>
              <a:srgbClr val="C9A85C"/>
            </a:solidFill>
            <a:prstDash val="solid"/>
          </a:ln>
        </p:spPr>
      </p:sp>
      <p:sp>
        <p:nvSpPr>
          <p:cNvPr id="17" name="Text 13"/>
          <p:cNvSpPr txBox="1"/>
          <p:nvPr/>
        </p:nvSpPr>
        <p:spPr>
          <a:xfrm>
            <a:off x="1447380" y="2416302"/>
            <a:ext cx="1060861" cy="228600"/>
          </a:xfrm>
          <a:prstGeom prst="rect">
            <a:avLst/>
          </a:prstGeom>
          <a:noFill/>
          <a:ln/>
        </p:spPr>
        <p:txBody>
          <a:bodyPr wrap="square" lIns="0" tIns="0" rIns="0" bIns="0" rtlCol="0" anchor="b"/>
          <a:lstStyle/>
          <a:p>
            <a:pPr algn="ctr" indent="0" marL="0">
              <a:buNone/>
            </a:pPr>
            <a:r>
              <a:rPr lang="en-US" sz="1350" b="1" dirty="0">
                <a:solidFill>
                  <a:srgbClr val="EAD08A"/>
                </a:solidFill>
                <a:latin typeface="Cinzel" pitchFamily="34" charset="0"/>
                <a:ea typeface="Cinzel" pitchFamily="34" charset="-122"/>
                <a:cs typeface="Cinzel" pitchFamily="34" charset="-120"/>
              </a:rPr>
              <a:t>$11</a:t>
            </a:r>
            <a:endParaRPr lang="en-US" sz="1350" dirty="0"/>
          </a:p>
        </p:txBody>
      </p:sp>
      <p:sp>
        <p:nvSpPr>
          <p:cNvPr id="18" name="Text 14"/>
          <p:cNvSpPr txBox="1"/>
          <p:nvPr/>
        </p:nvSpPr>
        <p:spPr>
          <a:xfrm>
            <a:off x="1721700" y="3840480"/>
            <a:ext cx="512221" cy="114300"/>
          </a:xfrm>
          <a:prstGeom prst="rect">
            <a:avLst/>
          </a:prstGeom>
          <a:noFill/>
          <a:ln/>
        </p:spPr>
        <p:txBody>
          <a:bodyPr wrap="square" lIns="0" tIns="0" rIns="0" bIns="0" rtlCol="0" anchor="ctr"/>
          <a:lstStyle/>
          <a:p>
            <a:pPr algn="ctr" indent="0" marL="0">
              <a:buNone/>
            </a:pPr>
            <a:r>
              <a:rPr lang="en-US" sz="500" b="1" spc="100" kern="0" dirty="0">
                <a:solidFill>
                  <a:srgbClr val="0A0B0D"/>
                </a:solidFill>
                <a:latin typeface="Manrope" pitchFamily="34" charset="0"/>
                <a:ea typeface="Manrope" pitchFamily="34" charset="-122"/>
                <a:cs typeface="Manrope" pitchFamily="34" charset="-120"/>
              </a:rPr>
              <a:t>CAP 4×</a:t>
            </a:r>
            <a:endParaRPr lang="en-US" sz="500" dirty="0"/>
          </a:p>
        </p:txBody>
      </p:sp>
      <p:sp>
        <p:nvSpPr>
          <p:cNvPr id="19" name="Text 15"/>
          <p:cNvSpPr txBox="1"/>
          <p:nvPr/>
        </p:nvSpPr>
        <p:spPr>
          <a:xfrm>
            <a:off x="1447380" y="4080510"/>
            <a:ext cx="1060861" cy="125730"/>
          </a:xfrm>
          <a:prstGeom prst="rect">
            <a:avLst/>
          </a:prstGeom>
          <a:noFill/>
          <a:ln/>
        </p:spPr>
        <p:txBody>
          <a:bodyPr wrap="square" lIns="0" tIns="0" rIns="0" bIns="0" rtlCol="0" anchor="t"/>
          <a:lstStyle/>
          <a:p>
            <a:pPr algn="ctr" indent="0" marL="0">
              <a:buNone/>
            </a:pPr>
            <a:r>
              <a:rPr lang="en-US" sz="700" b="1" dirty="0">
                <a:solidFill>
                  <a:srgbClr val="F4EFE3"/>
                </a:solidFill>
                <a:latin typeface="Manrope" pitchFamily="34" charset="0"/>
                <a:ea typeface="Manrope" pitchFamily="34" charset="-122"/>
                <a:cs typeface="Manrope" pitchFamily="34" charset="-120"/>
              </a:rPr>
              <a:t>180 days</a:t>
            </a:r>
            <a:endParaRPr lang="en-US" sz="700" dirty="0"/>
          </a:p>
        </p:txBody>
      </p:sp>
      <p:sp>
        <p:nvSpPr>
          <p:cNvPr id="20" name="Text 16"/>
          <p:cNvSpPr txBox="1"/>
          <p:nvPr/>
        </p:nvSpPr>
        <p:spPr>
          <a:xfrm>
            <a:off x="1447380" y="4206240"/>
            <a:ext cx="1060861" cy="114300"/>
          </a:xfrm>
          <a:prstGeom prst="rect">
            <a:avLst/>
          </a:prstGeom>
          <a:noFill/>
          <a:ln/>
        </p:spPr>
        <p:txBody>
          <a:bodyPr wrap="square" lIns="0" tIns="0" rIns="0" bIns="0" rtlCol="0" anchor="t"/>
          <a:lstStyle/>
          <a:p>
            <a:pPr algn="ctr" indent="0" marL="0">
              <a:buNone/>
            </a:pPr>
            <a:r>
              <a:rPr lang="en-US" sz="550" dirty="0">
                <a:solidFill>
                  <a:srgbClr val="9A948A"/>
                </a:solidFill>
                <a:latin typeface="Manrope" pitchFamily="34" charset="0"/>
                <a:ea typeface="Manrope" pitchFamily="34" charset="-122"/>
                <a:cs typeface="Manrope" pitchFamily="34" charset="-120"/>
              </a:rPr>
              <a:t>1.1% a day</a:t>
            </a:r>
            <a:endParaRPr lang="en-US" sz="550" dirty="0"/>
          </a:p>
        </p:txBody>
      </p:sp>
      <p:sp>
        <p:nvSpPr>
          <p:cNvPr id="21" name="Shape 17"/>
          <p:cNvSpPr/>
          <p:nvPr/>
        </p:nvSpPr>
        <p:spPr>
          <a:xfrm>
            <a:off x="2636379" y="2558034"/>
            <a:ext cx="512221" cy="1453896"/>
          </a:xfrm>
          <a:prstGeom prst="roundRect">
            <a:avLst>
              <a:gd name="adj" fmla="val 6694"/>
            </a:avLst>
          </a:prstGeom>
          <a:solidFill>
            <a:srgbClr val="C9A85C"/>
          </a:solidFill>
          <a:ln w="12700">
            <a:solidFill>
              <a:srgbClr val="C9A85C"/>
            </a:solidFill>
            <a:prstDash val="solid"/>
          </a:ln>
        </p:spPr>
      </p:sp>
      <p:sp>
        <p:nvSpPr>
          <p:cNvPr id="22" name="Text 18"/>
          <p:cNvSpPr txBox="1"/>
          <p:nvPr/>
        </p:nvSpPr>
        <p:spPr>
          <a:xfrm>
            <a:off x="2362059" y="2295144"/>
            <a:ext cx="1060861" cy="228600"/>
          </a:xfrm>
          <a:prstGeom prst="rect">
            <a:avLst/>
          </a:prstGeom>
          <a:noFill/>
          <a:ln/>
        </p:spPr>
        <p:txBody>
          <a:bodyPr wrap="square" lIns="0" tIns="0" rIns="0" bIns="0" rtlCol="0" anchor="b"/>
          <a:lstStyle/>
          <a:p>
            <a:pPr algn="ctr" indent="0" marL="0">
              <a:buNone/>
            </a:pPr>
            <a:r>
              <a:rPr lang="en-US" sz="1350" b="1" dirty="0">
                <a:solidFill>
                  <a:srgbClr val="EAD08A"/>
                </a:solidFill>
                <a:latin typeface="Cinzel" pitchFamily="34" charset="0"/>
                <a:ea typeface="Cinzel" pitchFamily="34" charset="-122"/>
                <a:cs typeface="Cinzel" pitchFamily="34" charset="-120"/>
              </a:rPr>
              <a:t>$12</a:t>
            </a:r>
            <a:endParaRPr lang="en-US" sz="1350" dirty="0"/>
          </a:p>
        </p:txBody>
      </p:sp>
      <p:sp>
        <p:nvSpPr>
          <p:cNvPr id="23" name="Text 19"/>
          <p:cNvSpPr txBox="1"/>
          <p:nvPr/>
        </p:nvSpPr>
        <p:spPr>
          <a:xfrm>
            <a:off x="2636379" y="3840480"/>
            <a:ext cx="512221" cy="114300"/>
          </a:xfrm>
          <a:prstGeom prst="rect">
            <a:avLst/>
          </a:prstGeom>
          <a:noFill/>
          <a:ln/>
        </p:spPr>
        <p:txBody>
          <a:bodyPr wrap="square" lIns="0" tIns="0" rIns="0" bIns="0" rtlCol="0" anchor="ctr"/>
          <a:lstStyle/>
          <a:p>
            <a:pPr algn="ctr" indent="0" marL="0">
              <a:buNone/>
            </a:pPr>
            <a:r>
              <a:rPr lang="en-US" sz="500" b="1" spc="100" kern="0" dirty="0">
                <a:solidFill>
                  <a:srgbClr val="0A0B0D"/>
                </a:solidFill>
                <a:latin typeface="Manrope" pitchFamily="34" charset="0"/>
                <a:ea typeface="Manrope" pitchFamily="34" charset="-122"/>
                <a:cs typeface="Manrope" pitchFamily="34" charset="-120"/>
              </a:rPr>
              <a:t>CAP 4.5×</a:t>
            </a:r>
            <a:endParaRPr lang="en-US" sz="500" dirty="0"/>
          </a:p>
        </p:txBody>
      </p:sp>
      <p:sp>
        <p:nvSpPr>
          <p:cNvPr id="24" name="Text 20"/>
          <p:cNvSpPr txBox="1"/>
          <p:nvPr/>
        </p:nvSpPr>
        <p:spPr>
          <a:xfrm>
            <a:off x="2362059" y="4080510"/>
            <a:ext cx="1060861" cy="125730"/>
          </a:xfrm>
          <a:prstGeom prst="rect">
            <a:avLst/>
          </a:prstGeom>
          <a:noFill/>
          <a:ln/>
        </p:spPr>
        <p:txBody>
          <a:bodyPr wrap="square" lIns="0" tIns="0" rIns="0" bIns="0" rtlCol="0" anchor="t"/>
          <a:lstStyle/>
          <a:p>
            <a:pPr algn="ctr" indent="0" marL="0">
              <a:buNone/>
            </a:pPr>
            <a:r>
              <a:rPr lang="en-US" sz="700" b="1" dirty="0">
                <a:solidFill>
                  <a:srgbClr val="F4EFE3"/>
                </a:solidFill>
                <a:latin typeface="Manrope" pitchFamily="34" charset="0"/>
                <a:ea typeface="Manrope" pitchFamily="34" charset="-122"/>
                <a:cs typeface="Manrope" pitchFamily="34" charset="-120"/>
              </a:rPr>
              <a:t>360 days</a:t>
            </a:r>
            <a:endParaRPr lang="en-US" sz="700" dirty="0"/>
          </a:p>
        </p:txBody>
      </p:sp>
      <p:sp>
        <p:nvSpPr>
          <p:cNvPr id="25" name="Text 21"/>
          <p:cNvSpPr txBox="1"/>
          <p:nvPr/>
        </p:nvSpPr>
        <p:spPr>
          <a:xfrm>
            <a:off x="2362059" y="4206240"/>
            <a:ext cx="1060861" cy="114300"/>
          </a:xfrm>
          <a:prstGeom prst="rect">
            <a:avLst/>
          </a:prstGeom>
          <a:noFill/>
          <a:ln/>
        </p:spPr>
        <p:txBody>
          <a:bodyPr wrap="square" lIns="0" tIns="0" rIns="0" bIns="0" rtlCol="0" anchor="t"/>
          <a:lstStyle/>
          <a:p>
            <a:pPr algn="ctr" indent="0" marL="0">
              <a:buNone/>
            </a:pPr>
            <a:r>
              <a:rPr lang="en-US" sz="550" dirty="0">
                <a:solidFill>
                  <a:srgbClr val="9A948A"/>
                </a:solidFill>
                <a:latin typeface="Manrope" pitchFamily="34" charset="0"/>
                <a:ea typeface="Manrope" pitchFamily="34" charset="-122"/>
                <a:cs typeface="Manrope" pitchFamily="34" charset="-120"/>
              </a:rPr>
              <a:t>1.2% a day</a:t>
            </a:r>
            <a:endParaRPr lang="en-US" sz="550" dirty="0"/>
          </a:p>
        </p:txBody>
      </p:sp>
      <p:sp>
        <p:nvSpPr>
          <p:cNvPr id="26" name="Shape 22"/>
          <p:cNvSpPr/>
          <p:nvPr/>
        </p:nvSpPr>
        <p:spPr>
          <a:xfrm>
            <a:off x="3551059" y="2436876"/>
            <a:ext cx="512221" cy="1575054"/>
          </a:xfrm>
          <a:prstGeom prst="roundRect">
            <a:avLst>
              <a:gd name="adj" fmla="val 6694"/>
            </a:avLst>
          </a:prstGeom>
          <a:solidFill>
            <a:srgbClr val="C9A85C"/>
          </a:solidFill>
          <a:ln w="12700">
            <a:solidFill>
              <a:srgbClr val="C9A85C"/>
            </a:solidFill>
            <a:prstDash val="solid"/>
          </a:ln>
        </p:spPr>
      </p:sp>
      <p:sp>
        <p:nvSpPr>
          <p:cNvPr id="27" name="Text 23"/>
          <p:cNvSpPr txBox="1"/>
          <p:nvPr/>
        </p:nvSpPr>
        <p:spPr>
          <a:xfrm>
            <a:off x="3276739" y="2173986"/>
            <a:ext cx="1060861" cy="228600"/>
          </a:xfrm>
          <a:prstGeom prst="rect">
            <a:avLst/>
          </a:prstGeom>
          <a:noFill/>
          <a:ln/>
        </p:spPr>
        <p:txBody>
          <a:bodyPr wrap="square" lIns="0" tIns="0" rIns="0" bIns="0" rtlCol="0" anchor="b"/>
          <a:lstStyle/>
          <a:p>
            <a:pPr algn="ctr" indent="0" marL="0">
              <a:buNone/>
            </a:pPr>
            <a:r>
              <a:rPr lang="en-US" sz="1350" b="1" dirty="0">
                <a:solidFill>
                  <a:srgbClr val="EAD08A"/>
                </a:solidFill>
                <a:latin typeface="Cinzel" pitchFamily="34" charset="0"/>
                <a:ea typeface="Cinzel" pitchFamily="34" charset="-122"/>
                <a:cs typeface="Cinzel" pitchFamily="34" charset="-120"/>
              </a:rPr>
              <a:t>$13</a:t>
            </a:r>
            <a:endParaRPr lang="en-US" sz="1350" dirty="0"/>
          </a:p>
        </p:txBody>
      </p:sp>
      <p:sp>
        <p:nvSpPr>
          <p:cNvPr id="28" name="Text 24"/>
          <p:cNvSpPr txBox="1"/>
          <p:nvPr/>
        </p:nvSpPr>
        <p:spPr>
          <a:xfrm>
            <a:off x="3551059" y="3840480"/>
            <a:ext cx="512221" cy="114300"/>
          </a:xfrm>
          <a:prstGeom prst="rect">
            <a:avLst/>
          </a:prstGeom>
          <a:noFill/>
          <a:ln/>
        </p:spPr>
        <p:txBody>
          <a:bodyPr wrap="square" lIns="0" tIns="0" rIns="0" bIns="0" rtlCol="0" anchor="ctr"/>
          <a:lstStyle/>
          <a:p>
            <a:pPr algn="ctr" indent="0" marL="0">
              <a:buNone/>
            </a:pPr>
            <a:r>
              <a:rPr lang="en-US" sz="500" b="1" spc="100" kern="0" dirty="0">
                <a:solidFill>
                  <a:srgbClr val="0A0B0D"/>
                </a:solidFill>
                <a:latin typeface="Manrope" pitchFamily="34" charset="0"/>
                <a:ea typeface="Manrope" pitchFamily="34" charset="-122"/>
                <a:cs typeface="Manrope" pitchFamily="34" charset="-120"/>
              </a:rPr>
              <a:t>CAP 5×</a:t>
            </a:r>
            <a:endParaRPr lang="en-US" sz="500" dirty="0"/>
          </a:p>
        </p:txBody>
      </p:sp>
      <p:sp>
        <p:nvSpPr>
          <p:cNvPr id="29" name="Text 25"/>
          <p:cNvSpPr txBox="1"/>
          <p:nvPr/>
        </p:nvSpPr>
        <p:spPr>
          <a:xfrm>
            <a:off x="3276739" y="4080510"/>
            <a:ext cx="1060861" cy="125730"/>
          </a:xfrm>
          <a:prstGeom prst="rect">
            <a:avLst/>
          </a:prstGeom>
          <a:noFill/>
          <a:ln/>
        </p:spPr>
        <p:txBody>
          <a:bodyPr wrap="square" lIns="0" tIns="0" rIns="0" bIns="0" rtlCol="0" anchor="t"/>
          <a:lstStyle/>
          <a:p>
            <a:pPr algn="ctr" indent="0" marL="0">
              <a:buNone/>
            </a:pPr>
            <a:r>
              <a:rPr lang="en-US" sz="700" b="1" dirty="0">
                <a:solidFill>
                  <a:srgbClr val="F4EFE3"/>
                </a:solidFill>
                <a:latin typeface="Manrope" pitchFamily="34" charset="0"/>
                <a:ea typeface="Manrope" pitchFamily="34" charset="-122"/>
                <a:cs typeface="Manrope" pitchFamily="34" charset="-120"/>
              </a:rPr>
              <a:t>540 days</a:t>
            </a:r>
            <a:endParaRPr lang="en-US" sz="700" dirty="0"/>
          </a:p>
        </p:txBody>
      </p:sp>
      <p:sp>
        <p:nvSpPr>
          <p:cNvPr id="30" name="Text 26"/>
          <p:cNvSpPr txBox="1"/>
          <p:nvPr/>
        </p:nvSpPr>
        <p:spPr>
          <a:xfrm>
            <a:off x="3276739" y="4206240"/>
            <a:ext cx="1060861" cy="114300"/>
          </a:xfrm>
          <a:prstGeom prst="rect">
            <a:avLst/>
          </a:prstGeom>
          <a:noFill/>
          <a:ln/>
        </p:spPr>
        <p:txBody>
          <a:bodyPr wrap="square" lIns="0" tIns="0" rIns="0" bIns="0" rtlCol="0" anchor="t"/>
          <a:lstStyle/>
          <a:p>
            <a:pPr algn="ctr" indent="0" marL="0">
              <a:buNone/>
            </a:pPr>
            <a:r>
              <a:rPr lang="en-US" sz="550" dirty="0">
                <a:solidFill>
                  <a:srgbClr val="9A948A"/>
                </a:solidFill>
                <a:latin typeface="Manrope" pitchFamily="34" charset="0"/>
                <a:ea typeface="Manrope" pitchFamily="34" charset="-122"/>
                <a:cs typeface="Manrope" pitchFamily="34" charset="-120"/>
              </a:rPr>
              <a:t>1.3% a day</a:t>
            </a:r>
            <a:endParaRPr lang="en-US" sz="550" dirty="0"/>
          </a:p>
        </p:txBody>
      </p:sp>
      <p:sp>
        <p:nvSpPr>
          <p:cNvPr id="31" name="Shape 27"/>
          <p:cNvSpPr/>
          <p:nvPr/>
        </p:nvSpPr>
        <p:spPr>
          <a:xfrm>
            <a:off x="4465739" y="2194560"/>
            <a:ext cx="512221" cy="1817370"/>
          </a:xfrm>
          <a:prstGeom prst="roundRect">
            <a:avLst>
              <a:gd name="adj" fmla="val 6694"/>
            </a:avLst>
          </a:prstGeom>
          <a:solidFill>
            <a:srgbClr val="E6CB86"/>
          </a:solidFill>
          <a:ln w="12700">
            <a:solidFill>
              <a:srgbClr val="E6CB86"/>
            </a:solidFill>
            <a:prstDash val="solid"/>
          </a:ln>
        </p:spPr>
      </p:sp>
      <p:sp>
        <p:nvSpPr>
          <p:cNvPr id="32" name="Text 28"/>
          <p:cNvSpPr txBox="1"/>
          <p:nvPr/>
        </p:nvSpPr>
        <p:spPr>
          <a:xfrm>
            <a:off x="4191419" y="1931670"/>
            <a:ext cx="1060861" cy="228600"/>
          </a:xfrm>
          <a:prstGeom prst="rect">
            <a:avLst/>
          </a:prstGeom>
          <a:noFill/>
          <a:ln/>
        </p:spPr>
        <p:txBody>
          <a:bodyPr wrap="square" lIns="0" tIns="0" rIns="0" bIns="0" rtlCol="0" anchor="b"/>
          <a:lstStyle/>
          <a:p>
            <a:pPr algn="ctr" indent="0" marL="0">
              <a:buNone/>
            </a:pPr>
            <a:r>
              <a:rPr lang="en-US" sz="1350" b="1" dirty="0">
                <a:solidFill>
                  <a:srgbClr val="EAD08A"/>
                </a:solidFill>
                <a:latin typeface="Cinzel" pitchFamily="34" charset="0"/>
                <a:ea typeface="Cinzel" pitchFamily="34" charset="-122"/>
                <a:cs typeface="Cinzel" pitchFamily="34" charset="-120"/>
              </a:rPr>
              <a:t>$15</a:t>
            </a:r>
            <a:endParaRPr lang="en-US" sz="1350" dirty="0"/>
          </a:p>
        </p:txBody>
      </p:sp>
      <p:sp>
        <p:nvSpPr>
          <p:cNvPr id="33" name="Text 29"/>
          <p:cNvSpPr txBox="1"/>
          <p:nvPr/>
        </p:nvSpPr>
        <p:spPr>
          <a:xfrm>
            <a:off x="4465739" y="3840480"/>
            <a:ext cx="512221" cy="114300"/>
          </a:xfrm>
          <a:prstGeom prst="rect">
            <a:avLst/>
          </a:prstGeom>
          <a:noFill/>
          <a:ln/>
        </p:spPr>
        <p:txBody>
          <a:bodyPr wrap="square" lIns="0" tIns="0" rIns="0" bIns="0" rtlCol="0" anchor="ctr"/>
          <a:lstStyle/>
          <a:p>
            <a:pPr algn="ctr" indent="0" marL="0">
              <a:buNone/>
            </a:pPr>
            <a:r>
              <a:rPr lang="en-US" sz="500" b="1" spc="100" kern="0" dirty="0">
                <a:solidFill>
                  <a:srgbClr val="0A0B0D"/>
                </a:solidFill>
                <a:latin typeface="Manrope" pitchFamily="34" charset="0"/>
                <a:ea typeface="Manrope" pitchFamily="34" charset="-122"/>
                <a:cs typeface="Manrope" pitchFamily="34" charset="-120"/>
              </a:rPr>
              <a:t>CAP 2.5×</a:t>
            </a:r>
            <a:endParaRPr lang="en-US" sz="500" dirty="0"/>
          </a:p>
        </p:txBody>
      </p:sp>
      <p:sp>
        <p:nvSpPr>
          <p:cNvPr id="34" name="Text 30"/>
          <p:cNvSpPr txBox="1"/>
          <p:nvPr/>
        </p:nvSpPr>
        <p:spPr>
          <a:xfrm>
            <a:off x="4191419" y="4080510"/>
            <a:ext cx="1060861" cy="125730"/>
          </a:xfrm>
          <a:prstGeom prst="rect">
            <a:avLst/>
          </a:prstGeom>
          <a:noFill/>
          <a:ln/>
        </p:spPr>
        <p:txBody>
          <a:bodyPr wrap="square" lIns="0" tIns="0" rIns="0" bIns="0" rtlCol="0" anchor="t"/>
          <a:lstStyle/>
          <a:p>
            <a:pPr algn="ctr" indent="0" marL="0">
              <a:buNone/>
            </a:pPr>
            <a:r>
              <a:rPr lang="en-US" sz="700" b="1" dirty="0">
                <a:solidFill>
                  <a:srgbClr val="F4EFE3"/>
                </a:solidFill>
                <a:latin typeface="Manrope" pitchFamily="34" charset="0"/>
                <a:ea typeface="Manrope" pitchFamily="34" charset="-122"/>
                <a:cs typeface="Manrope" pitchFamily="34" charset="-120"/>
              </a:rPr>
              <a:t>Burning bond</a:t>
            </a:r>
            <a:endParaRPr lang="en-US" sz="700" dirty="0"/>
          </a:p>
        </p:txBody>
      </p:sp>
      <p:sp>
        <p:nvSpPr>
          <p:cNvPr id="35" name="Text 31"/>
          <p:cNvSpPr txBox="1"/>
          <p:nvPr/>
        </p:nvSpPr>
        <p:spPr>
          <a:xfrm>
            <a:off x="4191419" y="4206240"/>
            <a:ext cx="1060861" cy="114300"/>
          </a:xfrm>
          <a:prstGeom prst="rect">
            <a:avLst/>
          </a:prstGeom>
          <a:noFill/>
          <a:ln/>
        </p:spPr>
        <p:txBody>
          <a:bodyPr wrap="square" lIns="0" tIns="0" rIns="0" bIns="0" rtlCol="0" anchor="t"/>
          <a:lstStyle/>
          <a:p>
            <a:pPr algn="ctr" indent="0" marL="0">
              <a:buNone/>
            </a:pPr>
            <a:r>
              <a:rPr lang="en-US" sz="550" dirty="0">
                <a:solidFill>
                  <a:srgbClr val="9A948A"/>
                </a:solidFill>
                <a:latin typeface="Manrope" pitchFamily="34" charset="0"/>
                <a:ea typeface="Manrope" pitchFamily="34" charset="-122"/>
                <a:cs typeface="Manrope" pitchFamily="34" charset="-120"/>
              </a:rPr>
              <a:t>1.5% a day, net</a:t>
            </a:r>
            <a:endParaRPr lang="en-US" sz="550" dirty="0"/>
          </a:p>
        </p:txBody>
      </p:sp>
      <p:sp>
        <p:nvSpPr>
          <p:cNvPr id="36" name="Shape 32"/>
          <p:cNvSpPr/>
          <p:nvPr/>
        </p:nvSpPr>
        <p:spPr>
          <a:xfrm>
            <a:off x="5419220" y="1680210"/>
            <a:ext cx="3267580" cy="891540"/>
          </a:xfrm>
          <a:prstGeom prst="roundRect">
            <a:avLst>
              <a:gd name="adj" fmla="val 8974"/>
            </a:avLst>
          </a:prstGeom>
          <a:solidFill>
            <a:srgbClr val="08090B">
              <a:alpha val="88000"/>
            </a:srgbClr>
          </a:solidFill>
          <a:ln w="7620">
            <a:solidFill>
              <a:srgbClr val="C9A85C">
                <a:alpha val="34000"/>
              </a:srgbClr>
            </a:solidFill>
            <a:prstDash val="solid"/>
          </a:ln>
        </p:spPr>
      </p:sp>
      <p:sp>
        <p:nvSpPr>
          <p:cNvPr id="37" name="Text 33"/>
          <p:cNvSpPr txBox="1"/>
          <p:nvPr/>
        </p:nvSpPr>
        <p:spPr>
          <a:xfrm>
            <a:off x="5567810" y="1914525"/>
            <a:ext cx="2970400"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ON $10,000</a:t>
            </a:r>
            <a:endParaRPr lang="en-US" sz="500" dirty="0"/>
          </a:p>
        </p:txBody>
      </p:sp>
      <p:sp>
        <p:nvSpPr>
          <p:cNvPr id="38" name="Text 34"/>
          <p:cNvSpPr txBox="1"/>
          <p:nvPr/>
        </p:nvSpPr>
        <p:spPr>
          <a:xfrm>
            <a:off x="5567810" y="2051685"/>
            <a:ext cx="2970400" cy="485775"/>
          </a:xfrm>
          <a:prstGeom prst="rect">
            <a:avLst/>
          </a:prstGeom>
          <a:noFill/>
          <a:ln/>
        </p:spPr>
        <p:txBody>
          <a:bodyPr wrap="square" lIns="0" tIns="0" rIns="0" bIns="0" rtlCol="0" anchor="t"/>
          <a:lstStyle/>
          <a:p>
            <a:pPr indent="0" marL="0">
              <a:lnSpc>
                <a:spcPct val="106000"/>
              </a:lnSpc>
              <a:buNone/>
            </a:pPr>
            <a:r>
              <a:rPr lang="en-US" sz="750" dirty="0">
                <a:solidFill>
                  <a:srgbClr val="D9D3C6"/>
                </a:solidFill>
                <a:latin typeface="Manrope" pitchFamily="34" charset="0"/>
                <a:ea typeface="Manrope" pitchFamily="34" charset="-122"/>
                <a:cs typeface="Manrope" pitchFamily="34" charset="-120"/>
              </a:rPr>
              <a:t>$60, $110, $120, $130 or $150 a day. Between $1,800 and $4,500 a month, before a single team member.</a:t>
            </a:r>
            <a:endParaRPr lang="en-US" sz="750" dirty="0"/>
          </a:p>
        </p:txBody>
      </p:sp>
      <p:sp>
        <p:nvSpPr>
          <p:cNvPr id="39" name="Shape 35"/>
          <p:cNvSpPr/>
          <p:nvPr/>
        </p:nvSpPr>
        <p:spPr>
          <a:xfrm>
            <a:off x="5419220" y="2663190"/>
            <a:ext cx="3267580" cy="891540"/>
          </a:xfrm>
          <a:prstGeom prst="roundRect">
            <a:avLst>
              <a:gd name="adj" fmla="val 8974"/>
            </a:avLst>
          </a:prstGeom>
          <a:solidFill>
            <a:srgbClr val="08090B">
              <a:alpha val="88000"/>
            </a:srgbClr>
          </a:solidFill>
          <a:ln w="7620">
            <a:solidFill>
              <a:srgbClr val="C9A85C">
                <a:alpha val="34000"/>
              </a:srgbClr>
            </a:solidFill>
            <a:prstDash val="solid"/>
          </a:ln>
        </p:spPr>
      </p:sp>
      <p:sp>
        <p:nvSpPr>
          <p:cNvPr id="40" name="Text 36"/>
          <p:cNvSpPr txBox="1"/>
          <p:nvPr/>
        </p:nvSpPr>
        <p:spPr>
          <a:xfrm>
            <a:off x="5567810" y="2897505"/>
            <a:ext cx="2970400"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PER MONTH, ON $1,000</a:t>
            </a:r>
            <a:endParaRPr lang="en-US" sz="500" dirty="0"/>
          </a:p>
        </p:txBody>
      </p:sp>
      <p:sp>
        <p:nvSpPr>
          <p:cNvPr id="41" name="Text 37"/>
          <p:cNvSpPr txBox="1"/>
          <p:nvPr/>
        </p:nvSpPr>
        <p:spPr>
          <a:xfrm>
            <a:off x="5567810" y="3034665"/>
            <a:ext cx="2970400" cy="485775"/>
          </a:xfrm>
          <a:prstGeom prst="rect">
            <a:avLst/>
          </a:prstGeom>
          <a:noFill/>
          <a:ln/>
        </p:spPr>
        <p:txBody>
          <a:bodyPr wrap="square" lIns="0" tIns="0" rIns="0" bIns="0" rtlCol="0" anchor="t"/>
          <a:lstStyle/>
          <a:p>
            <a:pPr indent="0" marL="0">
              <a:lnSpc>
                <a:spcPct val="106000"/>
              </a:lnSpc>
              <a:buNone/>
            </a:pPr>
            <a:r>
              <a:rPr lang="en-US" sz="750" dirty="0">
                <a:solidFill>
                  <a:srgbClr val="D9D3C6"/>
                </a:solidFill>
                <a:latin typeface="Manrope" pitchFamily="34" charset="0"/>
                <a:ea typeface="Manrope" pitchFamily="34" charset="-122"/>
                <a:cs typeface="Manrope" pitchFamily="34" charset="-120"/>
              </a:rPr>
              <a:t>About $180 flexible ($200 compounding), $330 at 180 days, $360 at 360, $390 at 540, $450 on a burning bond.</a:t>
            </a:r>
            <a:endParaRPr lang="en-US" sz="750" dirty="0"/>
          </a:p>
        </p:txBody>
      </p:sp>
      <p:sp>
        <p:nvSpPr>
          <p:cNvPr id="42" name="Shape 38"/>
          <p:cNvSpPr/>
          <p:nvPr/>
        </p:nvSpPr>
        <p:spPr>
          <a:xfrm>
            <a:off x="5419220" y="3646170"/>
            <a:ext cx="3267580" cy="891540"/>
          </a:xfrm>
          <a:prstGeom prst="roundRect">
            <a:avLst>
              <a:gd name="adj" fmla="val 8974"/>
            </a:avLst>
          </a:prstGeom>
          <a:solidFill>
            <a:srgbClr val="08090B">
              <a:alpha val="88000"/>
            </a:srgbClr>
          </a:solidFill>
          <a:ln w="7620">
            <a:solidFill>
              <a:srgbClr val="C9A85C">
                <a:alpha val="34000"/>
              </a:srgbClr>
            </a:solidFill>
            <a:prstDash val="solid"/>
          </a:ln>
        </p:spPr>
      </p:sp>
      <p:sp>
        <p:nvSpPr>
          <p:cNvPr id="43" name="Text 39"/>
          <p:cNvSpPr txBox="1"/>
          <p:nvPr/>
        </p:nvSpPr>
        <p:spPr>
          <a:xfrm>
            <a:off x="5567810" y="3809047"/>
            <a:ext cx="2970400"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WHERE THE CEILING SITS</a:t>
            </a:r>
            <a:endParaRPr lang="en-US" sz="500" dirty="0"/>
          </a:p>
        </p:txBody>
      </p:sp>
      <p:sp>
        <p:nvSpPr>
          <p:cNvPr id="44" name="Text 40"/>
          <p:cNvSpPr txBox="1"/>
          <p:nvPr/>
        </p:nvSpPr>
        <p:spPr>
          <a:xfrm>
            <a:off x="5567810" y="3946208"/>
            <a:ext cx="2970400" cy="557213"/>
          </a:xfrm>
          <a:prstGeom prst="rect">
            <a:avLst/>
          </a:prstGeom>
          <a:noFill/>
          <a:ln/>
        </p:spPr>
        <p:txBody>
          <a:bodyPr wrap="square" lIns="0" tIns="0" rIns="0" bIns="0" rtlCol="0" anchor="t"/>
          <a:lstStyle/>
          <a:p>
            <a:pPr indent="0" marL="0">
              <a:lnSpc>
                <a:spcPct val="106000"/>
              </a:lnSpc>
              <a:buNone/>
            </a:pPr>
            <a:r>
              <a:rPr lang="en-US" sz="750" dirty="0">
                <a:solidFill>
                  <a:srgbClr val="D9D3C6"/>
                </a:solidFill>
                <a:latin typeface="Manrope" pitchFamily="34" charset="0"/>
                <a:ea typeface="Manrope" pitchFamily="34" charset="-122"/>
                <a:cs typeface="Manrope" pitchFamily="34" charset="-120"/>
              </a:rPr>
              <a:t>Flexible has no cap and no lock. At the stated rates the 360 and 540-day positions reach their ceiling in about ten months, the burning bond in about three. Then you open the next one.</a:t>
            </a:r>
            <a:endParaRPr lang="en-US" sz="750" dirty="0"/>
          </a:p>
        </p:txBody>
      </p:sp>
      <p:sp>
        <p:nvSpPr>
          <p:cNvPr id="45" name="Shape 41"/>
          <p:cNvSpPr/>
          <p:nvPr/>
        </p:nvSpPr>
        <p:spPr>
          <a:xfrm>
            <a:off x="457200" y="4629150"/>
            <a:ext cx="8229600" cy="0"/>
          </a:xfrm>
          <a:prstGeom prst="line">
            <a:avLst/>
          </a:prstGeom>
          <a:noFill/>
          <a:ln w="6350">
            <a:solidFill>
              <a:srgbClr val="C9A85C">
                <a:alpha val="25000"/>
              </a:srgbClr>
            </a:solidFill>
            <a:prstDash val="solid"/>
          </a:ln>
        </p:spPr>
      </p:sp>
      <p:sp>
        <p:nvSpPr>
          <p:cNvPr id="46" name="Text 42"/>
          <p:cNvSpPr txBox="1"/>
          <p:nvPr/>
        </p:nvSpPr>
        <p:spPr>
          <a:xfrm>
            <a:off x="457200" y="4674870"/>
            <a:ext cx="5715000" cy="205740"/>
          </a:xfrm>
          <a:prstGeom prst="rect">
            <a:avLst/>
          </a:prstGeom>
          <a:noFill/>
          <a:ln/>
        </p:spPr>
        <p:txBody>
          <a:bodyPr wrap="square" lIns="0" tIns="0" rIns="0" bIns="0" rtlCol="0" anchor="ctr"/>
          <a:lstStyle/>
          <a:p>
            <a:pPr indent="0" marL="0">
              <a:buNone/>
            </a:pPr>
            <a:r>
              <a:rPr lang="en-US" sz="550" dirty="0">
                <a:solidFill>
                  <a:srgbClr val="9A948A"/>
                </a:solidFill>
                <a:latin typeface="Manrope" pitchFamily="34" charset="0"/>
                <a:ea typeface="Manrope" pitchFamily="34" charset="-122"/>
                <a:cs typeface="Manrope" pitchFamily="34" charset="-120"/>
              </a:rPr>
              <a:t>Illustration under stated rates, 7 September 2026. Rates float; caps are fixed in USDT at entry. Not a promise of return.</a:t>
            </a:r>
            <a:endParaRPr lang="en-US" sz="550" dirty="0"/>
          </a:p>
        </p:txBody>
      </p:sp>
      <p:sp>
        <p:nvSpPr>
          <p:cNvPr id="47" name="Shape 43"/>
          <p:cNvSpPr/>
          <p:nvPr/>
        </p:nvSpPr>
        <p:spPr>
          <a:xfrm>
            <a:off x="7166610" y="4734878"/>
            <a:ext cx="40005" cy="40005"/>
          </a:xfrm>
          <a:prstGeom prst="ellipse">
            <a:avLst/>
          </a:prstGeom>
          <a:solidFill>
            <a:srgbClr val="C9A85C">
              <a:alpha val="22000"/>
            </a:srgbClr>
          </a:solidFill>
          <a:ln w="12700">
            <a:solidFill>
              <a:srgbClr val="C9A85C">
                <a:alpha val="22000"/>
              </a:srgbClr>
            </a:solidFill>
            <a:prstDash val="solid"/>
          </a:ln>
        </p:spPr>
      </p:sp>
      <p:sp>
        <p:nvSpPr>
          <p:cNvPr id="48" name="Shape 44"/>
          <p:cNvSpPr/>
          <p:nvPr/>
        </p:nvSpPr>
        <p:spPr>
          <a:xfrm>
            <a:off x="7246620" y="4734878"/>
            <a:ext cx="40005" cy="40005"/>
          </a:xfrm>
          <a:prstGeom prst="ellipse">
            <a:avLst/>
          </a:prstGeom>
          <a:solidFill>
            <a:srgbClr val="C9A85C">
              <a:alpha val="22000"/>
            </a:srgbClr>
          </a:solidFill>
          <a:ln w="12700">
            <a:solidFill>
              <a:srgbClr val="C9A85C">
                <a:alpha val="22000"/>
              </a:srgbClr>
            </a:solidFill>
            <a:prstDash val="solid"/>
          </a:ln>
        </p:spPr>
      </p:sp>
      <p:sp>
        <p:nvSpPr>
          <p:cNvPr id="49" name="Shape 45"/>
          <p:cNvSpPr/>
          <p:nvPr/>
        </p:nvSpPr>
        <p:spPr>
          <a:xfrm>
            <a:off x="7326630" y="4734878"/>
            <a:ext cx="40005" cy="40005"/>
          </a:xfrm>
          <a:prstGeom prst="ellipse">
            <a:avLst/>
          </a:prstGeom>
          <a:solidFill>
            <a:srgbClr val="C9A85C">
              <a:alpha val="22000"/>
            </a:srgbClr>
          </a:solidFill>
          <a:ln w="12700">
            <a:solidFill>
              <a:srgbClr val="C9A85C">
                <a:alpha val="22000"/>
              </a:srgbClr>
            </a:solidFill>
            <a:prstDash val="solid"/>
          </a:ln>
        </p:spPr>
      </p:sp>
      <p:sp>
        <p:nvSpPr>
          <p:cNvPr id="50" name="Shape 46"/>
          <p:cNvSpPr/>
          <p:nvPr/>
        </p:nvSpPr>
        <p:spPr>
          <a:xfrm>
            <a:off x="7406640" y="4734878"/>
            <a:ext cx="40005" cy="40005"/>
          </a:xfrm>
          <a:prstGeom prst="ellipse">
            <a:avLst/>
          </a:prstGeom>
          <a:solidFill>
            <a:srgbClr val="C9A85C">
              <a:alpha val="22000"/>
            </a:srgbClr>
          </a:solidFill>
          <a:ln w="12700">
            <a:solidFill>
              <a:srgbClr val="C9A85C">
                <a:alpha val="22000"/>
              </a:srgbClr>
            </a:solidFill>
            <a:prstDash val="solid"/>
          </a:ln>
        </p:spPr>
      </p:sp>
      <p:sp>
        <p:nvSpPr>
          <p:cNvPr id="51" name="Shape 47"/>
          <p:cNvSpPr/>
          <p:nvPr/>
        </p:nvSpPr>
        <p:spPr>
          <a:xfrm>
            <a:off x="7486650" y="4734878"/>
            <a:ext cx="40005" cy="40005"/>
          </a:xfrm>
          <a:prstGeom prst="ellipse">
            <a:avLst/>
          </a:prstGeom>
          <a:solidFill>
            <a:srgbClr val="C9A85C">
              <a:alpha val="22000"/>
            </a:srgbClr>
          </a:solidFill>
          <a:ln w="12700">
            <a:solidFill>
              <a:srgbClr val="C9A85C">
                <a:alpha val="22000"/>
              </a:srgbClr>
            </a:solidFill>
            <a:prstDash val="solid"/>
          </a:ln>
        </p:spPr>
      </p:sp>
      <p:sp>
        <p:nvSpPr>
          <p:cNvPr id="52" name="Shape 48"/>
          <p:cNvSpPr/>
          <p:nvPr/>
        </p:nvSpPr>
        <p:spPr>
          <a:xfrm>
            <a:off x="7566660" y="4734878"/>
            <a:ext cx="40005" cy="40005"/>
          </a:xfrm>
          <a:prstGeom prst="ellipse">
            <a:avLst/>
          </a:prstGeom>
          <a:solidFill>
            <a:srgbClr val="C9A85C">
              <a:alpha val="22000"/>
            </a:srgbClr>
          </a:solidFill>
          <a:ln w="12700">
            <a:solidFill>
              <a:srgbClr val="C9A85C">
                <a:alpha val="22000"/>
              </a:srgbClr>
            </a:solidFill>
            <a:prstDash val="solid"/>
          </a:ln>
        </p:spPr>
      </p:sp>
      <p:sp>
        <p:nvSpPr>
          <p:cNvPr id="53" name="Shape 49"/>
          <p:cNvSpPr/>
          <p:nvPr/>
        </p:nvSpPr>
        <p:spPr>
          <a:xfrm>
            <a:off x="7646670" y="4734878"/>
            <a:ext cx="125730" cy="40005"/>
          </a:xfrm>
          <a:prstGeom prst="roundRect">
            <a:avLst>
              <a:gd name="adj" fmla="val 50000"/>
            </a:avLst>
          </a:prstGeom>
          <a:solidFill>
            <a:srgbClr val="EAD08A"/>
          </a:solidFill>
          <a:ln w="12700">
            <a:solidFill>
              <a:srgbClr val="EAD08A"/>
            </a:solidFill>
            <a:prstDash val="solid"/>
          </a:ln>
        </p:spPr>
      </p:sp>
      <p:sp>
        <p:nvSpPr>
          <p:cNvPr id="54" name="Shape 50"/>
          <p:cNvSpPr/>
          <p:nvPr/>
        </p:nvSpPr>
        <p:spPr>
          <a:xfrm>
            <a:off x="7812405" y="4734878"/>
            <a:ext cx="40005" cy="40005"/>
          </a:xfrm>
          <a:prstGeom prst="ellipse">
            <a:avLst/>
          </a:prstGeom>
          <a:solidFill>
            <a:srgbClr val="C9A85C">
              <a:alpha val="22000"/>
            </a:srgbClr>
          </a:solidFill>
          <a:ln w="12700">
            <a:solidFill>
              <a:srgbClr val="C9A85C">
                <a:alpha val="22000"/>
              </a:srgbClr>
            </a:solidFill>
            <a:prstDash val="solid"/>
          </a:ln>
        </p:spPr>
      </p:sp>
      <p:sp>
        <p:nvSpPr>
          <p:cNvPr id="55" name="Shape 51"/>
          <p:cNvSpPr/>
          <p:nvPr/>
        </p:nvSpPr>
        <p:spPr>
          <a:xfrm>
            <a:off x="7892415" y="4734878"/>
            <a:ext cx="40005" cy="40005"/>
          </a:xfrm>
          <a:prstGeom prst="ellipse">
            <a:avLst/>
          </a:prstGeom>
          <a:solidFill>
            <a:srgbClr val="C9A85C">
              <a:alpha val="22000"/>
            </a:srgbClr>
          </a:solidFill>
          <a:ln w="12700">
            <a:solidFill>
              <a:srgbClr val="C9A85C">
                <a:alpha val="22000"/>
              </a:srgbClr>
            </a:solidFill>
            <a:prstDash val="solid"/>
          </a:ln>
        </p:spPr>
      </p:sp>
      <p:sp>
        <p:nvSpPr>
          <p:cNvPr id="56" name="Shape 52"/>
          <p:cNvSpPr/>
          <p:nvPr/>
        </p:nvSpPr>
        <p:spPr>
          <a:xfrm>
            <a:off x="7972425" y="4734878"/>
            <a:ext cx="40005" cy="40005"/>
          </a:xfrm>
          <a:prstGeom prst="ellipse">
            <a:avLst/>
          </a:prstGeom>
          <a:solidFill>
            <a:srgbClr val="C9A85C">
              <a:alpha val="22000"/>
            </a:srgbClr>
          </a:solidFill>
          <a:ln w="12700">
            <a:solidFill>
              <a:srgbClr val="C9A85C">
                <a:alpha val="22000"/>
              </a:srgbClr>
            </a:solidFill>
            <a:prstDash val="solid"/>
          </a:ln>
        </p:spPr>
      </p:sp>
      <p:sp>
        <p:nvSpPr>
          <p:cNvPr id="57" name="Shape 53"/>
          <p:cNvSpPr/>
          <p:nvPr/>
        </p:nvSpPr>
        <p:spPr>
          <a:xfrm>
            <a:off x="8052435" y="4734878"/>
            <a:ext cx="40005" cy="40005"/>
          </a:xfrm>
          <a:prstGeom prst="ellipse">
            <a:avLst/>
          </a:prstGeom>
          <a:solidFill>
            <a:srgbClr val="C9A85C">
              <a:alpha val="22000"/>
            </a:srgbClr>
          </a:solidFill>
          <a:ln w="12700">
            <a:solidFill>
              <a:srgbClr val="C9A85C">
                <a:alpha val="22000"/>
              </a:srgbClr>
            </a:solidFill>
            <a:prstDash val="solid"/>
          </a:ln>
        </p:spPr>
      </p:sp>
      <p:sp>
        <p:nvSpPr>
          <p:cNvPr id="58" name="Shape 54"/>
          <p:cNvSpPr/>
          <p:nvPr/>
        </p:nvSpPr>
        <p:spPr>
          <a:xfrm>
            <a:off x="8132445" y="4734878"/>
            <a:ext cx="40005" cy="40005"/>
          </a:xfrm>
          <a:prstGeom prst="ellipse">
            <a:avLst/>
          </a:prstGeom>
          <a:solidFill>
            <a:srgbClr val="C9A85C">
              <a:alpha val="22000"/>
            </a:srgbClr>
          </a:solidFill>
          <a:ln w="12700">
            <a:solidFill>
              <a:srgbClr val="C9A85C">
                <a:alpha val="22000"/>
              </a:srgbClr>
            </a:solidFill>
            <a:prstDash val="solid"/>
          </a:ln>
        </p:spPr>
      </p:sp>
      <p:sp>
        <p:nvSpPr>
          <p:cNvPr id="59" name="Text 55"/>
          <p:cNvSpPr txBox="1"/>
          <p:nvPr/>
        </p:nvSpPr>
        <p:spPr>
          <a:xfrm>
            <a:off x="8229600" y="4674870"/>
            <a:ext cx="457200" cy="205740"/>
          </a:xfrm>
          <a:prstGeom prst="rect">
            <a:avLst/>
          </a:prstGeom>
          <a:noFill/>
          <a:ln/>
        </p:spPr>
        <p:txBody>
          <a:bodyPr wrap="square" lIns="0" tIns="0" rIns="0" bIns="0" rtlCol="0" anchor="ctr"/>
          <a:lstStyle/>
          <a:p>
            <a:pPr algn="r" indent="0" marL="0">
              <a:buNone/>
            </a:pPr>
            <a:r>
              <a:rPr lang="en-US" sz="600" b="1" spc="150" kern="0" dirty="0">
                <a:solidFill>
                  <a:srgbClr val="C9A85C"/>
                </a:solidFill>
                <a:latin typeface="Cinzel" pitchFamily="34" charset="0"/>
                <a:ea typeface="Cinzel" pitchFamily="34" charset="-122"/>
                <a:cs typeface="Cinzel" pitchFamily="34" charset="-120"/>
              </a:rPr>
              <a:t>08 / 13</a:t>
            </a:r>
            <a:endParaRPr lang="en-US" sz="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2"/>
          <a:stretch>
            <a:fillRect/>
          </a:stretch>
        </p:blipFill>
        <p:spPr>
          <a:xfrm>
            <a:off x="457200" y="326898"/>
            <a:ext cx="219456" cy="219456"/>
          </a:xfrm>
          <a:prstGeom prst="rect">
            <a:avLst/>
          </a:prstGeom>
        </p:spPr>
      </p:pic>
      <p:sp>
        <p:nvSpPr>
          <p:cNvPr id="4" name="Text 0"/>
          <p:cNvSpPr txBox="1"/>
          <p:nvPr/>
        </p:nvSpPr>
        <p:spPr>
          <a:xfrm>
            <a:off x="731520" y="308610"/>
            <a:ext cx="1645920" cy="228600"/>
          </a:xfrm>
          <a:prstGeom prst="rect">
            <a:avLst/>
          </a:prstGeom>
          <a:noFill/>
          <a:ln/>
        </p:spPr>
        <p:txBody>
          <a:bodyPr wrap="square" lIns="0" tIns="0" rIns="0" bIns="0" rtlCol="0" anchor="ctr"/>
          <a:lstStyle/>
          <a:p>
            <a:pPr indent="0" marL="0">
              <a:buNone/>
            </a:pPr>
            <a:r>
              <a:rPr lang="en-US" sz="1200" b="1" spc="200" kern="0" dirty="0">
                <a:solidFill>
                  <a:srgbClr val="EAD08A"/>
                </a:solidFill>
                <a:latin typeface="Cinzel" pitchFamily="34" charset="0"/>
                <a:ea typeface="Cinzel" pitchFamily="34" charset="-122"/>
                <a:cs typeface="Cinzel" pitchFamily="34" charset="-120"/>
              </a:rPr>
              <a:t>Spartan OS</a:t>
            </a:r>
            <a:endParaRPr lang="en-US" sz="1200" dirty="0"/>
          </a:p>
        </p:txBody>
      </p:sp>
      <p:sp>
        <p:nvSpPr>
          <p:cNvPr id="5" name="Text 1"/>
          <p:cNvSpPr txBox="1"/>
          <p:nvPr/>
        </p:nvSpPr>
        <p:spPr>
          <a:xfrm>
            <a:off x="457200" y="685800"/>
            <a:ext cx="7315200" cy="91440"/>
          </a:xfrm>
          <a:prstGeom prst="rect">
            <a:avLst/>
          </a:prstGeom>
          <a:noFill/>
          <a:ln/>
        </p:spPr>
        <p:txBody>
          <a:bodyPr wrap="square" lIns="0" tIns="0" rIns="0" bIns="0" rtlCol="0" anchor="t"/>
          <a:lstStyle/>
          <a:p>
            <a:pPr indent="0" marL="0">
              <a:buNone/>
            </a:pPr>
            <a:r>
              <a:rPr lang="en-US" sz="550" b="1" spc="300" kern="0" dirty="0">
                <a:solidFill>
                  <a:srgbClr val="C9A85C"/>
                </a:solidFill>
                <a:latin typeface="Manrope" pitchFamily="34" charset="0"/>
                <a:ea typeface="Manrope" pitchFamily="34" charset="-122"/>
                <a:cs typeface="Manrope" pitchFamily="34" charset="-120"/>
              </a:rPr>
              <a:t>08 · BONDS, A SEPARATE PRODUCT</a:t>
            </a:r>
            <a:endParaRPr lang="en-US" sz="550" dirty="0"/>
          </a:p>
        </p:txBody>
      </p:sp>
      <p:sp>
        <p:nvSpPr>
          <p:cNvPr id="6" name="Text 2"/>
          <p:cNvSpPr txBox="1"/>
          <p:nvPr/>
        </p:nvSpPr>
        <p:spPr>
          <a:xfrm>
            <a:off x="457200" y="834390"/>
            <a:ext cx="8229600" cy="308610"/>
          </a:xfrm>
          <a:prstGeom prst="rect">
            <a:avLst/>
          </a:prstGeom>
          <a:noFill/>
          <a:ln/>
        </p:spPr>
        <p:txBody>
          <a:bodyPr wrap="square" lIns="0" tIns="0" rIns="0" bIns="0" rtlCol="0" anchor="t"/>
          <a:lstStyle/>
          <a:p>
            <a:pPr indent="0" marL="0">
              <a:buNone/>
            </a:pPr>
            <a:r>
              <a:rPr lang="en-US" sz="2000" b="1" spc="30" kern="0" dirty="0">
                <a:solidFill>
                  <a:srgbClr val="F4EFE3"/>
                </a:solidFill>
                <a:latin typeface="Cinzel" pitchFamily="34" charset="0"/>
                <a:ea typeface="Cinzel" pitchFamily="34" charset="-122"/>
                <a:cs typeface="Cinzel" pitchFamily="34" charset="-120"/>
              </a:rPr>
              <a:t>Buy RM below market. </a:t>
            </a:r>
            <a:pPr indent="0" marL="0">
              <a:buNone/>
            </a:pPr>
            <a:r>
              <a:rPr lang="en-US" sz="2000" b="1" spc="30" kern="0" dirty="0">
                <a:solidFill>
                  <a:srgbClr val="EAD08A"/>
                </a:solidFill>
                <a:latin typeface="Cinzel" pitchFamily="34" charset="0"/>
                <a:ea typeface="Cinzel" pitchFamily="34" charset="-122"/>
                <a:cs typeface="Cinzel" pitchFamily="34" charset="-120"/>
              </a:rPr>
              <a:t>Own conditions, own cap.</a:t>
            </a:r>
            <a:endParaRPr lang="en-US" sz="2000" dirty="0"/>
          </a:p>
        </p:txBody>
      </p:sp>
      <p:sp>
        <p:nvSpPr>
          <p:cNvPr id="7" name="Text 3"/>
          <p:cNvSpPr txBox="1"/>
          <p:nvPr/>
        </p:nvSpPr>
        <p:spPr>
          <a:xfrm>
            <a:off x="457200" y="1223010"/>
            <a:ext cx="6400800" cy="342900"/>
          </a:xfrm>
          <a:prstGeom prst="rect">
            <a:avLst/>
          </a:prstGeom>
          <a:noFill/>
          <a:ln/>
        </p:spPr>
        <p:txBody>
          <a:bodyPr wrap="square" lIns="0" tIns="0" rIns="0" bIns="0" rtlCol="0" anchor="t"/>
          <a:lstStyle/>
          <a:p>
            <a:pPr indent="0" marL="0">
              <a:lnSpc>
                <a:spcPct val="105000"/>
              </a:lnSpc>
              <a:buNone/>
            </a:pPr>
            <a:r>
              <a:rPr lang="en-US" sz="900" dirty="0">
                <a:solidFill>
                  <a:srgbClr val="CFC9BC"/>
                </a:solidFill>
                <a:latin typeface="Manrope" pitchFamily="34" charset="0"/>
                <a:ea typeface="Manrope" pitchFamily="34" charset="-122"/>
                <a:cs typeface="Manrope" pitchFamily="34" charset="-120"/>
              </a:rPr>
              <a:t>Bonds are bought from the same dashboard but are their own product. A promoter should never present them as staking.</a:t>
            </a:r>
            <a:endParaRPr lang="en-US" sz="900" dirty="0"/>
          </a:p>
        </p:txBody>
      </p:sp>
      <p:sp>
        <p:nvSpPr>
          <p:cNvPr id="8" name="Shape 4"/>
          <p:cNvSpPr/>
          <p:nvPr/>
        </p:nvSpPr>
        <p:spPr>
          <a:xfrm>
            <a:off x="457200" y="1680210"/>
            <a:ext cx="8229600" cy="1405890"/>
          </a:xfrm>
          <a:prstGeom prst="roundRect">
            <a:avLst>
              <a:gd name="adj" fmla="val 5691"/>
            </a:avLst>
          </a:prstGeom>
          <a:solidFill>
            <a:srgbClr val="08090B">
              <a:alpha val="88000"/>
            </a:srgbClr>
          </a:solidFill>
          <a:ln w="7620">
            <a:solidFill>
              <a:srgbClr val="C9A85C">
                <a:alpha val="34000"/>
              </a:srgbClr>
            </a:solidFill>
            <a:prstDash val="solid"/>
          </a:ln>
        </p:spPr>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571500" y="1748790"/>
          <a:ext cx="8001000" cy="914400"/>
        </p:xfrm>
        <a:graphic>
          <a:graphicData uri="http://schemas.openxmlformats.org/drawingml/2006/table">
            <a:tbl>
              <a:tblPr/>
              <a:tblGrid>
                <a:gridCol w="1405581"/>
                <a:gridCol w="864973"/>
                <a:gridCol w="1675885"/>
                <a:gridCol w="1729946"/>
                <a:gridCol w="1027155"/>
                <a:gridCol w="1297459"/>
              </a:tblGrid>
              <a:tr h="217170">
                <a:tc>
                  <a:txBody>
                    <a:bodyPr/>
                    <a:lstStyle/>
                    <a:p>
                      <a:pPr indent="0" marL="0">
                        <a:buNone/>
                      </a:pPr>
                      <a:r>
                        <a:rPr lang="en-US" sz="500" b="1" spc="150" kern="0" dirty="0">
                          <a:solidFill>
                            <a:srgbClr val="C9A85C"/>
                          </a:solidFill>
                          <a:latin typeface="Manrope" pitchFamily="34" charset="0"/>
                          <a:ea typeface="Manrope" pitchFamily="34" charset="-122"/>
                          <a:cs typeface="Manrope" pitchFamily="34" charset="-120"/>
                        </a:rPr>
                        <a:t>BOND</a:t>
                      </a:r>
                      <a:endParaRPr lang="en-US" sz="5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C9A85C"/>
                      </a:solidFill>
                      <a:prstDash val="solid"/>
                      <a:round/>
                      <a:headEnd type="none" w="med" len="med"/>
                      <a:tailEnd type="none" w="med" len="med"/>
                    </a:lnB>
                    <a:solidFill>
                      <a:srgbClr val="08090B"/>
                    </a:solidFill>
                  </a:tcPr>
                </a:tc>
                <a:tc>
                  <a:txBody>
                    <a:bodyPr/>
                    <a:lstStyle/>
                    <a:p>
                      <a:pPr indent="0" marL="0">
                        <a:buNone/>
                      </a:pPr>
                      <a:r>
                        <a:rPr lang="en-US" sz="500" b="1" spc="150" kern="0" dirty="0">
                          <a:solidFill>
                            <a:srgbClr val="C9A85C"/>
                          </a:solidFill>
                          <a:latin typeface="Manrope" pitchFamily="34" charset="0"/>
                          <a:ea typeface="Manrope" pitchFamily="34" charset="-122"/>
                          <a:cs typeface="Manrope" pitchFamily="34" charset="-120"/>
                        </a:rPr>
                        <a:t>ENTRY</a:t>
                      </a:r>
                      <a:endParaRPr lang="en-US" sz="5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C9A85C"/>
                      </a:solidFill>
                      <a:prstDash val="solid"/>
                      <a:round/>
                      <a:headEnd type="none" w="med" len="med"/>
                      <a:tailEnd type="none" w="med" len="med"/>
                    </a:lnB>
                    <a:solidFill>
                      <a:srgbClr val="08090B"/>
                    </a:solidFill>
                  </a:tcPr>
                </a:tc>
                <a:tc>
                  <a:txBody>
                    <a:bodyPr/>
                    <a:lstStyle/>
                    <a:p>
                      <a:pPr indent="0" marL="0">
                        <a:buNone/>
                      </a:pPr>
                      <a:r>
                        <a:rPr lang="en-US" sz="500" b="1" spc="150" kern="0" dirty="0">
                          <a:solidFill>
                            <a:srgbClr val="EAD08A"/>
                          </a:solidFill>
                          <a:latin typeface="Manrope" pitchFamily="34" charset="0"/>
                          <a:ea typeface="Manrope" pitchFamily="34" charset="-122"/>
                          <a:cs typeface="Manrope" pitchFamily="34" charset="-120"/>
                        </a:rPr>
                        <a:t>WHAT YOU BUY</a:t>
                      </a:r>
                      <a:endParaRPr lang="en-US" sz="5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C9A85C"/>
                      </a:solidFill>
                      <a:prstDash val="solid"/>
                      <a:round/>
                      <a:headEnd type="none" w="med" len="med"/>
                      <a:tailEnd type="none" w="med" len="med"/>
                    </a:lnB>
                    <a:solidFill>
                      <a:srgbClr val="191712"/>
                    </a:solidFill>
                  </a:tcPr>
                </a:tc>
                <a:tc>
                  <a:txBody>
                    <a:bodyPr/>
                    <a:lstStyle/>
                    <a:p>
                      <a:pPr indent="0" marL="0">
                        <a:buNone/>
                      </a:pPr>
                      <a:r>
                        <a:rPr lang="en-US" sz="500" b="1" spc="150" kern="0" dirty="0">
                          <a:solidFill>
                            <a:srgbClr val="EAD08A"/>
                          </a:solidFill>
                          <a:latin typeface="Manrope" pitchFamily="34" charset="0"/>
                          <a:ea typeface="Manrope" pitchFamily="34" charset="-122"/>
                          <a:cs typeface="Manrope" pitchFamily="34" charset="-120"/>
                        </a:rPr>
                        <a:t>DAILY</a:t>
                      </a:r>
                      <a:endParaRPr lang="en-US" sz="5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C9A85C"/>
                      </a:solidFill>
                      <a:prstDash val="solid"/>
                      <a:round/>
                      <a:headEnd type="none" w="med" len="med"/>
                      <a:tailEnd type="none" w="med" len="med"/>
                    </a:lnB>
                    <a:solidFill>
                      <a:srgbClr val="191712"/>
                    </a:solidFill>
                  </a:tcPr>
                </a:tc>
                <a:tc>
                  <a:txBody>
                    <a:bodyPr/>
                    <a:lstStyle/>
                    <a:p>
                      <a:pPr indent="0" marL="0">
                        <a:buNone/>
                      </a:pPr>
                      <a:r>
                        <a:rPr lang="en-US" sz="500" b="1" spc="150" kern="0" dirty="0">
                          <a:solidFill>
                            <a:srgbClr val="C9A85C"/>
                          </a:solidFill>
                          <a:latin typeface="Manrope" pitchFamily="34" charset="0"/>
                          <a:ea typeface="Manrope" pitchFamily="34" charset="-122"/>
                          <a:cs typeface="Manrope" pitchFamily="34" charset="-120"/>
                        </a:rPr>
                        <a:t>CAP</a:t>
                      </a:r>
                      <a:endParaRPr lang="en-US" sz="5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C9A85C"/>
                      </a:solidFill>
                      <a:prstDash val="solid"/>
                      <a:round/>
                      <a:headEnd type="none" w="med" len="med"/>
                      <a:tailEnd type="none" w="med" len="med"/>
                    </a:lnB>
                    <a:solidFill>
                      <a:srgbClr val="08090B"/>
                    </a:solidFill>
                  </a:tcPr>
                </a:tc>
                <a:tc>
                  <a:txBody>
                    <a:bodyPr/>
                    <a:lstStyle/>
                    <a:p>
                      <a:pPr indent="0" marL="0">
                        <a:buNone/>
                      </a:pPr>
                      <a:r>
                        <a:rPr lang="en-US" sz="500" b="1" spc="150" kern="0" dirty="0">
                          <a:solidFill>
                            <a:srgbClr val="C9A85C"/>
                          </a:solidFill>
                          <a:latin typeface="Manrope" pitchFamily="34" charset="0"/>
                          <a:ea typeface="Manrope" pitchFamily="34" charset="-122"/>
                          <a:cs typeface="Manrope" pitchFamily="34" charset="-120"/>
                        </a:rPr>
                        <a:t>EXTRAS</a:t>
                      </a:r>
                      <a:endParaRPr lang="en-US" sz="5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C9A85C"/>
                      </a:solidFill>
                      <a:prstDash val="solid"/>
                      <a:round/>
                      <a:headEnd type="none" w="med" len="med"/>
                      <a:tailEnd type="none" w="med" len="med"/>
                    </a:lnB>
                    <a:solidFill>
                      <a:srgbClr val="08090B"/>
                    </a:solidFill>
                  </a:tcPr>
                </a:tc>
              </a:tr>
              <a:tr h="262890">
                <a:tc>
                  <a:txBody>
                    <a:bodyPr/>
                    <a:lstStyle/>
                    <a:p>
                      <a:pPr indent="0" marL="0">
                        <a:buNone/>
                      </a:pPr>
                      <a:r>
                        <a:rPr lang="en-US" sz="750" b="1" dirty="0">
                          <a:solidFill>
                            <a:srgbClr val="F4EFE3"/>
                          </a:solidFill>
                          <a:latin typeface="Manrope" pitchFamily="34" charset="0"/>
                          <a:ea typeface="Manrope" pitchFamily="34" charset="-122"/>
                          <a:cs typeface="Manrope" pitchFamily="34" charset="-120"/>
                        </a:rPr>
                        <a:t>Liquidity bond · 180 days</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50" dirty="0">
                          <a:solidFill>
                            <a:srgbClr val="DDD7CA"/>
                          </a:solidFill>
                          <a:latin typeface="Manrope" pitchFamily="34" charset="0"/>
                          <a:ea typeface="Manrope" pitchFamily="34" charset="-122"/>
                          <a:cs typeface="Manrope" pitchFamily="34" charset="-120"/>
                        </a:rPr>
                        <a:t>From $1</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50" b="1" dirty="0">
                          <a:solidFill>
                            <a:srgbClr val="EAD08A"/>
                          </a:solidFill>
                          <a:latin typeface="Manrope" pitchFamily="34" charset="0"/>
                          <a:ea typeface="Manrope" pitchFamily="34" charset="-122"/>
                          <a:cs typeface="Manrope" pitchFamily="34" charset="-120"/>
                        </a:rPr>
                        <a:t>RM at 2% to 5% below market</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c>
                  <a:txBody>
                    <a:bodyPr/>
                    <a:lstStyle/>
                    <a:p>
                      <a:pPr indent="0" marL="0">
                        <a:buNone/>
                      </a:pPr>
                      <a:r>
                        <a:rPr lang="en-US" sz="750" b="1" dirty="0">
                          <a:solidFill>
                            <a:srgbClr val="EAD08A"/>
                          </a:solidFill>
                          <a:latin typeface="Manrope" pitchFamily="34" charset="0"/>
                          <a:ea typeface="Manrope" pitchFamily="34" charset="-122"/>
                          <a:cs typeface="Manrope" pitchFamily="34" charset="-120"/>
                        </a:rPr>
                        <a:t>Paid like the 180-day stake</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c>
                  <a:txBody>
                    <a:bodyPr/>
                    <a:lstStyle/>
                    <a:p>
                      <a:pPr indent="0" marL="0">
                        <a:buNone/>
                      </a:pPr>
                      <a:r>
                        <a:rPr lang="en-US" sz="750" dirty="0">
                          <a:solidFill>
                            <a:srgbClr val="DDD7CA"/>
                          </a:solidFill>
                          <a:latin typeface="Manrope" pitchFamily="34" charset="0"/>
                          <a:ea typeface="Manrope" pitchFamily="34" charset="-122"/>
                          <a:cs typeface="Manrope" pitchFamily="34" charset="-120"/>
                        </a:rPr>
                        <a:t>4× entry value</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50" dirty="0">
                          <a:solidFill>
                            <a:srgbClr val="DDD7CA"/>
                          </a:solidFill>
                          <a:latin typeface="Manrope" pitchFamily="34" charset="0"/>
                          <a:ea typeface="Manrope" pitchFamily="34" charset="-122"/>
                          <a:cs typeface="Manrope" pitchFamily="34" charset="-120"/>
                        </a:rPr>
                        <a:t>None</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r>
              <a:tr h="262890">
                <a:tc>
                  <a:txBody>
                    <a:bodyPr/>
                    <a:lstStyle/>
                    <a:p>
                      <a:pPr indent="0" marL="0">
                        <a:buNone/>
                      </a:pPr>
                      <a:r>
                        <a:rPr lang="en-US" sz="750" b="1" dirty="0">
                          <a:solidFill>
                            <a:srgbClr val="F4EFE3"/>
                          </a:solidFill>
                          <a:latin typeface="Manrope" pitchFamily="34" charset="0"/>
                          <a:ea typeface="Manrope" pitchFamily="34" charset="-122"/>
                          <a:cs typeface="Manrope" pitchFamily="34" charset="-120"/>
                        </a:rPr>
                        <a:t>Liquidity bond · 360 days</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50" dirty="0">
                          <a:solidFill>
                            <a:srgbClr val="DDD7CA"/>
                          </a:solidFill>
                          <a:latin typeface="Manrope" pitchFamily="34" charset="0"/>
                          <a:ea typeface="Manrope" pitchFamily="34" charset="-122"/>
                          <a:cs typeface="Manrope" pitchFamily="34" charset="-120"/>
                        </a:rPr>
                        <a:t>From $1</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50" b="1" dirty="0">
                          <a:solidFill>
                            <a:srgbClr val="EAD08A"/>
                          </a:solidFill>
                          <a:latin typeface="Manrope" pitchFamily="34" charset="0"/>
                          <a:ea typeface="Manrope" pitchFamily="34" charset="-122"/>
                          <a:cs typeface="Manrope" pitchFamily="34" charset="-120"/>
                        </a:rPr>
                        <a:t>RM at 4% to 10% below market</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c>
                  <a:txBody>
                    <a:bodyPr/>
                    <a:lstStyle/>
                    <a:p>
                      <a:pPr indent="0" marL="0">
                        <a:buNone/>
                      </a:pPr>
                      <a:r>
                        <a:rPr lang="en-US" sz="750" b="1" dirty="0">
                          <a:solidFill>
                            <a:srgbClr val="EAD08A"/>
                          </a:solidFill>
                          <a:latin typeface="Manrope" pitchFamily="34" charset="0"/>
                          <a:ea typeface="Manrope" pitchFamily="34" charset="-122"/>
                          <a:cs typeface="Manrope" pitchFamily="34" charset="-120"/>
                        </a:rPr>
                        <a:t>Paid like the 360-day stake</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c>
                  <a:txBody>
                    <a:bodyPr/>
                    <a:lstStyle/>
                    <a:p>
                      <a:pPr indent="0" marL="0">
                        <a:buNone/>
                      </a:pPr>
                      <a:r>
                        <a:rPr lang="en-US" sz="750" dirty="0">
                          <a:solidFill>
                            <a:srgbClr val="DDD7CA"/>
                          </a:solidFill>
                          <a:latin typeface="Manrope" pitchFamily="34" charset="0"/>
                          <a:ea typeface="Manrope" pitchFamily="34" charset="-122"/>
                          <a:cs typeface="Manrope" pitchFamily="34" charset="-120"/>
                        </a:rPr>
                        <a:t>4.5× entry value</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50" dirty="0">
                          <a:solidFill>
                            <a:srgbClr val="DDD7CA"/>
                          </a:solidFill>
                          <a:latin typeface="Manrope" pitchFamily="34" charset="0"/>
                          <a:ea typeface="Manrope" pitchFamily="34" charset="-122"/>
                          <a:cs typeface="Manrope" pitchFamily="34" charset="-120"/>
                        </a:rPr>
                        <a:t>None</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r>
              <a:tr h="262890">
                <a:tc>
                  <a:txBody>
                    <a:bodyPr/>
                    <a:lstStyle/>
                    <a:p>
                      <a:pPr indent="0" marL="0">
                        <a:buNone/>
                      </a:pPr>
                      <a:r>
                        <a:rPr lang="en-US" sz="750" b="1" dirty="0">
                          <a:solidFill>
                            <a:srgbClr val="F4EFE3"/>
                          </a:solidFill>
                          <a:latin typeface="Manrope" pitchFamily="34" charset="0"/>
                          <a:ea typeface="Manrope" pitchFamily="34" charset="-122"/>
                          <a:cs typeface="Manrope" pitchFamily="34" charset="-120"/>
                        </a:rPr>
                        <a:t>Liquidity bond · 540 days</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50" dirty="0">
                          <a:solidFill>
                            <a:srgbClr val="DDD7CA"/>
                          </a:solidFill>
                          <a:latin typeface="Manrope" pitchFamily="34" charset="0"/>
                          <a:ea typeface="Manrope" pitchFamily="34" charset="-122"/>
                          <a:cs typeface="Manrope" pitchFamily="34" charset="-120"/>
                        </a:rPr>
                        <a:t>From $1</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50" b="1" dirty="0">
                          <a:solidFill>
                            <a:srgbClr val="EAD08A"/>
                          </a:solidFill>
                          <a:latin typeface="Manrope" pitchFamily="34" charset="0"/>
                          <a:ea typeface="Manrope" pitchFamily="34" charset="-122"/>
                          <a:cs typeface="Manrope" pitchFamily="34" charset="-120"/>
                        </a:rPr>
                        <a:t>RM at 6% to 16% below market</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c>
                  <a:txBody>
                    <a:bodyPr/>
                    <a:lstStyle/>
                    <a:p>
                      <a:pPr indent="0" marL="0">
                        <a:buNone/>
                      </a:pPr>
                      <a:r>
                        <a:rPr lang="en-US" sz="750" b="1" dirty="0">
                          <a:solidFill>
                            <a:srgbClr val="EAD08A"/>
                          </a:solidFill>
                          <a:latin typeface="Manrope" pitchFamily="34" charset="0"/>
                          <a:ea typeface="Manrope" pitchFamily="34" charset="-122"/>
                          <a:cs typeface="Manrope" pitchFamily="34" charset="-120"/>
                        </a:rPr>
                        <a:t>Paid like the 540-day stake</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c>
                  <a:txBody>
                    <a:bodyPr/>
                    <a:lstStyle/>
                    <a:p>
                      <a:pPr indent="0" marL="0">
                        <a:buNone/>
                      </a:pPr>
                      <a:r>
                        <a:rPr lang="en-US" sz="750" dirty="0">
                          <a:solidFill>
                            <a:srgbClr val="DDD7CA"/>
                          </a:solidFill>
                          <a:latin typeface="Manrope" pitchFamily="34" charset="0"/>
                          <a:ea typeface="Manrope" pitchFamily="34" charset="-122"/>
                          <a:cs typeface="Manrope" pitchFamily="34" charset="-120"/>
                        </a:rPr>
                        <a:t>5× entry value</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50" dirty="0">
                          <a:solidFill>
                            <a:srgbClr val="DDD7CA"/>
                          </a:solidFill>
                          <a:latin typeface="Manrope" pitchFamily="34" charset="0"/>
                          <a:ea typeface="Manrope" pitchFamily="34" charset="-122"/>
                          <a:cs typeface="Manrope" pitchFamily="34" charset="-120"/>
                        </a:rPr>
                        <a:t>None</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r>
              <a:tr h="262890">
                <a:tc>
                  <a:txBody>
                    <a:bodyPr/>
                    <a:lstStyle/>
                    <a:p>
                      <a:pPr indent="0" marL="0">
                        <a:buNone/>
                      </a:pPr>
                      <a:r>
                        <a:rPr lang="en-US" sz="750" b="1" dirty="0">
                          <a:solidFill>
                            <a:srgbClr val="F4EFE3"/>
                          </a:solidFill>
                          <a:latin typeface="Manrope" pitchFamily="34" charset="0"/>
                          <a:ea typeface="Manrope" pitchFamily="34" charset="-122"/>
                          <a:cs typeface="Manrope" pitchFamily="34" charset="-120"/>
                        </a:rPr>
                        <a:t>Burning bond</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50" dirty="0">
                          <a:solidFill>
                            <a:srgbClr val="DDD7CA"/>
                          </a:solidFill>
                          <a:latin typeface="Manrope" pitchFamily="34" charset="0"/>
                          <a:ea typeface="Manrope" pitchFamily="34" charset="-122"/>
                          <a:cs typeface="Manrope" pitchFamily="34" charset="-120"/>
                        </a:rPr>
                        <a:t>From $500</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50" b="1" dirty="0">
                          <a:solidFill>
                            <a:srgbClr val="EAD08A"/>
                          </a:solidFill>
                          <a:latin typeface="Manrope" pitchFamily="34" charset="0"/>
                          <a:ea typeface="Manrope" pitchFamily="34" charset="-122"/>
                          <a:cs typeface="Manrope" pitchFamily="34" charset="-120"/>
                        </a:rPr>
                        <a:t>250% release, 150% net</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c>
                  <a:txBody>
                    <a:bodyPr/>
                    <a:lstStyle/>
                    <a:p>
                      <a:pPr indent="0" marL="0">
                        <a:buNone/>
                      </a:pPr>
                      <a:r>
                        <a:rPr lang="en-US" sz="750" b="1" dirty="0">
                          <a:solidFill>
                            <a:srgbClr val="EAD08A"/>
                          </a:solidFill>
                          <a:latin typeface="Manrope" pitchFamily="34" charset="0"/>
                          <a:ea typeface="Manrope" pitchFamily="34" charset="-122"/>
                          <a:cs typeface="Manrope" pitchFamily="34" charset="-120"/>
                        </a:rPr>
                        <a:t>1.5% a day, net · no compounding</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c>
                  <a:txBody>
                    <a:bodyPr/>
                    <a:lstStyle/>
                    <a:p>
                      <a:pPr indent="0" marL="0">
                        <a:buNone/>
                      </a:pPr>
                      <a:r>
                        <a:rPr lang="en-US" sz="750" dirty="0">
                          <a:solidFill>
                            <a:srgbClr val="DDD7CA"/>
                          </a:solidFill>
                          <a:latin typeface="Manrope" pitchFamily="34" charset="0"/>
                          <a:ea typeface="Manrope" pitchFamily="34" charset="-122"/>
                          <a:cs typeface="Manrope" pitchFamily="34" charset="-120"/>
                        </a:rPr>
                        <a:t>2.5×</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50" dirty="0">
                          <a:solidFill>
                            <a:srgbClr val="DDD7CA"/>
                          </a:solidFill>
                          <a:latin typeface="Manrope" pitchFamily="34" charset="0"/>
                          <a:ea typeface="Manrope" pitchFamily="34" charset="-122"/>
                          <a:cs typeface="Manrope" pitchFamily="34" charset="-120"/>
                        </a:rPr>
                        <a:t>20% energy · 3% GD airdrop</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r>
            </a:tbl>
          </a:graphicData>
        </a:graphic>
      </p:graphicFrame>
      <p:sp>
        <p:nvSpPr>
          <p:cNvPr id="10" name="Shape 5"/>
          <p:cNvSpPr/>
          <p:nvPr/>
        </p:nvSpPr>
        <p:spPr>
          <a:xfrm>
            <a:off x="457200" y="3177540"/>
            <a:ext cx="2682240" cy="1360170"/>
          </a:xfrm>
          <a:prstGeom prst="roundRect">
            <a:avLst>
              <a:gd name="adj" fmla="val 5882"/>
            </a:avLst>
          </a:prstGeom>
          <a:solidFill>
            <a:srgbClr val="08090B">
              <a:alpha val="88000"/>
            </a:srgbClr>
          </a:solidFill>
          <a:ln w="7620">
            <a:solidFill>
              <a:srgbClr val="C9A85C">
                <a:alpha val="34000"/>
              </a:srgbClr>
            </a:solidFill>
            <a:prstDash val="solid"/>
          </a:ln>
        </p:spPr>
      </p:sp>
      <p:sp>
        <p:nvSpPr>
          <p:cNvPr id="11" name="Text 6"/>
          <p:cNvSpPr txBox="1"/>
          <p:nvPr/>
        </p:nvSpPr>
        <p:spPr>
          <a:xfrm>
            <a:off x="605790" y="3566160"/>
            <a:ext cx="2385060"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WORKED EXAMPLE</a:t>
            </a:r>
            <a:endParaRPr lang="en-US" sz="500" dirty="0"/>
          </a:p>
        </p:txBody>
      </p:sp>
      <p:sp>
        <p:nvSpPr>
          <p:cNvPr id="12" name="Text 7"/>
          <p:cNvSpPr txBox="1"/>
          <p:nvPr/>
        </p:nvSpPr>
        <p:spPr>
          <a:xfrm>
            <a:off x="605790" y="3703320"/>
            <a:ext cx="2385060" cy="742950"/>
          </a:xfrm>
          <a:prstGeom prst="rect">
            <a:avLst/>
          </a:prstGeom>
          <a:noFill/>
          <a:ln/>
        </p:spPr>
        <p:txBody>
          <a:bodyPr wrap="square" lIns="0" tIns="0" rIns="0" bIns="0" rtlCol="0" anchor="t"/>
          <a:lstStyle/>
          <a:p>
            <a:pPr indent="0" marL="0">
              <a:lnSpc>
                <a:spcPct val="108000"/>
              </a:lnSpc>
              <a:buNone/>
            </a:pPr>
            <a:r>
              <a:rPr lang="en-US" sz="800" dirty="0">
                <a:solidFill>
                  <a:srgbClr val="D9D3C6"/>
                </a:solidFill>
                <a:latin typeface="Manrope" pitchFamily="34" charset="0"/>
                <a:ea typeface="Manrope" pitchFamily="34" charset="-122"/>
                <a:cs typeface="Manrope" pitchFamily="34" charset="-120"/>
              </a:rPr>
              <a:t>$1,000 into a 540-day liquidity bond at 15% off buys RM worth $1,150. At $30.46 per RM, your entry price is $26.21.</a:t>
            </a:r>
            <a:endParaRPr lang="en-US" sz="800" dirty="0"/>
          </a:p>
        </p:txBody>
      </p:sp>
      <p:sp>
        <p:nvSpPr>
          <p:cNvPr id="13" name="Shape 8"/>
          <p:cNvSpPr/>
          <p:nvPr/>
        </p:nvSpPr>
        <p:spPr>
          <a:xfrm>
            <a:off x="3230880" y="3177540"/>
            <a:ext cx="2682240" cy="1360170"/>
          </a:xfrm>
          <a:prstGeom prst="roundRect">
            <a:avLst>
              <a:gd name="adj" fmla="val 5882"/>
            </a:avLst>
          </a:prstGeom>
          <a:solidFill>
            <a:srgbClr val="08090B">
              <a:alpha val="88000"/>
            </a:srgbClr>
          </a:solidFill>
          <a:ln w="7620">
            <a:solidFill>
              <a:srgbClr val="C9A85C">
                <a:alpha val="34000"/>
              </a:srgbClr>
            </a:solidFill>
            <a:prstDash val="solid"/>
          </a:ln>
        </p:spPr>
      </p:sp>
      <p:sp>
        <p:nvSpPr>
          <p:cNvPr id="14" name="Text 9"/>
          <p:cNvSpPr txBox="1"/>
          <p:nvPr/>
        </p:nvSpPr>
        <p:spPr>
          <a:xfrm>
            <a:off x="3379470" y="3566160"/>
            <a:ext cx="2385060"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STAKING OR BOND</a:t>
            </a:r>
            <a:endParaRPr lang="en-US" sz="500" dirty="0"/>
          </a:p>
        </p:txBody>
      </p:sp>
      <p:sp>
        <p:nvSpPr>
          <p:cNvPr id="15" name="Text 10"/>
          <p:cNvSpPr txBox="1"/>
          <p:nvPr/>
        </p:nvSpPr>
        <p:spPr>
          <a:xfrm>
            <a:off x="3379470" y="3703320"/>
            <a:ext cx="2385060" cy="742950"/>
          </a:xfrm>
          <a:prstGeom prst="rect">
            <a:avLst/>
          </a:prstGeom>
          <a:noFill/>
          <a:ln/>
        </p:spPr>
        <p:txBody>
          <a:bodyPr wrap="square" lIns="0" tIns="0" rIns="0" bIns="0" rtlCol="0" anchor="t"/>
          <a:lstStyle/>
          <a:p>
            <a:pPr indent="0" marL="0">
              <a:lnSpc>
                <a:spcPct val="108000"/>
              </a:lnSpc>
              <a:buNone/>
            </a:pPr>
            <a:r>
              <a:rPr lang="en-US" sz="800" dirty="0">
                <a:solidFill>
                  <a:srgbClr val="D9D3C6"/>
                </a:solidFill>
                <a:latin typeface="Manrope" pitchFamily="34" charset="0"/>
                <a:ea typeface="Manrope" pitchFamily="34" charset="-122"/>
                <a:cs typeface="Manrope" pitchFamily="34" charset="-120"/>
              </a:rPr>
              <a:t>Staking releases RM faster and adds extra rewards. A bond buys more RM under the same ceiling. Ask which the person wants to hold.</a:t>
            </a:r>
            <a:endParaRPr lang="en-US" sz="800" dirty="0"/>
          </a:p>
        </p:txBody>
      </p:sp>
      <p:sp>
        <p:nvSpPr>
          <p:cNvPr id="16" name="Shape 11"/>
          <p:cNvSpPr/>
          <p:nvPr/>
        </p:nvSpPr>
        <p:spPr>
          <a:xfrm>
            <a:off x="6004560" y="3177540"/>
            <a:ext cx="2682240" cy="1360170"/>
          </a:xfrm>
          <a:prstGeom prst="roundRect">
            <a:avLst>
              <a:gd name="adj" fmla="val 5882"/>
            </a:avLst>
          </a:prstGeom>
          <a:solidFill>
            <a:srgbClr val="08090B">
              <a:alpha val="88000"/>
            </a:srgbClr>
          </a:solidFill>
          <a:ln w="7620">
            <a:solidFill>
              <a:srgbClr val="C9A85C">
                <a:alpha val="34000"/>
              </a:srgbClr>
            </a:solidFill>
            <a:prstDash val="solid"/>
          </a:ln>
        </p:spPr>
      </p:sp>
      <p:sp>
        <p:nvSpPr>
          <p:cNvPr id="17" name="Text 12"/>
          <p:cNvSpPr txBox="1"/>
          <p:nvPr/>
        </p:nvSpPr>
        <p:spPr>
          <a:xfrm>
            <a:off x="6153150" y="3566160"/>
            <a:ext cx="2385060"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THE BURNING BOND</a:t>
            </a:r>
            <a:endParaRPr lang="en-US" sz="500" dirty="0"/>
          </a:p>
        </p:txBody>
      </p:sp>
      <p:sp>
        <p:nvSpPr>
          <p:cNvPr id="18" name="Text 13"/>
          <p:cNvSpPr txBox="1"/>
          <p:nvPr/>
        </p:nvSpPr>
        <p:spPr>
          <a:xfrm>
            <a:off x="6153150" y="3703320"/>
            <a:ext cx="2385060" cy="742950"/>
          </a:xfrm>
          <a:prstGeom prst="rect">
            <a:avLst/>
          </a:prstGeom>
          <a:noFill/>
          <a:ln/>
        </p:spPr>
        <p:txBody>
          <a:bodyPr wrap="square" lIns="0" tIns="0" rIns="0" bIns="0" rtlCol="0" anchor="t"/>
          <a:lstStyle/>
          <a:p>
            <a:pPr indent="0" marL="0">
              <a:lnSpc>
                <a:spcPct val="108000"/>
              </a:lnSpc>
              <a:buNone/>
            </a:pPr>
            <a:r>
              <a:rPr lang="en-US" sz="800" dirty="0">
                <a:solidFill>
                  <a:srgbClr val="D9D3C6"/>
                </a:solidFill>
                <a:latin typeface="Manrope" pitchFamily="34" charset="0"/>
                <a:ea typeface="Manrope" pitchFamily="34" charset="-122"/>
                <a:cs typeface="Manrope" pitchFamily="34" charset="-120"/>
              </a:rPr>
              <a:t>How leaders buy energy for team income, and one of only two ways to obtain GD. Minimum $500, no maximum.</a:t>
            </a:r>
            <a:endParaRPr lang="en-US" sz="800" dirty="0"/>
          </a:p>
        </p:txBody>
      </p:sp>
      <p:sp>
        <p:nvSpPr>
          <p:cNvPr id="19" name="Shape 14"/>
          <p:cNvSpPr/>
          <p:nvPr/>
        </p:nvSpPr>
        <p:spPr>
          <a:xfrm>
            <a:off x="457200" y="4629150"/>
            <a:ext cx="8229600" cy="0"/>
          </a:xfrm>
          <a:prstGeom prst="line">
            <a:avLst/>
          </a:prstGeom>
          <a:noFill/>
          <a:ln w="6350">
            <a:solidFill>
              <a:srgbClr val="C9A85C">
                <a:alpha val="25000"/>
              </a:srgbClr>
            </a:solidFill>
            <a:prstDash val="solid"/>
          </a:ln>
        </p:spPr>
      </p:sp>
      <p:sp>
        <p:nvSpPr>
          <p:cNvPr id="20" name="Text 15"/>
          <p:cNvSpPr txBox="1"/>
          <p:nvPr/>
        </p:nvSpPr>
        <p:spPr>
          <a:xfrm>
            <a:off x="457200" y="4674870"/>
            <a:ext cx="5715000" cy="205740"/>
          </a:xfrm>
          <a:prstGeom prst="rect">
            <a:avLst/>
          </a:prstGeom>
          <a:noFill/>
          <a:ln/>
        </p:spPr>
        <p:txBody>
          <a:bodyPr wrap="square" lIns="0" tIns="0" rIns="0" bIns="0" rtlCol="0" anchor="ctr"/>
          <a:lstStyle/>
          <a:p>
            <a:pPr indent="0" marL="0">
              <a:buNone/>
            </a:pPr>
            <a:r>
              <a:rPr lang="en-US" sz="550" dirty="0">
                <a:solidFill>
                  <a:srgbClr val="9A948A"/>
                </a:solidFill>
                <a:latin typeface="Manrope" pitchFamily="34" charset="0"/>
                <a:ea typeface="Manrope" pitchFamily="34" charset="-122"/>
                <a:cs typeface="Manrope" pitchFamily="34" charset="-120"/>
              </a:rPr>
              <a:t>Discounts as stated on 7 September (2%, 4%, 6%) and 14 September 2026 (about 5%, 10%, 15% to 16%). They float with the market. Not a promise of return.</a:t>
            </a:r>
            <a:endParaRPr lang="en-US" sz="550" dirty="0"/>
          </a:p>
        </p:txBody>
      </p:sp>
      <p:sp>
        <p:nvSpPr>
          <p:cNvPr id="21" name="Shape 16"/>
          <p:cNvSpPr/>
          <p:nvPr/>
        </p:nvSpPr>
        <p:spPr>
          <a:xfrm>
            <a:off x="7166610" y="4734878"/>
            <a:ext cx="40005" cy="40005"/>
          </a:xfrm>
          <a:prstGeom prst="ellipse">
            <a:avLst/>
          </a:prstGeom>
          <a:solidFill>
            <a:srgbClr val="C9A85C">
              <a:alpha val="22000"/>
            </a:srgbClr>
          </a:solidFill>
          <a:ln w="12700">
            <a:solidFill>
              <a:srgbClr val="C9A85C">
                <a:alpha val="22000"/>
              </a:srgbClr>
            </a:solidFill>
            <a:prstDash val="solid"/>
          </a:ln>
        </p:spPr>
      </p:sp>
      <p:sp>
        <p:nvSpPr>
          <p:cNvPr id="22" name="Shape 17"/>
          <p:cNvSpPr/>
          <p:nvPr/>
        </p:nvSpPr>
        <p:spPr>
          <a:xfrm>
            <a:off x="7246620" y="4734878"/>
            <a:ext cx="40005" cy="40005"/>
          </a:xfrm>
          <a:prstGeom prst="ellipse">
            <a:avLst/>
          </a:prstGeom>
          <a:solidFill>
            <a:srgbClr val="C9A85C">
              <a:alpha val="22000"/>
            </a:srgbClr>
          </a:solidFill>
          <a:ln w="12700">
            <a:solidFill>
              <a:srgbClr val="C9A85C">
                <a:alpha val="22000"/>
              </a:srgbClr>
            </a:solidFill>
            <a:prstDash val="solid"/>
          </a:ln>
        </p:spPr>
      </p:sp>
      <p:sp>
        <p:nvSpPr>
          <p:cNvPr id="23" name="Shape 18"/>
          <p:cNvSpPr/>
          <p:nvPr/>
        </p:nvSpPr>
        <p:spPr>
          <a:xfrm>
            <a:off x="7326630" y="4734878"/>
            <a:ext cx="40005" cy="40005"/>
          </a:xfrm>
          <a:prstGeom prst="ellipse">
            <a:avLst/>
          </a:prstGeom>
          <a:solidFill>
            <a:srgbClr val="C9A85C">
              <a:alpha val="22000"/>
            </a:srgbClr>
          </a:solidFill>
          <a:ln w="12700">
            <a:solidFill>
              <a:srgbClr val="C9A85C">
                <a:alpha val="22000"/>
              </a:srgbClr>
            </a:solidFill>
            <a:prstDash val="solid"/>
          </a:ln>
        </p:spPr>
      </p:sp>
      <p:sp>
        <p:nvSpPr>
          <p:cNvPr id="24" name="Shape 19"/>
          <p:cNvSpPr/>
          <p:nvPr/>
        </p:nvSpPr>
        <p:spPr>
          <a:xfrm>
            <a:off x="7406640" y="4734878"/>
            <a:ext cx="40005" cy="40005"/>
          </a:xfrm>
          <a:prstGeom prst="ellipse">
            <a:avLst/>
          </a:prstGeom>
          <a:solidFill>
            <a:srgbClr val="C9A85C">
              <a:alpha val="22000"/>
            </a:srgbClr>
          </a:solidFill>
          <a:ln w="12700">
            <a:solidFill>
              <a:srgbClr val="C9A85C">
                <a:alpha val="22000"/>
              </a:srgbClr>
            </a:solidFill>
            <a:prstDash val="solid"/>
          </a:ln>
        </p:spPr>
      </p:sp>
      <p:sp>
        <p:nvSpPr>
          <p:cNvPr id="25" name="Shape 20"/>
          <p:cNvSpPr/>
          <p:nvPr/>
        </p:nvSpPr>
        <p:spPr>
          <a:xfrm>
            <a:off x="7486650" y="4734878"/>
            <a:ext cx="40005" cy="40005"/>
          </a:xfrm>
          <a:prstGeom prst="ellipse">
            <a:avLst/>
          </a:prstGeom>
          <a:solidFill>
            <a:srgbClr val="C9A85C">
              <a:alpha val="22000"/>
            </a:srgbClr>
          </a:solidFill>
          <a:ln w="12700">
            <a:solidFill>
              <a:srgbClr val="C9A85C">
                <a:alpha val="22000"/>
              </a:srgbClr>
            </a:solidFill>
            <a:prstDash val="solid"/>
          </a:ln>
        </p:spPr>
      </p:sp>
      <p:sp>
        <p:nvSpPr>
          <p:cNvPr id="26" name="Shape 21"/>
          <p:cNvSpPr/>
          <p:nvPr/>
        </p:nvSpPr>
        <p:spPr>
          <a:xfrm>
            <a:off x="7566660" y="4734878"/>
            <a:ext cx="40005" cy="40005"/>
          </a:xfrm>
          <a:prstGeom prst="ellipse">
            <a:avLst/>
          </a:prstGeom>
          <a:solidFill>
            <a:srgbClr val="C9A85C">
              <a:alpha val="22000"/>
            </a:srgbClr>
          </a:solidFill>
          <a:ln w="12700">
            <a:solidFill>
              <a:srgbClr val="C9A85C">
                <a:alpha val="22000"/>
              </a:srgbClr>
            </a:solidFill>
            <a:prstDash val="solid"/>
          </a:ln>
        </p:spPr>
      </p:sp>
      <p:sp>
        <p:nvSpPr>
          <p:cNvPr id="27" name="Shape 22"/>
          <p:cNvSpPr/>
          <p:nvPr/>
        </p:nvSpPr>
        <p:spPr>
          <a:xfrm>
            <a:off x="7646670" y="4734878"/>
            <a:ext cx="40005" cy="40005"/>
          </a:xfrm>
          <a:prstGeom prst="ellipse">
            <a:avLst/>
          </a:prstGeom>
          <a:solidFill>
            <a:srgbClr val="C9A85C">
              <a:alpha val="22000"/>
            </a:srgbClr>
          </a:solidFill>
          <a:ln w="12700">
            <a:solidFill>
              <a:srgbClr val="C9A85C">
                <a:alpha val="22000"/>
              </a:srgbClr>
            </a:solidFill>
            <a:prstDash val="solid"/>
          </a:ln>
        </p:spPr>
      </p:sp>
      <p:sp>
        <p:nvSpPr>
          <p:cNvPr id="28" name="Shape 23"/>
          <p:cNvSpPr/>
          <p:nvPr/>
        </p:nvSpPr>
        <p:spPr>
          <a:xfrm>
            <a:off x="7726680" y="4734878"/>
            <a:ext cx="125730" cy="40005"/>
          </a:xfrm>
          <a:prstGeom prst="roundRect">
            <a:avLst>
              <a:gd name="adj" fmla="val 50000"/>
            </a:avLst>
          </a:prstGeom>
          <a:solidFill>
            <a:srgbClr val="EAD08A"/>
          </a:solidFill>
          <a:ln w="12700">
            <a:solidFill>
              <a:srgbClr val="EAD08A"/>
            </a:solidFill>
            <a:prstDash val="solid"/>
          </a:ln>
        </p:spPr>
      </p:sp>
      <p:sp>
        <p:nvSpPr>
          <p:cNvPr id="29" name="Shape 24"/>
          <p:cNvSpPr/>
          <p:nvPr/>
        </p:nvSpPr>
        <p:spPr>
          <a:xfrm>
            <a:off x="7892415" y="4734878"/>
            <a:ext cx="40005" cy="40005"/>
          </a:xfrm>
          <a:prstGeom prst="ellipse">
            <a:avLst/>
          </a:prstGeom>
          <a:solidFill>
            <a:srgbClr val="C9A85C">
              <a:alpha val="22000"/>
            </a:srgbClr>
          </a:solidFill>
          <a:ln w="12700">
            <a:solidFill>
              <a:srgbClr val="C9A85C">
                <a:alpha val="22000"/>
              </a:srgbClr>
            </a:solidFill>
            <a:prstDash val="solid"/>
          </a:ln>
        </p:spPr>
      </p:sp>
      <p:sp>
        <p:nvSpPr>
          <p:cNvPr id="30" name="Shape 25"/>
          <p:cNvSpPr/>
          <p:nvPr/>
        </p:nvSpPr>
        <p:spPr>
          <a:xfrm>
            <a:off x="7972425" y="4734878"/>
            <a:ext cx="40005" cy="40005"/>
          </a:xfrm>
          <a:prstGeom prst="ellipse">
            <a:avLst/>
          </a:prstGeom>
          <a:solidFill>
            <a:srgbClr val="C9A85C">
              <a:alpha val="22000"/>
            </a:srgbClr>
          </a:solidFill>
          <a:ln w="12700">
            <a:solidFill>
              <a:srgbClr val="C9A85C">
                <a:alpha val="22000"/>
              </a:srgbClr>
            </a:solidFill>
            <a:prstDash val="solid"/>
          </a:ln>
        </p:spPr>
      </p:sp>
      <p:sp>
        <p:nvSpPr>
          <p:cNvPr id="31" name="Shape 26"/>
          <p:cNvSpPr/>
          <p:nvPr/>
        </p:nvSpPr>
        <p:spPr>
          <a:xfrm>
            <a:off x="8052435" y="4734878"/>
            <a:ext cx="40005" cy="40005"/>
          </a:xfrm>
          <a:prstGeom prst="ellipse">
            <a:avLst/>
          </a:prstGeom>
          <a:solidFill>
            <a:srgbClr val="C9A85C">
              <a:alpha val="22000"/>
            </a:srgbClr>
          </a:solidFill>
          <a:ln w="12700">
            <a:solidFill>
              <a:srgbClr val="C9A85C">
                <a:alpha val="22000"/>
              </a:srgbClr>
            </a:solidFill>
            <a:prstDash val="solid"/>
          </a:ln>
        </p:spPr>
      </p:sp>
      <p:sp>
        <p:nvSpPr>
          <p:cNvPr id="32" name="Shape 27"/>
          <p:cNvSpPr/>
          <p:nvPr/>
        </p:nvSpPr>
        <p:spPr>
          <a:xfrm>
            <a:off x="8132445" y="4734878"/>
            <a:ext cx="40005" cy="40005"/>
          </a:xfrm>
          <a:prstGeom prst="ellipse">
            <a:avLst/>
          </a:prstGeom>
          <a:solidFill>
            <a:srgbClr val="C9A85C">
              <a:alpha val="22000"/>
            </a:srgbClr>
          </a:solidFill>
          <a:ln w="12700">
            <a:solidFill>
              <a:srgbClr val="C9A85C">
                <a:alpha val="22000"/>
              </a:srgbClr>
            </a:solidFill>
            <a:prstDash val="solid"/>
          </a:ln>
        </p:spPr>
      </p:sp>
      <p:sp>
        <p:nvSpPr>
          <p:cNvPr id="33" name="Text 28"/>
          <p:cNvSpPr txBox="1"/>
          <p:nvPr/>
        </p:nvSpPr>
        <p:spPr>
          <a:xfrm>
            <a:off x="8229600" y="4674870"/>
            <a:ext cx="457200" cy="205740"/>
          </a:xfrm>
          <a:prstGeom prst="rect">
            <a:avLst/>
          </a:prstGeom>
          <a:noFill/>
          <a:ln/>
        </p:spPr>
        <p:txBody>
          <a:bodyPr wrap="square" lIns="0" tIns="0" rIns="0" bIns="0" rtlCol="0" anchor="ctr"/>
          <a:lstStyle/>
          <a:p>
            <a:pPr algn="r" indent="0" marL="0">
              <a:buNone/>
            </a:pPr>
            <a:r>
              <a:rPr lang="en-US" sz="600" b="1" spc="150" kern="0" dirty="0">
                <a:solidFill>
                  <a:srgbClr val="C9A85C"/>
                </a:solidFill>
                <a:latin typeface="Cinzel" pitchFamily="34" charset="0"/>
                <a:ea typeface="Cinzel" pitchFamily="34" charset="-122"/>
                <a:cs typeface="Cinzel" pitchFamily="34" charset="-120"/>
              </a:rPr>
              <a:t>09 / 13</a:t>
            </a:r>
            <a:endParaRPr lang="en-US" sz="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2"/>
          <a:stretch>
            <a:fillRect/>
          </a:stretch>
        </p:blipFill>
        <p:spPr>
          <a:xfrm>
            <a:off x="457200" y="326898"/>
            <a:ext cx="219456" cy="219456"/>
          </a:xfrm>
          <a:prstGeom prst="rect">
            <a:avLst/>
          </a:prstGeom>
        </p:spPr>
      </p:pic>
      <p:sp>
        <p:nvSpPr>
          <p:cNvPr id="4" name="Text 0"/>
          <p:cNvSpPr txBox="1"/>
          <p:nvPr/>
        </p:nvSpPr>
        <p:spPr>
          <a:xfrm>
            <a:off x="731520" y="308610"/>
            <a:ext cx="1645920" cy="228600"/>
          </a:xfrm>
          <a:prstGeom prst="rect">
            <a:avLst/>
          </a:prstGeom>
          <a:noFill/>
          <a:ln/>
        </p:spPr>
        <p:txBody>
          <a:bodyPr wrap="square" lIns="0" tIns="0" rIns="0" bIns="0" rtlCol="0" anchor="ctr"/>
          <a:lstStyle/>
          <a:p>
            <a:pPr indent="0" marL="0">
              <a:buNone/>
            </a:pPr>
            <a:r>
              <a:rPr lang="en-US" sz="1200" b="1" spc="200" kern="0" dirty="0">
                <a:solidFill>
                  <a:srgbClr val="EAD08A"/>
                </a:solidFill>
                <a:latin typeface="Cinzel" pitchFamily="34" charset="0"/>
                <a:ea typeface="Cinzel" pitchFamily="34" charset="-122"/>
                <a:cs typeface="Cinzel" pitchFamily="34" charset="-120"/>
              </a:rPr>
              <a:t>Spartan OS</a:t>
            </a:r>
            <a:endParaRPr lang="en-US" sz="1200" dirty="0"/>
          </a:p>
        </p:txBody>
      </p:sp>
      <p:sp>
        <p:nvSpPr>
          <p:cNvPr id="5" name="Text 1"/>
          <p:cNvSpPr txBox="1"/>
          <p:nvPr/>
        </p:nvSpPr>
        <p:spPr>
          <a:xfrm>
            <a:off x="457200" y="685800"/>
            <a:ext cx="7315200" cy="91440"/>
          </a:xfrm>
          <a:prstGeom prst="rect">
            <a:avLst/>
          </a:prstGeom>
          <a:noFill/>
          <a:ln/>
        </p:spPr>
        <p:txBody>
          <a:bodyPr wrap="square" lIns="0" tIns="0" rIns="0" bIns="0" rtlCol="0" anchor="t"/>
          <a:lstStyle/>
          <a:p>
            <a:pPr indent="0" marL="0">
              <a:buNone/>
            </a:pPr>
            <a:r>
              <a:rPr lang="en-US" sz="550" b="1" spc="300" kern="0" dirty="0">
                <a:solidFill>
                  <a:srgbClr val="C9A85C"/>
                </a:solidFill>
                <a:latin typeface="Manrope" pitchFamily="34" charset="0"/>
                <a:ea typeface="Manrope" pitchFamily="34" charset="-122"/>
                <a:cs typeface="Manrope" pitchFamily="34" charset="-120"/>
              </a:rPr>
              <a:t>09 · BUILDING A TEAM</a:t>
            </a:r>
            <a:endParaRPr lang="en-US" sz="550" dirty="0"/>
          </a:p>
        </p:txBody>
      </p:sp>
      <p:sp>
        <p:nvSpPr>
          <p:cNvPr id="6" name="Text 2"/>
          <p:cNvSpPr txBox="1"/>
          <p:nvPr/>
        </p:nvSpPr>
        <p:spPr>
          <a:xfrm>
            <a:off x="457200" y="834390"/>
            <a:ext cx="8229600" cy="308610"/>
          </a:xfrm>
          <a:prstGeom prst="rect">
            <a:avLst/>
          </a:prstGeom>
          <a:noFill/>
          <a:ln/>
        </p:spPr>
        <p:txBody>
          <a:bodyPr wrap="square" lIns="0" tIns="0" rIns="0" bIns="0" rtlCol="0" anchor="t"/>
          <a:lstStyle/>
          <a:p>
            <a:pPr indent="0" marL="0">
              <a:buNone/>
            </a:pPr>
            <a:r>
              <a:rPr lang="en-US" sz="2000" b="1" spc="30" kern="0" dirty="0">
                <a:solidFill>
                  <a:srgbClr val="F4EFE3"/>
                </a:solidFill>
                <a:latin typeface="Cinzel" pitchFamily="34" charset="0"/>
                <a:ea typeface="Cinzel" pitchFamily="34" charset="-122"/>
                <a:cs typeface="Cinzel" pitchFamily="34" charset="-120"/>
              </a:rPr>
              <a:t>Two legs, not three. </a:t>
            </a:r>
            <a:pPr indent="0" marL="0">
              <a:buNone/>
            </a:pPr>
            <a:r>
              <a:rPr lang="en-US" sz="2000" b="1" spc="30" kern="0" dirty="0">
                <a:solidFill>
                  <a:srgbClr val="EAD08A"/>
                </a:solidFill>
                <a:latin typeface="Cinzel" pitchFamily="34" charset="0"/>
                <a:ea typeface="Cinzel" pitchFamily="34" charset="-122"/>
                <a:cs typeface="Cinzel" pitchFamily="34" charset="-120"/>
              </a:rPr>
              <a:t>The rank pays daily.</a:t>
            </a:r>
            <a:endParaRPr lang="en-US" sz="2000" dirty="0"/>
          </a:p>
        </p:txBody>
      </p:sp>
      <p:sp>
        <p:nvSpPr>
          <p:cNvPr id="7" name="Text 3"/>
          <p:cNvSpPr txBox="1"/>
          <p:nvPr/>
        </p:nvSpPr>
        <p:spPr>
          <a:xfrm>
            <a:off x="457200" y="1223010"/>
            <a:ext cx="6400800" cy="342900"/>
          </a:xfrm>
          <a:prstGeom prst="rect">
            <a:avLst/>
          </a:prstGeom>
          <a:noFill/>
          <a:ln/>
        </p:spPr>
        <p:txBody>
          <a:bodyPr wrap="square" lIns="0" tIns="0" rIns="0" bIns="0" rtlCol="0" anchor="t"/>
          <a:lstStyle/>
          <a:p>
            <a:pPr indent="0" marL="0">
              <a:lnSpc>
                <a:spcPct val="105000"/>
              </a:lnSpc>
              <a:buNone/>
            </a:pPr>
            <a:r>
              <a:rPr lang="en-US" sz="900" dirty="0">
                <a:solidFill>
                  <a:srgbClr val="CFC9BC"/>
                </a:solidFill>
                <a:latin typeface="Manrope" pitchFamily="34" charset="0"/>
                <a:ea typeface="Manrope" pitchFamily="34" charset="-122"/>
                <a:cs typeface="Manrope" pitchFamily="34" charset="-120"/>
              </a:rPr>
              <a:t>8% of the ROI on your first level, 4% on the second, 2% on the third, every twelve hours. Then twelve ranks paid daily from the DAO pool, with rank-differential, same-rank and override (overtaking) rewards of about 10% to 15% on top.</a:t>
            </a:r>
            <a:endParaRPr lang="en-US" sz="900" dirty="0"/>
          </a:p>
        </p:txBody>
      </p:sp>
      <p:sp>
        <p:nvSpPr>
          <p:cNvPr id="8" name="Shape 4"/>
          <p:cNvSpPr/>
          <p:nvPr/>
        </p:nvSpPr>
        <p:spPr>
          <a:xfrm>
            <a:off x="457200" y="1680210"/>
            <a:ext cx="5439905" cy="2857500"/>
          </a:xfrm>
          <a:prstGeom prst="roundRect">
            <a:avLst>
              <a:gd name="adj" fmla="val 2800"/>
            </a:avLst>
          </a:prstGeom>
          <a:solidFill>
            <a:srgbClr val="08090B">
              <a:alpha val="88000"/>
            </a:srgbClr>
          </a:solidFill>
          <a:ln w="7620">
            <a:solidFill>
              <a:srgbClr val="C9A85C">
                <a:alpha val="34000"/>
              </a:srgbClr>
            </a:solidFill>
            <a:prstDash val="solid"/>
          </a:ln>
        </p:spPr>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548640" y="1725930"/>
          <a:ext cx="5257025" cy="914400"/>
        </p:xfrm>
        <a:graphic>
          <a:graphicData uri="http://schemas.openxmlformats.org/drawingml/2006/table">
            <a:tbl>
              <a:tblPr/>
              <a:tblGrid>
                <a:gridCol w="398259"/>
                <a:gridCol w="756693"/>
                <a:gridCol w="955823"/>
                <a:gridCol w="995649"/>
                <a:gridCol w="756693"/>
                <a:gridCol w="1393908"/>
              </a:tblGrid>
              <a:tr h="194310">
                <a:tc>
                  <a:txBody>
                    <a:bodyPr/>
                    <a:lstStyle/>
                    <a:p>
                      <a:pPr indent="0" marL="0">
                        <a:buNone/>
                      </a:pPr>
                      <a:r>
                        <a:rPr lang="en-US" sz="500" b="1" spc="150" kern="0" dirty="0">
                          <a:solidFill>
                            <a:srgbClr val="C9A85C"/>
                          </a:solidFill>
                          <a:latin typeface="Manrope" pitchFamily="34" charset="0"/>
                          <a:ea typeface="Manrope" pitchFamily="34" charset="-122"/>
                          <a:cs typeface="Manrope" pitchFamily="34" charset="-120"/>
                        </a:rPr>
                        <a:t>RANK</a:t>
                      </a:r>
                      <a:endParaRPr lang="en-US" sz="5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C9A85C"/>
                      </a:solidFill>
                      <a:prstDash val="solid"/>
                      <a:round/>
                      <a:headEnd type="none" w="med" len="med"/>
                      <a:tailEnd type="none" w="med" len="med"/>
                    </a:lnB>
                    <a:solidFill>
                      <a:srgbClr val="08090B"/>
                    </a:solidFill>
                  </a:tcPr>
                </a:tc>
                <a:tc>
                  <a:txBody>
                    <a:bodyPr/>
                    <a:lstStyle/>
                    <a:p>
                      <a:pPr indent="0" marL="0">
                        <a:buNone/>
                      </a:pPr>
                      <a:r>
                        <a:rPr lang="en-US" sz="500" b="1" spc="150" kern="0" dirty="0">
                          <a:solidFill>
                            <a:srgbClr val="C9A85C"/>
                          </a:solidFill>
                          <a:latin typeface="Manrope" pitchFamily="34" charset="0"/>
                          <a:ea typeface="Manrope" pitchFamily="34" charset="-122"/>
                          <a:cs typeface="Manrope" pitchFamily="34" charset="-120"/>
                        </a:rPr>
                        <a:t>PERSONAL STAKE</a:t>
                      </a:r>
                      <a:endParaRPr lang="en-US" sz="5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C9A85C"/>
                      </a:solidFill>
                      <a:prstDash val="solid"/>
                      <a:round/>
                      <a:headEnd type="none" w="med" len="med"/>
                      <a:tailEnd type="none" w="med" len="med"/>
                    </a:lnB>
                    <a:solidFill>
                      <a:srgbClr val="08090B"/>
                    </a:solidFill>
                  </a:tcPr>
                </a:tc>
                <a:tc>
                  <a:txBody>
                    <a:bodyPr/>
                    <a:lstStyle/>
                    <a:p>
                      <a:pPr indent="0" marL="0">
                        <a:buNone/>
                      </a:pPr>
                      <a:r>
                        <a:rPr lang="en-US" sz="500" b="1" spc="150" kern="0" dirty="0">
                          <a:solidFill>
                            <a:srgbClr val="C9A85C"/>
                          </a:solidFill>
                          <a:latin typeface="Manrope" pitchFamily="34" charset="0"/>
                          <a:ea typeface="Manrope" pitchFamily="34" charset="-122"/>
                          <a:cs typeface="Manrope" pitchFamily="34" charset="-120"/>
                        </a:rPr>
                        <a:t>DIRECTS ($100+)</a:t>
                      </a:r>
                      <a:endParaRPr lang="en-US" sz="5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C9A85C"/>
                      </a:solidFill>
                      <a:prstDash val="solid"/>
                      <a:round/>
                      <a:headEnd type="none" w="med" len="med"/>
                      <a:tailEnd type="none" w="med" len="med"/>
                    </a:lnB>
                    <a:solidFill>
                      <a:srgbClr val="08090B"/>
                    </a:solidFill>
                  </a:tcPr>
                </a:tc>
                <a:tc>
                  <a:txBody>
                    <a:bodyPr/>
                    <a:lstStyle/>
                    <a:p>
                      <a:pPr indent="0" marL="0">
                        <a:buNone/>
                      </a:pPr>
                      <a:r>
                        <a:rPr lang="en-US" sz="500" b="1" spc="150" kern="0" dirty="0">
                          <a:solidFill>
                            <a:srgbClr val="C9A85C"/>
                          </a:solidFill>
                          <a:latin typeface="Manrope" pitchFamily="34" charset="0"/>
                          <a:ea typeface="Manrope" pitchFamily="34" charset="-122"/>
                          <a:cs typeface="Manrope" pitchFamily="34" charset="-120"/>
                        </a:rPr>
                        <a:t>EACH OF TWO LEGS</a:t>
                      </a:r>
                      <a:endParaRPr lang="en-US" sz="5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C9A85C"/>
                      </a:solidFill>
                      <a:prstDash val="solid"/>
                      <a:round/>
                      <a:headEnd type="none" w="med" len="med"/>
                      <a:tailEnd type="none" w="med" len="med"/>
                    </a:lnB>
                    <a:solidFill>
                      <a:srgbClr val="08090B"/>
                    </a:solidFill>
                  </a:tcPr>
                </a:tc>
                <a:tc>
                  <a:txBody>
                    <a:bodyPr/>
                    <a:lstStyle/>
                    <a:p>
                      <a:pPr indent="0" marL="0">
                        <a:buNone/>
                      </a:pPr>
                      <a:r>
                        <a:rPr lang="en-US" sz="500" b="1" spc="150" kern="0" dirty="0">
                          <a:solidFill>
                            <a:srgbClr val="C9A85C"/>
                          </a:solidFill>
                          <a:latin typeface="Manrope" pitchFamily="34" charset="0"/>
                          <a:ea typeface="Manrope" pitchFamily="34" charset="-122"/>
                          <a:cs typeface="Manrope" pitchFamily="34" charset="-120"/>
                        </a:rPr>
                        <a:t>RANK REWARD</a:t>
                      </a:r>
                      <a:endParaRPr lang="en-US" sz="5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C9A85C"/>
                      </a:solidFill>
                      <a:prstDash val="solid"/>
                      <a:round/>
                      <a:headEnd type="none" w="med" len="med"/>
                      <a:tailEnd type="none" w="med" len="med"/>
                    </a:lnB>
                    <a:solidFill>
                      <a:srgbClr val="08090B"/>
                    </a:solidFill>
                  </a:tcPr>
                </a:tc>
                <a:tc>
                  <a:txBody>
                    <a:bodyPr/>
                    <a:lstStyle/>
                    <a:p>
                      <a:pPr indent="0" marL="0">
                        <a:buNone/>
                      </a:pPr>
                      <a:r>
                        <a:rPr lang="en-US" sz="500" b="1" spc="150" kern="0" dirty="0">
                          <a:solidFill>
                            <a:srgbClr val="EAD08A"/>
                          </a:solidFill>
                          <a:latin typeface="Manrope" pitchFamily="34" charset="0"/>
                          <a:ea typeface="Manrope" pitchFamily="34" charset="-122"/>
                          <a:cs typeface="Manrope" pitchFamily="34" charset="-120"/>
                        </a:rPr>
                        <a:t>APPROX. DAILY, REFERENCE ONLY</a:t>
                      </a:r>
                      <a:endParaRPr lang="en-US" sz="5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C9A85C"/>
                      </a:solidFill>
                      <a:prstDash val="solid"/>
                      <a:round/>
                      <a:headEnd type="none" w="med" len="med"/>
                      <a:tailEnd type="none" w="med" len="med"/>
                    </a:lnB>
                    <a:solidFill>
                      <a:srgbClr val="191712"/>
                    </a:solidFill>
                  </a:tcPr>
                </a:tc>
              </a:tr>
              <a:tr h="212408">
                <a:tc>
                  <a:txBody>
                    <a:bodyPr/>
                    <a:lstStyle/>
                    <a:p>
                      <a:pPr indent="0" marL="0">
                        <a:buNone/>
                      </a:pPr>
                      <a:r>
                        <a:rPr lang="en-US" sz="700" b="1" dirty="0">
                          <a:solidFill>
                            <a:srgbClr val="F4EFE3"/>
                          </a:solidFill>
                          <a:latin typeface="Manrope" pitchFamily="34" charset="0"/>
                          <a:ea typeface="Manrope" pitchFamily="34" charset="-122"/>
                          <a:cs typeface="Manrope" pitchFamily="34" charset="-120"/>
                        </a:rPr>
                        <a:t>V1</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$500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3</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$10,000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5–10%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b="1" dirty="0">
                          <a:solidFill>
                            <a:srgbClr val="EAD08A"/>
                          </a:solidFill>
                          <a:latin typeface="Manrope" pitchFamily="34" charset="0"/>
                          <a:ea typeface="Manrope" pitchFamily="34" charset="-122"/>
                          <a:cs typeface="Manrope" pitchFamily="34" charset="-120"/>
                        </a:rPr>
                        <a:t>$15 – $25</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r>
              <a:tr h="212408">
                <a:tc>
                  <a:txBody>
                    <a:bodyPr/>
                    <a:lstStyle/>
                    <a:p>
                      <a:pPr indent="0" marL="0">
                        <a:buNone/>
                      </a:pPr>
                      <a:r>
                        <a:rPr lang="en-US" sz="700" b="1" dirty="0">
                          <a:solidFill>
                            <a:srgbClr val="F4EFE3"/>
                          </a:solidFill>
                          <a:latin typeface="Manrope" pitchFamily="34" charset="0"/>
                          <a:ea typeface="Manrope" pitchFamily="34" charset="-122"/>
                          <a:cs typeface="Manrope" pitchFamily="34" charset="-120"/>
                        </a:rPr>
                        <a:t>V2</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$1,500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4</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$50,000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8–15%</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b="1" dirty="0">
                          <a:solidFill>
                            <a:srgbClr val="EAD08A"/>
                          </a:solidFill>
                          <a:latin typeface="Manrope" pitchFamily="34" charset="0"/>
                          <a:ea typeface="Manrope" pitchFamily="34" charset="-122"/>
                          <a:cs typeface="Manrope" pitchFamily="34" charset="-120"/>
                        </a:rPr>
                        <a:t>$80 – $180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r>
              <a:tr h="212408">
                <a:tc>
                  <a:txBody>
                    <a:bodyPr/>
                    <a:lstStyle/>
                    <a:p>
                      <a:pPr indent="0" marL="0">
                        <a:buNone/>
                      </a:pPr>
                      <a:r>
                        <a:rPr lang="en-US" sz="700" b="1" dirty="0">
                          <a:solidFill>
                            <a:srgbClr val="F4EFE3"/>
                          </a:solidFill>
                          <a:latin typeface="Manrope" pitchFamily="34" charset="0"/>
                          <a:ea typeface="Manrope" pitchFamily="34" charset="-122"/>
                          <a:cs typeface="Manrope" pitchFamily="34" charset="-120"/>
                        </a:rPr>
                        <a:t>V3</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$3,000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5</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$150,000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10–20%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b="1" dirty="0">
                          <a:solidFill>
                            <a:srgbClr val="EAD08A"/>
                          </a:solidFill>
                          <a:latin typeface="Manrope" pitchFamily="34" charset="0"/>
                          <a:ea typeface="Manrope" pitchFamily="34" charset="-122"/>
                          <a:cs typeface="Manrope" pitchFamily="34" charset="-120"/>
                        </a:rPr>
                        <a:t>$150 – $300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r>
              <a:tr h="212408">
                <a:tc>
                  <a:txBody>
                    <a:bodyPr/>
                    <a:lstStyle/>
                    <a:p>
                      <a:pPr indent="0" marL="0">
                        <a:buNone/>
                      </a:pPr>
                      <a:r>
                        <a:rPr lang="en-US" sz="700" b="1" dirty="0">
                          <a:solidFill>
                            <a:srgbClr val="F4EFE3"/>
                          </a:solidFill>
                          <a:latin typeface="Manrope" pitchFamily="34" charset="0"/>
                          <a:ea typeface="Manrope" pitchFamily="34" charset="-122"/>
                          <a:cs typeface="Manrope" pitchFamily="34" charset="-120"/>
                        </a:rPr>
                        <a:t>V4</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$5,000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6</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$300,000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15–25%</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b="1" dirty="0">
                          <a:solidFill>
                            <a:srgbClr val="EAD08A"/>
                          </a:solidFill>
                          <a:latin typeface="Manrope" pitchFamily="34" charset="0"/>
                          <a:ea typeface="Manrope" pitchFamily="34" charset="-122"/>
                          <a:cs typeface="Manrope" pitchFamily="34" charset="-120"/>
                        </a:rPr>
                        <a:t>$300 – $500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r>
              <a:tr h="212408">
                <a:tc>
                  <a:txBody>
                    <a:bodyPr/>
                    <a:lstStyle/>
                    <a:p>
                      <a:pPr indent="0" marL="0">
                        <a:buNone/>
                      </a:pPr>
                      <a:r>
                        <a:rPr lang="en-US" sz="700" b="1" dirty="0">
                          <a:solidFill>
                            <a:srgbClr val="F4EFE3"/>
                          </a:solidFill>
                          <a:latin typeface="Manrope" pitchFamily="34" charset="0"/>
                          <a:ea typeface="Manrope" pitchFamily="34" charset="-122"/>
                          <a:cs typeface="Manrope" pitchFamily="34" charset="-120"/>
                        </a:rPr>
                        <a:t>V5</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$7,000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8</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$600,000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20–35%</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b="1" dirty="0">
                          <a:solidFill>
                            <a:srgbClr val="EAD08A"/>
                          </a:solidFill>
                          <a:latin typeface="Manrope" pitchFamily="34" charset="0"/>
                          <a:ea typeface="Manrope" pitchFamily="34" charset="-122"/>
                          <a:cs typeface="Manrope" pitchFamily="34" charset="-120"/>
                        </a:rPr>
                        <a:t>$800 – $1,200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r>
              <a:tr h="212408">
                <a:tc>
                  <a:txBody>
                    <a:bodyPr/>
                    <a:lstStyle/>
                    <a:p>
                      <a:pPr indent="0" marL="0">
                        <a:buNone/>
                      </a:pPr>
                      <a:r>
                        <a:rPr lang="en-US" sz="700" b="1" dirty="0">
                          <a:solidFill>
                            <a:srgbClr val="F4EFE3"/>
                          </a:solidFill>
                          <a:latin typeface="Manrope" pitchFamily="34" charset="0"/>
                          <a:ea typeface="Manrope" pitchFamily="34" charset="-122"/>
                          <a:cs typeface="Manrope" pitchFamily="34" charset="-120"/>
                        </a:rPr>
                        <a:t>V6</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$9,000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10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$1,200,000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25–45%</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b="1" dirty="0">
                          <a:solidFill>
                            <a:srgbClr val="EAD08A"/>
                          </a:solidFill>
                          <a:latin typeface="Manrope" pitchFamily="34" charset="0"/>
                          <a:ea typeface="Manrope" pitchFamily="34" charset="-122"/>
                          <a:cs typeface="Manrope" pitchFamily="34" charset="-120"/>
                        </a:rPr>
                        <a:t>≈ $1,800 – $3,780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r>
              <a:tr h="212408">
                <a:tc>
                  <a:txBody>
                    <a:bodyPr/>
                    <a:lstStyle/>
                    <a:p>
                      <a:pPr indent="0" marL="0">
                        <a:buNone/>
                      </a:pPr>
                      <a:r>
                        <a:rPr lang="en-US" sz="700" b="1" dirty="0">
                          <a:solidFill>
                            <a:srgbClr val="F4EFE3"/>
                          </a:solidFill>
                          <a:latin typeface="Manrope" pitchFamily="34" charset="0"/>
                          <a:ea typeface="Manrope" pitchFamily="34" charset="-122"/>
                          <a:cs typeface="Manrope" pitchFamily="34" charset="-120"/>
                        </a:rPr>
                        <a:t>V7</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$11,000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12</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$3,000,000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35–55%</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b="1" dirty="0">
                          <a:solidFill>
                            <a:srgbClr val="EAD08A"/>
                          </a:solidFill>
                          <a:latin typeface="Manrope" pitchFamily="34" charset="0"/>
                          <a:ea typeface="Manrope" pitchFamily="34" charset="-122"/>
                          <a:cs typeface="Manrope" pitchFamily="34" charset="-120"/>
                        </a:rPr>
                        <a:t>≈ $6,300 – $11,550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r>
              <a:tr h="212408">
                <a:tc>
                  <a:txBody>
                    <a:bodyPr/>
                    <a:lstStyle/>
                    <a:p>
                      <a:pPr indent="0" marL="0">
                        <a:buNone/>
                      </a:pPr>
                      <a:r>
                        <a:rPr lang="en-US" sz="700" b="1" dirty="0">
                          <a:solidFill>
                            <a:srgbClr val="F4EFE3"/>
                          </a:solidFill>
                          <a:latin typeface="Manrope" pitchFamily="34" charset="0"/>
                          <a:ea typeface="Manrope" pitchFamily="34" charset="-122"/>
                          <a:cs typeface="Manrope" pitchFamily="34" charset="-120"/>
                        </a:rPr>
                        <a:t>V8</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$13,000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14</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$6,000,000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45–65%</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b="1" dirty="0">
                          <a:solidFill>
                            <a:srgbClr val="EAD08A"/>
                          </a:solidFill>
                          <a:latin typeface="Manrope" pitchFamily="34" charset="0"/>
                          <a:ea typeface="Manrope" pitchFamily="34" charset="-122"/>
                          <a:cs typeface="Manrope" pitchFamily="34" charset="-120"/>
                        </a:rPr>
                        <a:t>≈ $16,200 – $27,300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r>
              <a:tr h="212408">
                <a:tc>
                  <a:txBody>
                    <a:bodyPr/>
                    <a:lstStyle/>
                    <a:p>
                      <a:pPr indent="0" marL="0">
                        <a:buNone/>
                      </a:pPr>
                      <a:r>
                        <a:rPr lang="en-US" sz="700" b="1" dirty="0">
                          <a:solidFill>
                            <a:srgbClr val="F4EFE3"/>
                          </a:solidFill>
                          <a:latin typeface="Manrope" pitchFamily="34" charset="0"/>
                          <a:ea typeface="Manrope" pitchFamily="34" charset="-122"/>
                          <a:cs typeface="Manrope" pitchFamily="34" charset="-120"/>
                        </a:rPr>
                        <a:t>V9</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$15,000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16</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$12,000,000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55–75%</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b="1" dirty="0">
                          <a:solidFill>
                            <a:srgbClr val="EAD08A"/>
                          </a:solidFill>
                          <a:latin typeface="Manrope" pitchFamily="34" charset="0"/>
                          <a:ea typeface="Manrope" pitchFamily="34" charset="-122"/>
                          <a:cs typeface="Manrope" pitchFamily="34" charset="-120"/>
                        </a:rPr>
                        <a:t>≈ $39,600 – $63,000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r>
              <a:tr h="212408">
                <a:tc>
                  <a:txBody>
                    <a:bodyPr/>
                    <a:lstStyle/>
                    <a:p>
                      <a:pPr indent="0" marL="0">
                        <a:buNone/>
                      </a:pPr>
                      <a:r>
                        <a:rPr lang="en-US" sz="700" b="1" dirty="0">
                          <a:solidFill>
                            <a:srgbClr val="F4EFE3"/>
                          </a:solidFill>
                          <a:latin typeface="Manrope" pitchFamily="34" charset="0"/>
                          <a:ea typeface="Manrope" pitchFamily="34" charset="-122"/>
                          <a:cs typeface="Manrope" pitchFamily="34" charset="-120"/>
                        </a:rPr>
                        <a:t>V10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$18,000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18</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2 × V9</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65–85%</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b="1" dirty="0">
                          <a:solidFill>
                            <a:srgbClr val="EAD08A"/>
                          </a:solidFill>
                          <a:latin typeface="Manrope" pitchFamily="34" charset="0"/>
                          <a:ea typeface="Manrope" pitchFamily="34" charset="-122"/>
                          <a:cs typeface="Manrope" pitchFamily="34" charset="-120"/>
                        </a:rPr>
                        <a:t>≈ $93,600 – $142,800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r>
              <a:tr h="212408">
                <a:tc>
                  <a:txBody>
                    <a:bodyPr/>
                    <a:lstStyle/>
                    <a:p>
                      <a:pPr indent="0" marL="0">
                        <a:buNone/>
                      </a:pPr>
                      <a:r>
                        <a:rPr lang="en-US" sz="700" b="1" dirty="0">
                          <a:solidFill>
                            <a:srgbClr val="F4EFE3"/>
                          </a:solidFill>
                          <a:latin typeface="Manrope" pitchFamily="34" charset="0"/>
                          <a:ea typeface="Manrope" pitchFamily="34" charset="-122"/>
                          <a:cs typeface="Manrope" pitchFamily="34" charset="-120"/>
                        </a:rPr>
                        <a:t>V11</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$20,000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19</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2 × V10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75–95%</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b="1" dirty="0">
                          <a:solidFill>
                            <a:srgbClr val="EAD08A"/>
                          </a:solidFill>
                          <a:latin typeface="Manrope" pitchFamily="34" charset="0"/>
                          <a:ea typeface="Manrope" pitchFamily="34" charset="-122"/>
                          <a:cs typeface="Manrope" pitchFamily="34" charset="-120"/>
                        </a:rPr>
                        <a:t>≈ $216,000 – $319,200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r>
              <a:tr h="212408">
                <a:tc>
                  <a:txBody>
                    <a:bodyPr/>
                    <a:lstStyle/>
                    <a:p>
                      <a:pPr indent="0" marL="0">
                        <a:buNone/>
                      </a:pPr>
                      <a:r>
                        <a:rPr lang="en-US" sz="700" b="1" dirty="0">
                          <a:solidFill>
                            <a:srgbClr val="F4EFE3"/>
                          </a:solidFill>
                          <a:latin typeface="Manrope" pitchFamily="34" charset="0"/>
                          <a:ea typeface="Manrope" pitchFamily="34" charset="-122"/>
                          <a:cs typeface="Manrope" pitchFamily="34" charset="-120"/>
                        </a:rPr>
                        <a:t>V12</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$50,000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20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A V11 in each leg</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85–100%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b="1" dirty="0">
                          <a:solidFill>
                            <a:srgbClr val="EAD08A"/>
                          </a:solidFill>
                          <a:latin typeface="Manrope" pitchFamily="34" charset="0"/>
                          <a:ea typeface="Manrope" pitchFamily="34" charset="-122"/>
                          <a:cs typeface="Manrope" pitchFamily="34" charset="-120"/>
                        </a:rPr>
                        <a:t>≈ $489,600 – $672,000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r>
            </a:tbl>
          </a:graphicData>
        </a:graphic>
      </p:graphicFrame>
      <p:sp>
        <p:nvSpPr>
          <p:cNvPr id="10" name="Shape 5"/>
          <p:cNvSpPr/>
          <p:nvPr/>
        </p:nvSpPr>
        <p:spPr>
          <a:xfrm>
            <a:off x="5988545" y="1680210"/>
            <a:ext cx="2698255" cy="742950"/>
          </a:xfrm>
          <a:prstGeom prst="roundRect">
            <a:avLst>
              <a:gd name="adj" fmla="val 10769"/>
            </a:avLst>
          </a:prstGeom>
          <a:solidFill>
            <a:srgbClr val="08090B">
              <a:alpha val="88000"/>
            </a:srgbClr>
          </a:solidFill>
          <a:ln w="7620">
            <a:solidFill>
              <a:srgbClr val="C9A85C">
                <a:alpha val="34000"/>
              </a:srgbClr>
            </a:solidFill>
            <a:prstDash val="solid"/>
          </a:ln>
        </p:spPr>
      </p:sp>
      <p:sp>
        <p:nvSpPr>
          <p:cNvPr id="11" name="Text 6"/>
          <p:cNvSpPr txBox="1"/>
          <p:nvPr/>
        </p:nvSpPr>
        <p:spPr>
          <a:xfrm>
            <a:off x="6137135" y="1805940"/>
            <a:ext cx="2401075"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LEVEL INCOME, EVERY TWELVE HOURS</a:t>
            </a:r>
            <a:endParaRPr lang="en-US" sz="500" dirty="0"/>
          </a:p>
        </p:txBody>
      </p:sp>
      <p:sp>
        <p:nvSpPr>
          <p:cNvPr id="12" name="Shape 7"/>
          <p:cNvSpPr/>
          <p:nvPr/>
        </p:nvSpPr>
        <p:spPr>
          <a:xfrm>
            <a:off x="6137135" y="1943100"/>
            <a:ext cx="1629791" cy="217170"/>
          </a:xfrm>
          <a:prstGeom prst="roundRect">
            <a:avLst>
              <a:gd name="adj" fmla="val 23684"/>
            </a:avLst>
          </a:prstGeom>
          <a:solidFill>
            <a:srgbClr val="C9A85C">
              <a:alpha val="12000"/>
            </a:srgbClr>
          </a:solidFill>
          <a:ln w="7620">
            <a:solidFill>
              <a:srgbClr val="C9A85C">
                <a:alpha val="48000"/>
              </a:srgbClr>
            </a:solidFill>
            <a:prstDash val="solid"/>
          </a:ln>
        </p:spPr>
      </p:sp>
      <p:sp>
        <p:nvSpPr>
          <p:cNvPr id="13" name="Text 8"/>
          <p:cNvSpPr txBox="1"/>
          <p:nvPr/>
        </p:nvSpPr>
        <p:spPr>
          <a:xfrm>
            <a:off x="6210287" y="1943100"/>
            <a:ext cx="1538351" cy="217170"/>
          </a:xfrm>
          <a:prstGeom prst="rect">
            <a:avLst/>
          </a:prstGeom>
          <a:noFill/>
          <a:ln/>
        </p:spPr>
        <p:txBody>
          <a:bodyPr wrap="square" lIns="0" tIns="0" rIns="0" bIns="0" rtlCol="0" anchor="ctr"/>
          <a:lstStyle/>
          <a:p>
            <a:pPr indent="0" marL="0">
              <a:buNone/>
            </a:pPr>
            <a:r>
              <a:rPr lang="en-US" sz="1000" b="1" dirty="0">
                <a:solidFill>
                  <a:srgbClr val="EAD08A"/>
                </a:solidFill>
                <a:latin typeface="Cinzel" pitchFamily="34" charset="0"/>
                <a:ea typeface="Cinzel" pitchFamily="34" charset="-122"/>
                <a:cs typeface="Cinzel" pitchFamily="34" charset="-120"/>
              </a:rPr>
              <a:t>8 · 4 · 2%</a:t>
            </a:r>
            <a:pPr indent="0" marL="0">
              <a:buNone/>
            </a:pPr>
            <a:r>
              <a:rPr lang="en-US" sz="450" b="1" spc="150" kern="0" dirty="0">
                <a:solidFill>
                  <a:srgbClr val="C9A85C"/>
                </a:solidFill>
                <a:latin typeface="Manrope" pitchFamily="34" charset="0"/>
                <a:ea typeface="Manrope" pitchFamily="34" charset="-122"/>
                <a:cs typeface="Manrope" pitchFamily="34" charset="-120"/>
              </a:rPr>
              <a:t>  OF DOWNLINE ROI</a:t>
            </a:r>
            <a:endParaRPr lang="en-US" sz="1000" dirty="0"/>
          </a:p>
        </p:txBody>
      </p:sp>
      <p:sp>
        <p:nvSpPr>
          <p:cNvPr id="14" name="Text 9"/>
          <p:cNvSpPr txBox="1"/>
          <p:nvPr/>
        </p:nvSpPr>
        <p:spPr>
          <a:xfrm>
            <a:off x="6137135" y="2217420"/>
            <a:ext cx="2401075" cy="114300"/>
          </a:xfrm>
          <a:prstGeom prst="rect">
            <a:avLst/>
          </a:prstGeom>
          <a:noFill/>
          <a:ln/>
        </p:spPr>
        <p:txBody>
          <a:bodyPr wrap="square" lIns="0" tIns="0" rIns="0" bIns="0" rtlCol="0" anchor="t"/>
          <a:lstStyle/>
          <a:p>
            <a:pPr indent="0" marL="0">
              <a:lnSpc>
                <a:spcPct val="106000"/>
              </a:lnSpc>
              <a:buNone/>
            </a:pPr>
            <a:r>
              <a:rPr lang="en-US" sz="700" dirty="0">
                <a:solidFill>
                  <a:srgbClr val="D9D3C6"/>
                </a:solidFill>
                <a:latin typeface="Manrope" pitchFamily="34" charset="0"/>
                <a:ea typeface="Manrope" pitchFamily="34" charset="-122"/>
                <a:cs typeface="Manrope" pitchFamily="34" charset="-120"/>
              </a:rPr>
              <a:t>On the ROI of your first three levels, before any rank.</a:t>
            </a:r>
            <a:endParaRPr lang="en-US" sz="700" dirty="0"/>
          </a:p>
        </p:txBody>
      </p:sp>
      <p:sp>
        <p:nvSpPr>
          <p:cNvPr id="15" name="Shape 10"/>
          <p:cNvSpPr/>
          <p:nvPr/>
        </p:nvSpPr>
        <p:spPr>
          <a:xfrm>
            <a:off x="5988545" y="2514600"/>
            <a:ext cx="2698255" cy="898451"/>
          </a:xfrm>
          <a:prstGeom prst="roundRect">
            <a:avLst>
              <a:gd name="adj" fmla="val 8905"/>
            </a:avLst>
          </a:prstGeom>
          <a:solidFill>
            <a:srgbClr val="08090B">
              <a:alpha val="88000"/>
            </a:srgbClr>
          </a:solidFill>
          <a:ln w="7620">
            <a:solidFill>
              <a:srgbClr val="C9A85C">
                <a:alpha val="34000"/>
              </a:srgbClr>
            </a:solidFill>
            <a:prstDash val="solid"/>
          </a:ln>
        </p:spPr>
      </p:sp>
      <p:sp>
        <p:nvSpPr>
          <p:cNvPr id="16" name="Text 11"/>
          <p:cNvSpPr txBox="1"/>
          <p:nvPr/>
        </p:nvSpPr>
        <p:spPr>
          <a:xfrm>
            <a:off x="6137135" y="2640330"/>
            <a:ext cx="2401075"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TWO LEGS, TWO JOBS</a:t>
            </a:r>
            <a:endParaRPr lang="en-US" sz="500" dirty="0"/>
          </a:p>
        </p:txBody>
      </p:sp>
      <p:sp>
        <p:nvSpPr>
          <p:cNvPr id="17" name="Text 12"/>
          <p:cNvSpPr txBox="1"/>
          <p:nvPr/>
        </p:nvSpPr>
        <p:spPr>
          <a:xfrm>
            <a:off x="6137135" y="2777490"/>
            <a:ext cx="2401075" cy="544121"/>
          </a:xfrm>
          <a:prstGeom prst="rect">
            <a:avLst/>
          </a:prstGeom>
          <a:noFill/>
          <a:ln/>
        </p:spPr>
        <p:txBody>
          <a:bodyPr wrap="square" lIns="0" tIns="0" rIns="0" bIns="0" rtlCol="0" anchor="t"/>
          <a:lstStyle/>
          <a:p>
            <a:pPr indent="0" marL="0">
              <a:lnSpc>
                <a:spcPct val="106000"/>
              </a:lnSpc>
              <a:buNone/>
            </a:pPr>
            <a:r>
              <a:rPr lang="en-US" sz="700" dirty="0">
                <a:solidFill>
                  <a:srgbClr val="D9D3C6"/>
                </a:solidFill>
                <a:latin typeface="Manrope" pitchFamily="34" charset="0"/>
                <a:ea typeface="Manrope" pitchFamily="34" charset="-122"/>
                <a:cs typeface="Manrope" pitchFamily="34" charset="-120"/>
              </a:rPr>
              <a:t>The larger leg qualifies the rank; the smaller pays the reward. V1: $500 staked, three qualified directs, $10,000 in each leg.</a:t>
            </a:r>
            <a:endParaRPr lang="en-US" sz="700" dirty="0"/>
          </a:p>
        </p:txBody>
      </p:sp>
      <p:sp>
        <p:nvSpPr>
          <p:cNvPr id="18" name="Shape 13"/>
          <p:cNvSpPr/>
          <p:nvPr/>
        </p:nvSpPr>
        <p:spPr>
          <a:xfrm>
            <a:off x="5988545" y="3504491"/>
            <a:ext cx="2698255" cy="1033219"/>
          </a:xfrm>
          <a:prstGeom prst="roundRect">
            <a:avLst>
              <a:gd name="adj" fmla="val 7744"/>
            </a:avLst>
          </a:prstGeom>
          <a:solidFill>
            <a:srgbClr val="08090B">
              <a:alpha val="88000"/>
            </a:srgbClr>
          </a:solidFill>
          <a:ln w="7620">
            <a:solidFill>
              <a:srgbClr val="C9A85C">
                <a:alpha val="34000"/>
              </a:srgbClr>
            </a:solidFill>
            <a:prstDash val="solid"/>
          </a:ln>
        </p:spPr>
      </p:sp>
      <p:sp>
        <p:nvSpPr>
          <p:cNvPr id="19" name="Text 14"/>
          <p:cNvSpPr txBox="1"/>
          <p:nvPr/>
        </p:nvSpPr>
        <p:spPr>
          <a:xfrm>
            <a:off x="6137135" y="3630221"/>
            <a:ext cx="2401075"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SAME RANK, DIFFERENT PAY</a:t>
            </a:r>
            <a:endParaRPr lang="en-US" sz="500" dirty="0"/>
          </a:p>
        </p:txBody>
      </p:sp>
      <p:sp>
        <p:nvSpPr>
          <p:cNvPr id="20" name="Text 15"/>
          <p:cNvSpPr txBox="1"/>
          <p:nvPr/>
        </p:nvSpPr>
        <p:spPr>
          <a:xfrm>
            <a:off x="6137135" y="3767381"/>
            <a:ext cx="2401075" cy="678889"/>
          </a:xfrm>
          <a:prstGeom prst="rect">
            <a:avLst/>
          </a:prstGeom>
          <a:noFill/>
          <a:ln/>
        </p:spPr>
        <p:txBody>
          <a:bodyPr wrap="square" lIns="0" tIns="0" rIns="0" bIns="0" rtlCol="0" anchor="t"/>
          <a:lstStyle/>
          <a:p>
            <a:pPr indent="0" marL="0">
              <a:lnSpc>
                <a:spcPct val="106000"/>
              </a:lnSpc>
              <a:buNone/>
            </a:pPr>
            <a:r>
              <a:rPr lang="en-US" sz="700" dirty="0">
                <a:solidFill>
                  <a:srgbClr val="D9D3C6"/>
                </a:solidFill>
                <a:latin typeface="Manrope" pitchFamily="34" charset="0"/>
                <a:ea typeface="Manrope" pitchFamily="34" charset="-122"/>
                <a:cs typeface="Manrope" pitchFamily="34" charset="-120"/>
              </a:rPr>
              <a:t>AICS scores each account on holdings, activity, contribution and retention. Rewards move with smaller-leg volume, the block reward rate and that score: two V6s can be paid differently.</a:t>
            </a:r>
            <a:endParaRPr lang="en-US" sz="700" dirty="0"/>
          </a:p>
        </p:txBody>
      </p:sp>
      <p:sp>
        <p:nvSpPr>
          <p:cNvPr id="21" name="Shape 16"/>
          <p:cNvSpPr/>
          <p:nvPr/>
        </p:nvSpPr>
        <p:spPr>
          <a:xfrm>
            <a:off x="457200" y="4629150"/>
            <a:ext cx="8229600" cy="0"/>
          </a:xfrm>
          <a:prstGeom prst="line">
            <a:avLst/>
          </a:prstGeom>
          <a:noFill/>
          <a:ln w="6350">
            <a:solidFill>
              <a:srgbClr val="C9A85C">
                <a:alpha val="25000"/>
              </a:srgbClr>
            </a:solidFill>
            <a:prstDash val="solid"/>
          </a:ln>
        </p:spPr>
      </p:sp>
      <p:sp>
        <p:nvSpPr>
          <p:cNvPr id="22" name="Text 17"/>
          <p:cNvSpPr txBox="1"/>
          <p:nvPr/>
        </p:nvSpPr>
        <p:spPr>
          <a:xfrm>
            <a:off x="457200" y="4674870"/>
            <a:ext cx="5715000" cy="205740"/>
          </a:xfrm>
          <a:prstGeom prst="rect">
            <a:avLst/>
          </a:prstGeom>
          <a:noFill/>
          <a:ln/>
        </p:spPr>
        <p:txBody>
          <a:bodyPr wrap="square" lIns="0" tIns="0" rIns="0" bIns="0" rtlCol="0" anchor="ctr"/>
          <a:lstStyle/>
          <a:p>
            <a:pPr indent="0" marL="0">
              <a:buNone/>
            </a:pPr>
            <a:r>
              <a:rPr lang="en-US" sz="550" dirty="0">
                <a:solidFill>
                  <a:srgbClr val="9A948A"/>
                </a:solidFill>
                <a:latin typeface="Manrope" pitchFamily="34" charset="0"/>
                <a:ea typeface="Manrope" pitchFamily="34" charset="-122"/>
                <a:cs typeface="Manrope" pitchFamily="34" charset="-120"/>
              </a:rPr>
              <a:t>Approximate daily team rewards, reference only. V1–V5 as stated on 7 Sept 2026; V6–V12 supplied by Spartan OS on 16 Sept 2026 from the daily block reward rate. Actual rewards vary with smaller-leg volume, the block reward rate, AICS score and team structure. Not fixed, not guaranteed. Energy applies to level income only: 0.2 RM burned per RM, or a 360-day stake.</a:t>
            </a:r>
            <a:endParaRPr lang="en-US" sz="550" dirty="0"/>
          </a:p>
        </p:txBody>
      </p:sp>
      <p:sp>
        <p:nvSpPr>
          <p:cNvPr id="23" name="Shape 18"/>
          <p:cNvSpPr/>
          <p:nvPr/>
        </p:nvSpPr>
        <p:spPr>
          <a:xfrm>
            <a:off x="7166610" y="4734878"/>
            <a:ext cx="40005" cy="40005"/>
          </a:xfrm>
          <a:prstGeom prst="ellipse">
            <a:avLst/>
          </a:prstGeom>
          <a:solidFill>
            <a:srgbClr val="C9A85C">
              <a:alpha val="22000"/>
            </a:srgbClr>
          </a:solidFill>
          <a:ln w="12700">
            <a:solidFill>
              <a:srgbClr val="C9A85C">
                <a:alpha val="22000"/>
              </a:srgbClr>
            </a:solidFill>
            <a:prstDash val="solid"/>
          </a:ln>
        </p:spPr>
      </p:sp>
      <p:sp>
        <p:nvSpPr>
          <p:cNvPr id="24" name="Shape 19"/>
          <p:cNvSpPr/>
          <p:nvPr/>
        </p:nvSpPr>
        <p:spPr>
          <a:xfrm>
            <a:off x="7246620" y="4734878"/>
            <a:ext cx="40005" cy="40005"/>
          </a:xfrm>
          <a:prstGeom prst="ellipse">
            <a:avLst/>
          </a:prstGeom>
          <a:solidFill>
            <a:srgbClr val="C9A85C">
              <a:alpha val="22000"/>
            </a:srgbClr>
          </a:solidFill>
          <a:ln w="12700">
            <a:solidFill>
              <a:srgbClr val="C9A85C">
                <a:alpha val="22000"/>
              </a:srgbClr>
            </a:solidFill>
            <a:prstDash val="solid"/>
          </a:ln>
        </p:spPr>
      </p:sp>
      <p:sp>
        <p:nvSpPr>
          <p:cNvPr id="25" name="Shape 20"/>
          <p:cNvSpPr/>
          <p:nvPr/>
        </p:nvSpPr>
        <p:spPr>
          <a:xfrm>
            <a:off x="7326630" y="4734878"/>
            <a:ext cx="40005" cy="40005"/>
          </a:xfrm>
          <a:prstGeom prst="ellipse">
            <a:avLst/>
          </a:prstGeom>
          <a:solidFill>
            <a:srgbClr val="C9A85C">
              <a:alpha val="22000"/>
            </a:srgbClr>
          </a:solidFill>
          <a:ln w="12700">
            <a:solidFill>
              <a:srgbClr val="C9A85C">
                <a:alpha val="22000"/>
              </a:srgbClr>
            </a:solidFill>
            <a:prstDash val="solid"/>
          </a:ln>
        </p:spPr>
      </p:sp>
      <p:sp>
        <p:nvSpPr>
          <p:cNvPr id="26" name="Shape 21"/>
          <p:cNvSpPr/>
          <p:nvPr/>
        </p:nvSpPr>
        <p:spPr>
          <a:xfrm>
            <a:off x="7406640" y="4734878"/>
            <a:ext cx="40005" cy="40005"/>
          </a:xfrm>
          <a:prstGeom prst="ellipse">
            <a:avLst/>
          </a:prstGeom>
          <a:solidFill>
            <a:srgbClr val="C9A85C">
              <a:alpha val="22000"/>
            </a:srgbClr>
          </a:solidFill>
          <a:ln w="12700">
            <a:solidFill>
              <a:srgbClr val="C9A85C">
                <a:alpha val="22000"/>
              </a:srgbClr>
            </a:solidFill>
            <a:prstDash val="solid"/>
          </a:ln>
        </p:spPr>
      </p:sp>
      <p:sp>
        <p:nvSpPr>
          <p:cNvPr id="27" name="Shape 22"/>
          <p:cNvSpPr/>
          <p:nvPr/>
        </p:nvSpPr>
        <p:spPr>
          <a:xfrm>
            <a:off x="7486650" y="4734878"/>
            <a:ext cx="40005" cy="40005"/>
          </a:xfrm>
          <a:prstGeom prst="ellipse">
            <a:avLst/>
          </a:prstGeom>
          <a:solidFill>
            <a:srgbClr val="C9A85C">
              <a:alpha val="22000"/>
            </a:srgbClr>
          </a:solidFill>
          <a:ln w="12700">
            <a:solidFill>
              <a:srgbClr val="C9A85C">
                <a:alpha val="22000"/>
              </a:srgbClr>
            </a:solidFill>
            <a:prstDash val="solid"/>
          </a:ln>
        </p:spPr>
      </p:sp>
      <p:sp>
        <p:nvSpPr>
          <p:cNvPr id="28" name="Shape 23"/>
          <p:cNvSpPr/>
          <p:nvPr/>
        </p:nvSpPr>
        <p:spPr>
          <a:xfrm>
            <a:off x="7566660" y="4734878"/>
            <a:ext cx="40005" cy="40005"/>
          </a:xfrm>
          <a:prstGeom prst="ellipse">
            <a:avLst/>
          </a:prstGeom>
          <a:solidFill>
            <a:srgbClr val="C9A85C">
              <a:alpha val="22000"/>
            </a:srgbClr>
          </a:solidFill>
          <a:ln w="12700">
            <a:solidFill>
              <a:srgbClr val="C9A85C">
                <a:alpha val="22000"/>
              </a:srgbClr>
            </a:solidFill>
            <a:prstDash val="solid"/>
          </a:ln>
        </p:spPr>
      </p:sp>
      <p:sp>
        <p:nvSpPr>
          <p:cNvPr id="29" name="Shape 24"/>
          <p:cNvSpPr/>
          <p:nvPr/>
        </p:nvSpPr>
        <p:spPr>
          <a:xfrm>
            <a:off x="7646670" y="4734878"/>
            <a:ext cx="40005" cy="40005"/>
          </a:xfrm>
          <a:prstGeom prst="ellipse">
            <a:avLst/>
          </a:prstGeom>
          <a:solidFill>
            <a:srgbClr val="C9A85C">
              <a:alpha val="22000"/>
            </a:srgbClr>
          </a:solidFill>
          <a:ln w="12700">
            <a:solidFill>
              <a:srgbClr val="C9A85C">
                <a:alpha val="22000"/>
              </a:srgbClr>
            </a:solidFill>
            <a:prstDash val="solid"/>
          </a:ln>
        </p:spPr>
      </p:sp>
      <p:sp>
        <p:nvSpPr>
          <p:cNvPr id="30" name="Shape 25"/>
          <p:cNvSpPr/>
          <p:nvPr/>
        </p:nvSpPr>
        <p:spPr>
          <a:xfrm>
            <a:off x="7726680" y="4734878"/>
            <a:ext cx="40005" cy="40005"/>
          </a:xfrm>
          <a:prstGeom prst="ellipse">
            <a:avLst/>
          </a:prstGeom>
          <a:solidFill>
            <a:srgbClr val="C9A85C">
              <a:alpha val="22000"/>
            </a:srgbClr>
          </a:solidFill>
          <a:ln w="12700">
            <a:solidFill>
              <a:srgbClr val="C9A85C">
                <a:alpha val="22000"/>
              </a:srgbClr>
            </a:solidFill>
            <a:prstDash val="solid"/>
          </a:ln>
        </p:spPr>
      </p:sp>
      <p:sp>
        <p:nvSpPr>
          <p:cNvPr id="31" name="Shape 26"/>
          <p:cNvSpPr/>
          <p:nvPr/>
        </p:nvSpPr>
        <p:spPr>
          <a:xfrm>
            <a:off x="7806690" y="4734878"/>
            <a:ext cx="125730" cy="40005"/>
          </a:xfrm>
          <a:prstGeom prst="roundRect">
            <a:avLst>
              <a:gd name="adj" fmla="val 50000"/>
            </a:avLst>
          </a:prstGeom>
          <a:solidFill>
            <a:srgbClr val="EAD08A"/>
          </a:solidFill>
          <a:ln w="12700">
            <a:solidFill>
              <a:srgbClr val="EAD08A"/>
            </a:solidFill>
            <a:prstDash val="solid"/>
          </a:ln>
        </p:spPr>
      </p:sp>
      <p:sp>
        <p:nvSpPr>
          <p:cNvPr id="32" name="Shape 27"/>
          <p:cNvSpPr/>
          <p:nvPr/>
        </p:nvSpPr>
        <p:spPr>
          <a:xfrm>
            <a:off x="7972425" y="4734878"/>
            <a:ext cx="40005" cy="40005"/>
          </a:xfrm>
          <a:prstGeom prst="ellipse">
            <a:avLst/>
          </a:prstGeom>
          <a:solidFill>
            <a:srgbClr val="C9A85C">
              <a:alpha val="22000"/>
            </a:srgbClr>
          </a:solidFill>
          <a:ln w="12700">
            <a:solidFill>
              <a:srgbClr val="C9A85C">
                <a:alpha val="22000"/>
              </a:srgbClr>
            </a:solidFill>
            <a:prstDash val="solid"/>
          </a:ln>
        </p:spPr>
      </p:sp>
      <p:sp>
        <p:nvSpPr>
          <p:cNvPr id="33" name="Shape 28"/>
          <p:cNvSpPr/>
          <p:nvPr/>
        </p:nvSpPr>
        <p:spPr>
          <a:xfrm>
            <a:off x="8052435" y="4734878"/>
            <a:ext cx="40005" cy="40005"/>
          </a:xfrm>
          <a:prstGeom prst="ellipse">
            <a:avLst/>
          </a:prstGeom>
          <a:solidFill>
            <a:srgbClr val="C9A85C">
              <a:alpha val="22000"/>
            </a:srgbClr>
          </a:solidFill>
          <a:ln w="12700">
            <a:solidFill>
              <a:srgbClr val="C9A85C">
                <a:alpha val="22000"/>
              </a:srgbClr>
            </a:solidFill>
            <a:prstDash val="solid"/>
          </a:ln>
        </p:spPr>
      </p:sp>
      <p:sp>
        <p:nvSpPr>
          <p:cNvPr id="34" name="Shape 29"/>
          <p:cNvSpPr/>
          <p:nvPr/>
        </p:nvSpPr>
        <p:spPr>
          <a:xfrm>
            <a:off x="8132445" y="4734878"/>
            <a:ext cx="40005" cy="40005"/>
          </a:xfrm>
          <a:prstGeom prst="ellipse">
            <a:avLst/>
          </a:prstGeom>
          <a:solidFill>
            <a:srgbClr val="C9A85C">
              <a:alpha val="22000"/>
            </a:srgbClr>
          </a:solidFill>
          <a:ln w="12700">
            <a:solidFill>
              <a:srgbClr val="C9A85C">
                <a:alpha val="22000"/>
              </a:srgbClr>
            </a:solidFill>
            <a:prstDash val="solid"/>
          </a:ln>
        </p:spPr>
      </p:sp>
      <p:sp>
        <p:nvSpPr>
          <p:cNvPr id="35" name="Text 30"/>
          <p:cNvSpPr txBox="1"/>
          <p:nvPr/>
        </p:nvSpPr>
        <p:spPr>
          <a:xfrm>
            <a:off x="8229600" y="4674870"/>
            <a:ext cx="457200" cy="205740"/>
          </a:xfrm>
          <a:prstGeom prst="rect">
            <a:avLst/>
          </a:prstGeom>
          <a:noFill/>
          <a:ln/>
        </p:spPr>
        <p:txBody>
          <a:bodyPr wrap="square" lIns="0" tIns="0" rIns="0" bIns="0" rtlCol="0" anchor="ctr"/>
          <a:lstStyle/>
          <a:p>
            <a:pPr algn="r" indent="0" marL="0">
              <a:buNone/>
            </a:pPr>
            <a:r>
              <a:rPr lang="en-US" sz="600" b="1" spc="150" kern="0" dirty="0">
                <a:solidFill>
                  <a:srgbClr val="C9A85C"/>
                </a:solidFill>
                <a:latin typeface="Cinzel" pitchFamily="34" charset="0"/>
                <a:ea typeface="Cinzel" pitchFamily="34" charset="-122"/>
                <a:cs typeface="Cinzel" pitchFamily="34" charset="-120"/>
              </a:rPr>
              <a:t>10 / 13</a:t>
            </a:r>
            <a:endParaRPr lang="en-US" sz="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2"/>
          <a:stretch>
            <a:fillRect/>
          </a:stretch>
        </p:blipFill>
        <p:spPr>
          <a:xfrm>
            <a:off x="457200" y="326898"/>
            <a:ext cx="219456" cy="219456"/>
          </a:xfrm>
          <a:prstGeom prst="rect">
            <a:avLst/>
          </a:prstGeom>
        </p:spPr>
      </p:pic>
      <p:sp>
        <p:nvSpPr>
          <p:cNvPr id="4" name="Text 0"/>
          <p:cNvSpPr txBox="1"/>
          <p:nvPr/>
        </p:nvSpPr>
        <p:spPr>
          <a:xfrm>
            <a:off x="731520" y="308610"/>
            <a:ext cx="1645920" cy="228600"/>
          </a:xfrm>
          <a:prstGeom prst="rect">
            <a:avLst/>
          </a:prstGeom>
          <a:noFill/>
          <a:ln/>
        </p:spPr>
        <p:txBody>
          <a:bodyPr wrap="square" lIns="0" tIns="0" rIns="0" bIns="0" rtlCol="0" anchor="ctr"/>
          <a:lstStyle/>
          <a:p>
            <a:pPr indent="0" marL="0">
              <a:buNone/>
            </a:pPr>
            <a:r>
              <a:rPr lang="en-US" sz="1200" b="1" spc="200" kern="0" dirty="0">
                <a:solidFill>
                  <a:srgbClr val="EAD08A"/>
                </a:solidFill>
                <a:latin typeface="Cinzel" pitchFamily="34" charset="0"/>
                <a:ea typeface="Cinzel" pitchFamily="34" charset="-122"/>
                <a:cs typeface="Cinzel" pitchFamily="34" charset="-120"/>
              </a:rPr>
              <a:t>Spartan OS</a:t>
            </a:r>
            <a:endParaRPr lang="en-US" sz="1200" dirty="0"/>
          </a:p>
        </p:txBody>
      </p:sp>
      <p:sp>
        <p:nvSpPr>
          <p:cNvPr id="5" name="Text 1"/>
          <p:cNvSpPr txBox="1"/>
          <p:nvPr/>
        </p:nvSpPr>
        <p:spPr>
          <a:xfrm>
            <a:off x="457200" y="685800"/>
            <a:ext cx="7315200" cy="91440"/>
          </a:xfrm>
          <a:prstGeom prst="rect">
            <a:avLst/>
          </a:prstGeom>
          <a:noFill/>
          <a:ln/>
        </p:spPr>
        <p:txBody>
          <a:bodyPr wrap="square" lIns="0" tIns="0" rIns="0" bIns="0" rtlCol="0" anchor="t"/>
          <a:lstStyle/>
          <a:p>
            <a:pPr indent="0" marL="0">
              <a:buNone/>
            </a:pPr>
            <a:r>
              <a:rPr lang="en-US" sz="550" b="1" spc="300" kern="0" dirty="0">
                <a:solidFill>
                  <a:srgbClr val="C9A85C"/>
                </a:solidFill>
                <a:latin typeface="Manrope" pitchFamily="34" charset="0"/>
                <a:ea typeface="Manrope" pitchFamily="34" charset="-122"/>
                <a:cs typeface="Manrope" pitchFamily="34" charset="-120"/>
              </a:rPr>
              <a:t>10 · WHY THE PRICE HOLDS</a:t>
            </a:r>
            <a:endParaRPr lang="en-US" sz="550" dirty="0"/>
          </a:p>
        </p:txBody>
      </p:sp>
      <p:sp>
        <p:nvSpPr>
          <p:cNvPr id="6" name="Text 2"/>
          <p:cNvSpPr txBox="1"/>
          <p:nvPr/>
        </p:nvSpPr>
        <p:spPr>
          <a:xfrm>
            <a:off x="457200" y="834390"/>
            <a:ext cx="8229600" cy="308610"/>
          </a:xfrm>
          <a:prstGeom prst="rect">
            <a:avLst/>
          </a:prstGeom>
          <a:noFill/>
          <a:ln/>
        </p:spPr>
        <p:txBody>
          <a:bodyPr wrap="square" lIns="0" tIns="0" rIns="0" bIns="0" rtlCol="0" anchor="t"/>
          <a:lstStyle/>
          <a:p>
            <a:pPr indent="0" marL="0">
              <a:buNone/>
            </a:pPr>
            <a:r>
              <a:rPr lang="en-US" sz="2000" b="1" spc="30" kern="0" dirty="0">
                <a:solidFill>
                  <a:srgbClr val="F4EFE3"/>
                </a:solidFill>
                <a:latin typeface="Cinzel" pitchFamily="34" charset="0"/>
                <a:ea typeface="Cinzel" pitchFamily="34" charset="-122"/>
                <a:cs typeface="Cinzel" pitchFamily="34" charset="-120"/>
              </a:rPr>
              <a:t>Balance first. </a:t>
            </a:r>
            <a:pPr indent="0" marL="0">
              <a:buNone/>
            </a:pPr>
            <a:r>
              <a:rPr lang="en-US" sz="2000" b="1" spc="30" kern="0" dirty="0">
                <a:solidFill>
                  <a:srgbClr val="EAD08A"/>
                </a:solidFill>
                <a:latin typeface="Cinzel" pitchFamily="34" charset="0"/>
                <a:ea typeface="Cinzel" pitchFamily="34" charset="-122"/>
                <a:cs typeface="Cinzel" pitchFamily="34" charset="-120"/>
              </a:rPr>
              <a:t>Price second.</a:t>
            </a:r>
            <a:endParaRPr lang="en-US" sz="2000" dirty="0"/>
          </a:p>
        </p:txBody>
      </p:sp>
      <p:sp>
        <p:nvSpPr>
          <p:cNvPr id="7" name="Text 3"/>
          <p:cNvSpPr txBox="1"/>
          <p:nvPr/>
        </p:nvSpPr>
        <p:spPr>
          <a:xfrm>
            <a:off x="457200" y="1223010"/>
            <a:ext cx="6400800" cy="342900"/>
          </a:xfrm>
          <a:prstGeom prst="rect">
            <a:avLst/>
          </a:prstGeom>
          <a:noFill/>
          <a:ln/>
        </p:spPr>
        <p:txBody>
          <a:bodyPr wrap="square" lIns="0" tIns="0" rIns="0" bIns="0" rtlCol="0" anchor="t"/>
          <a:lstStyle/>
          <a:p>
            <a:pPr indent="0" marL="0">
              <a:lnSpc>
                <a:spcPct val="105000"/>
              </a:lnSpc>
              <a:buNone/>
            </a:pPr>
            <a:r>
              <a:rPr lang="en-US" sz="900" dirty="0">
                <a:solidFill>
                  <a:srgbClr val="CFC9BC"/>
                </a:solidFill>
                <a:latin typeface="Manrope" pitchFamily="34" charset="0"/>
                <a:ea typeface="Manrope" pitchFamily="34" charset="-122"/>
                <a:cs typeface="Manrope" pitchFamily="34" charset="-120"/>
              </a:rPr>
              <a:t>O², RM's adaptive balancing protocol, is positioned by Spartan OS as a global first: Olympus DAO and Origin, upgraded so the rules adapt to the market. It balances supply and demand and protects liquidity. It does not set the price.</a:t>
            </a:r>
            <a:endParaRPr lang="en-US" sz="900" dirty="0"/>
          </a:p>
        </p:txBody>
      </p:sp>
      <p:sp>
        <p:nvSpPr>
          <p:cNvPr id="8" name="Shape 4"/>
          <p:cNvSpPr/>
          <p:nvPr/>
        </p:nvSpPr>
        <p:spPr>
          <a:xfrm>
            <a:off x="457200" y="1680210"/>
            <a:ext cx="1988820" cy="2857500"/>
          </a:xfrm>
          <a:prstGeom prst="roundRect">
            <a:avLst>
              <a:gd name="adj" fmla="val 4023"/>
            </a:avLst>
          </a:prstGeom>
          <a:solidFill>
            <a:srgbClr val="08090B">
              <a:alpha val="88000"/>
            </a:srgbClr>
          </a:solidFill>
          <a:ln w="7620">
            <a:solidFill>
              <a:srgbClr val="C9A85C">
                <a:alpha val="34000"/>
              </a:srgbClr>
            </a:solidFill>
            <a:prstDash val="solid"/>
          </a:ln>
        </p:spPr>
      </p:sp>
      <p:pic>
        <p:nvPicPr>
          <p:cNvPr id="9" name="Image 1" descr="/home/claude/spartan/deck/icons14/repeat_gold_46.png">    </p:cNvPr>
          <p:cNvPicPr>
            <a:picLocks noChangeAspect="1"/>
          </p:cNvPicPr>
          <p:nvPr/>
        </p:nvPicPr>
        <p:blipFill>
          <a:blip r:embed="rId3"/>
          <a:stretch>
            <a:fillRect/>
          </a:stretch>
        </p:blipFill>
        <p:spPr>
          <a:xfrm>
            <a:off x="605790" y="1817370"/>
            <a:ext cx="262890" cy="262890"/>
          </a:xfrm>
          <a:prstGeom prst="rect">
            <a:avLst/>
          </a:prstGeom>
        </p:spPr>
      </p:pic>
      <p:sp>
        <p:nvSpPr>
          <p:cNvPr id="10" name="Text 5"/>
          <p:cNvSpPr txBox="1"/>
          <p:nvPr/>
        </p:nvSpPr>
        <p:spPr>
          <a:xfrm>
            <a:off x="605790" y="2160270"/>
            <a:ext cx="1691640"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TURBINE</a:t>
            </a:r>
            <a:endParaRPr lang="en-US" sz="500" dirty="0"/>
          </a:p>
        </p:txBody>
      </p:sp>
      <p:sp>
        <p:nvSpPr>
          <p:cNvPr id="11" name="Text 6"/>
          <p:cNvSpPr txBox="1"/>
          <p:nvPr/>
        </p:nvSpPr>
        <p:spPr>
          <a:xfrm>
            <a:off x="605790" y="2297430"/>
            <a:ext cx="1691640" cy="171450"/>
          </a:xfrm>
          <a:prstGeom prst="rect">
            <a:avLst/>
          </a:prstGeom>
          <a:noFill/>
          <a:ln/>
        </p:spPr>
        <p:txBody>
          <a:bodyPr wrap="square" lIns="0" tIns="0" rIns="0" bIns="0" rtlCol="0" anchor="t"/>
          <a:lstStyle/>
          <a:p>
            <a:pPr indent="0" marL="0">
              <a:buNone/>
            </a:pPr>
            <a:r>
              <a:rPr lang="en-US" sz="950" b="1" dirty="0">
                <a:solidFill>
                  <a:srgbClr val="F4EFE3"/>
                </a:solidFill>
                <a:latin typeface="Manrope" pitchFamily="34" charset="0"/>
                <a:ea typeface="Manrope" pitchFamily="34" charset="-122"/>
                <a:cs typeface="Manrope" pitchFamily="34" charset="-120"/>
              </a:rPr>
              <a:t>Buy one to one</a:t>
            </a:r>
            <a:endParaRPr lang="en-US" sz="950" dirty="0"/>
          </a:p>
        </p:txBody>
      </p:sp>
      <p:sp>
        <p:nvSpPr>
          <p:cNvPr id="12" name="Shape 7"/>
          <p:cNvSpPr/>
          <p:nvPr/>
        </p:nvSpPr>
        <p:spPr>
          <a:xfrm>
            <a:off x="605790" y="2503170"/>
            <a:ext cx="613156" cy="217170"/>
          </a:xfrm>
          <a:prstGeom prst="roundRect">
            <a:avLst>
              <a:gd name="adj" fmla="val 23684"/>
            </a:avLst>
          </a:prstGeom>
          <a:solidFill>
            <a:srgbClr val="C9A85C">
              <a:alpha val="12000"/>
            </a:srgbClr>
          </a:solidFill>
          <a:ln w="7620">
            <a:solidFill>
              <a:srgbClr val="C9A85C">
                <a:alpha val="48000"/>
              </a:srgbClr>
            </a:solidFill>
            <a:prstDash val="solid"/>
          </a:ln>
        </p:spPr>
      </p:sp>
      <p:sp>
        <p:nvSpPr>
          <p:cNvPr id="13" name="Text 8"/>
          <p:cNvSpPr txBox="1"/>
          <p:nvPr/>
        </p:nvSpPr>
        <p:spPr>
          <a:xfrm>
            <a:off x="678942" y="2503170"/>
            <a:ext cx="521716" cy="217170"/>
          </a:xfrm>
          <a:prstGeom prst="rect">
            <a:avLst/>
          </a:prstGeom>
          <a:noFill/>
          <a:ln/>
        </p:spPr>
        <p:txBody>
          <a:bodyPr wrap="square" lIns="0" tIns="0" rIns="0" bIns="0" rtlCol="0" anchor="ctr"/>
          <a:lstStyle/>
          <a:p>
            <a:pPr indent="0" marL="0">
              <a:buNone/>
            </a:pPr>
            <a:r>
              <a:rPr lang="en-US" sz="1000" b="1" dirty="0">
                <a:solidFill>
                  <a:srgbClr val="EAD08A"/>
                </a:solidFill>
                <a:latin typeface="Cinzel" pitchFamily="34" charset="0"/>
                <a:ea typeface="Cinzel" pitchFamily="34" charset="-122"/>
                <a:cs typeface="Cinzel" pitchFamily="34" charset="-120"/>
              </a:rPr>
              <a:t>1 : 1</a:t>
            </a:r>
            <a:endParaRPr lang="en-US" sz="1000" dirty="0"/>
          </a:p>
        </p:txBody>
      </p:sp>
      <p:sp>
        <p:nvSpPr>
          <p:cNvPr id="14" name="Text 9"/>
          <p:cNvSpPr txBox="1"/>
          <p:nvPr/>
        </p:nvSpPr>
        <p:spPr>
          <a:xfrm>
            <a:off x="605790" y="2800350"/>
            <a:ext cx="1691640" cy="1234440"/>
          </a:xfrm>
          <a:prstGeom prst="rect">
            <a:avLst/>
          </a:prstGeom>
          <a:noFill/>
          <a:ln/>
        </p:spPr>
        <p:txBody>
          <a:bodyPr wrap="square" lIns="0" tIns="0" rIns="0" bIns="0" rtlCol="0" anchor="t"/>
          <a:lstStyle/>
          <a:p>
            <a:pPr indent="0" marL="0">
              <a:lnSpc>
                <a:spcPct val="108000"/>
              </a:lnSpc>
              <a:buNone/>
            </a:pPr>
            <a:r>
              <a:rPr lang="en-US" sz="750" dirty="0">
                <a:solidFill>
                  <a:srgbClr val="D9D3C6"/>
                </a:solidFill>
                <a:latin typeface="Manrope" pitchFamily="34" charset="0"/>
                <a:ea typeface="Manrope" pitchFamily="34" charset="-122"/>
                <a:cs typeface="Manrope" pitchFamily="34" charset="-120"/>
              </a:rPr>
              <a:t>Every RM you earn is claimed into the turbine. You buy the same amount on the DEX, wait 24 hours, and both are yours. Every payout is also a purchase.</a:t>
            </a:r>
            <a:endParaRPr lang="en-US" sz="750" dirty="0"/>
          </a:p>
        </p:txBody>
      </p:sp>
      <p:sp>
        <p:nvSpPr>
          <p:cNvPr id="15" name="Shape 10"/>
          <p:cNvSpPr/>
          <p:nvPr/>
        </p:nvSpPr>
        <p:spPr>
          <a:xfrm>
            <a:off x="605790" y="4057650"/>
            <a:ext cx="1691640" cy="0"/>
          </a:xfrm>
          <a:prstGeom prst="line">
            <a:avLst/>
          </a:prstGeom>
          <a:noFill/>
          <a:ln w="6350">
            <a:solidFill>
              <a:srgbClr val="C9A85C">
                <a:alpha val="20000"/>
              </a:srgbClr>
            </a:solidFill>
            <a:prstDash val="solid"/>
          </a:ln>
        </p:spPr>
      </p:sp>
      <p:sp>
        <p:nvSpPr>
          <p:cNvPr id="16" name="Text 11"/>
          <p:cNvSpPr txBox="1"/>
          <p:nvPr/>
        </p:nvSpPr>
        <p:spPr>
          <a:xfrm>
            <a:off x="605790" y="4137660"/>
            <a:ext cx="805815"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WAIT</a:t>
            </a:r>
            <a:endParaRPr lang="en-US" sz="450" dirty="0"/>
          </a:p>
        </p:txBody>
      </p:sp>
      <p:sp>
        <p:nvSpPr>
          <p:cNvPr id="17" name="Text 12"/>
          <p:cNvSpPr txBox="1"/>
          <p:nvPr/>
        </p:nvSpPr>
        <p:spPr>
          <a:xfrm>
            <a:off x="605790" y="4223385"/>
            <a:ext cx="805815"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24 hours</a:t>
            </a:r>
            <a:endParaRPr lang="en-US" sz="650" dirty="0"/>
          </a:p>
        </p:txBody>
      </p:sp>
      <p:sp>
        <p:nvSpPr>
          <p:cNvPr id="18" name="Text 13"/>
          <p:cNvSpPr txBox="1"/>
          <p:nvPr/>
        </p:nvSpPr>
        <p:spPr>
          <a:xfrm>
            <a:off x="1491615" y="4137660"/>
            <a:ext cx="805815"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RATIO</a:t>
            </a:r>
            <a:endParaRPr lang="en-US" sz="450" dirty="0"/>
          </a:p>
        </p:txBody>
      </p:sp>
      <p:sp>
        <p:nvSpPr>
          <p:cNvPr id="19" name="Text 14"/>
          <p:cNvSpPr txBox="1"/>
          <p:nvPr/>
        </p:nvSpPr>
        <p:spPr>
          <a:xfrm>
            <a:off x="1491615" y="4223385"/>
            <a:ext cx="805815"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One to one</a:t>
            </a:r>
            <a:endParaRPr lang="en-US" sz="650" dirty="0"/>
          </a:p>
        </p:txBody>
      </p:sp>
      <p:sp>
        <p:nvSpPr>
          <p:cNvPr id="20" name="Shape 15"/>
          <p:cNvSpPr/>
          <p:nvPr/>
        </p:nvSpPr>
        <p:spPr>
          <a:xfrm>
            <a:off x="2537460" y="1680210"/>
            <a:ext cx="1988820" cy="2857500"/>
          </a:xfrm>
          <a:prstGeom prst="roundRect">
            <a:avLst>
              <a:gd name="adj" fmla="val 4023"/>
            </a:avLst>
          </a:prstGeom>
          <a:solidFill>
            <a:srgbClr val="08090B">
              <a:alpha val="88000"/>
            </a:srgbClr>
          </a:solidFill>
          <a:ln w="7620">
            <a:solidFill>
              <a:srgbClr val="C9A85C">
                <a:alpha val="34000"/>
              </a:srgbClr>
            </a:solidFill>
            <a:prstDash val="solid"/>
          </a:ln>
        </p:spPr>
      </p:sp>
      <p:pic>
        <p:nvPicPr>
          <p:cNvPr id="21" name="Image 2" descr="/home/claude/spartan/deck/icons14/percent_gold_46.png">    </p:cNvPr>
          <p:cNvPicPr>
            <a:picLocks noChangeAspect="1"/>
          </p:cNvPicPr>
          <p:nvPr/>
        </p:nvPicPr>
        <p:blipFill>
          <a:blip r:embed="rId4"/>
          <a:stretch>
            <a:fillRect/>
          </a:stretch>
        </p:blipFill>
        <p:spPr>
          <a:xfrm>
            <a:off x="2686050" y="1817370"/>
            <a:ext cx="262890" cy="262890"/>
          </a:xfrm>
          <a:prstGeom prst="rect">
            <a:avLst/>
          </a:prstGeom>
        </p:spPr>
      </p:pic>
      <p:sp>
        <p:nvSpPr>
          <p:cNvPr id="22" name="Text 16"/>
          <p:cNvSpPr txBox="1"/>
          <p:nvPr/>
        </p:nvSpPr>
        <p:spPr>
          <a:xfrm>
            <a:off x="2686050" y="2160270"/>
            <a:ext cx="1691640"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SELL TAX</a:t>
            </a:r>
            <a:endParaRPr lang="en-US" sz="500" dirty="0"/>
          </a:p>
        </p:txBody>
      </p:sp>
      <p:sp>
        <p:nvSpPr>
          <p:cNvPr id="23" name="Text 17"/>
          <p:cNvSpPr txBox="1"/>
          <p:nvPr/>
        </p:nvSpPr>
        <p:spPr>
          <a:xfrm>
            <a:off x="2686050" y="2297430"/>
            <a:ext cx="1691640" cy="171450"/>
          </a:xfrm>
          <a:prstGeom prst="rect">
            <a:avLst/>
          </a:prstGeom>
          <a:noFill/>
          <a:ln/>
        </p:spPr>
        <p:txBody>
          <a:bodyPr wrap="square" lIns="0" tIns="0" rIns="0" bIns="0" rtlCol="0" anchor="t"/>
          <a:lstStyle/>
          <a:p>
            <a:pPr indent="0" marL="0">
              <a:buNone/>
            </a:pPr>
            <a:r>
              <a:rPr lang="en-US" sz="950" b="1" dirty="0">
                <a:solidFill>
                  <a:srgbClr val="F4EFE3"/>
                </a:solidFill>
                <a:latin typeface="Manrope" pitchFamily="34" charset="0"/>
                <a:ea typeface="Manrope" pitchFamily="34" charset="-122"/>
                <a:cs typeface="Manrope" pitchFamily="34" charset="-120"/>
              </a:rPr>
              <a:t>Panic costs money</a:t>
            </a:r>
            <a:endParaRPr lang="en-US" sz="950" dirty="0"/>
          </a:p>
        </p:txBody>
      </p:sp>
      <p:sp>
        <p:nvSpPr>
          <p:cNvPr id="24" name="Shape 18"/>
          <p:cNvSpPr/>
          <p:nvPr/>
        </p:nvSpPr>
        <p:spPr>
          <a:xfrm>
            <a:off x="2686050" y="2503170"/>
            <a:ext cx="849376" cy="217170"/>
          </a:xfrm>
          <a:prstGeom prst="roundRect">
            <a:avLst>
              <a:gd name="adj" fmla="val 23684"/>
            </a:avLst>
          </a:prstGeom>
          <a:solidFill>
            <a:srgbClr val="C9A85C">
              <a:alpha val="12000"/>
            </a:srgbClr>
          </a:solidFill>
          <a:ln w="7620">
            <a:solidFill>
              <a:srgbClr val="C9A85C">
                <a:alpha val="48000"/>
              </a:srgbClr>
            </a:solidFill>
            <a:prstDash val="solid"/>
          </a:ln>
        </p:spPr>
      </p:sp>
      <p:sp>
        <p:nvSpPr>
          <p:cNvPr id="25" name="Text 19"/>
          <p:cNvSpPr txBox="1"/>
          <p:nvPr/>
        </p:nvSpPr>
        <p:spPr>
          <a:xfrm>
            <a:off x="2759202" y="2503170"/>
            <a:ext cx="757936" cy="217170"/>
          </a:xfrm>
          <a:prstGeom prst="rect">
            <a:avLst/>
          </a:prstGeom>
          <a:noFill/>
          <a:ln/>
        </p:spPr>
        <p:txBody>
          <a:bodyPr wrap="square" lIns="0" tIns="0" rIns="0" bIns="0" rtlCol="0" anchor="ctr"/>
          <a:lstStyle/>
          <a:p>
            <a:pPr indent="0" marL="0">
              <a:buNone/>
            </a:pPr>
            <a:r>
              <a:rPr lang="en-US" sz="1000" b="1" dirty="0">
                <a:solidFill>
                  <a:srgbClr val="EAD08A"/>
                </a:solidFill>
                <a:latin typeface="Cinzel" pitchFamily="34" charset="0"/>
                <a:ea typeface="Cinzel" pitchFamily="34" charset="-122"/>
                <a:cs typeface="Cinzel" pitchFamily="34" charset="-120"/>
              </a:rPr>
              <a:t>5% → 30%</a:t>
            </a:r>
            <a:endParaRPr lang="en-US" sz="1000" dirty="0"/>
          </a:p>
        </p:txBody>
      </p:sp>
      <p:sp>
        <p:nvSpPr>
          <p:cNvPr id="26" name="Text 20"/>
          <p:cNvSpPr txBox="1"/>
          <p:nvPr/>
        </p:nvSpPr>
        <p:spPr>
          <a:xfrm>
            <a:off x="2686050" y="2800350"/>
            <a:ext cx="1691640" cy="1234440"/>
          </a:xfrm>
          <a:prstGeom prst="rect">
            <a:avLst/>
          </a:prstGeom>
          <a:noFill/>
          <a:ln/>
        </p:spPr>
        <p:txBody>
          <a:bodyPr wrap="square" lIns="0" tIns="0" rIns="0" bIns="0" rtlCol="0" anchor="t"/>
          <a:lstStyle/>
          <a:p>
            <a:pPr indent="0" marL="0">
              <a:lnSpc>
                <a:spcPct val="108000"/>
              </a:lnSpc>
              <a:buNone/>
            </a:pPr>
            <a:r>
              <a:rPr lang="en-US" sz="750" dirty="0">
                <a:solidFill>
                  <a:srgbClr val="D9D3C6"/>
                </a:solidFill>
                <a:latin typeface="Manrope" pitchFamily="34" charset="0"/>
                <a:ea typeface="Manrope" pitchFamily="34" charset="-122"/>
                <a:cs typeface="Manrope" pitchFamily="34" charset="-120"/>
              </a:rPr>
              <a:t>Buying is free. Selling starts at 5%. If the price falls more than 5% against its rolling average, the tax climbs in steps to 30%. Slow selling is cheap; dumping is not. The aim is to slow cascades, not to block exits.</a:t>
            </a:r>
            <a:endParaRPr lang="en-US" sz="750" dirty="0"/>
          </a:p>
        </p:txBody>
      </p:sp>
      <p:sp>
        <p:nvSpPr>
          <p:cNvPr id="27" name="Shape 21"/>
          <p:cNvSpPr/>
          <p:nvPr/>
        </p:nvSpPr>
        <p:spPr>
          <a:xfrm>
            <a:off x="2686050" y="4057650"/>
            <a:ext cx="1691640" cy="0"/>
          </a:xfrm>
          <a:prstGeom prst="line">
            <a:avLst/>
          </a:prstGeom>
          <a:noFill/>
          <a:ln w="6350">
            <a:solidFill>
              <a:srgbClr val="C9A85C">
                <a:alpha val="20000"/>
              </a:srgbClr>
            </a:solidFill>
            <a:prstDash val="solid"/>
          </a:ln>
        </p:spPr>
      </p:sp>
      <p:sp>
        <p:nvSpPr>
          <p:cNvPr id="28" name="Text 22"/>
          <p:cNvSpPr txBox="1"/>
          <p:nvPr/>
        </p:nvSpPr>
        <p:spPr>
          <a:xfrm>
            <a:off x="2686050" y="4137660"/>
            <a:ext cx="805815"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BUY TAX</a:t>
            </a:r>
            <a:endParaRPr lang="en-US" sz="450" dirty="0"/>
          </a:p>
        </p:txBody>
      </p:sp>
      <p:sp>
        <p:nvSpPr>
          <p:cNvPr id="29" name="Text 23"/>
          <p:cNvSpPr txBox="1"/>
          <p:nvPr/>
        </p:nvSpPr>
        <p:spPr>
          <a:xfrm>
            <a:off x="2686050" y="4223385"/>
            <a:ext cx="805815"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0%</a:t>
            </a:r>
            <a:endParaRPr lang="en-US" sz="650" dirty="0"/>
          </a:p>
        </p:txBody>
      </p:sp>
      <p:sp>
        <p:nvSpPr>
          <p:cNvPr id="30" name="Text 24"/>
          <p:cNvSpPr txBox="1"/>
          <p:nvPr/>
        </p:nvSpPr>
        <p:spPr>
          <a:xfrm>
            <a:off x="3571875" y="4137660"/>
            <a:ext cx="805815"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REASSESSED</a:t>
            </a:r>
            <a:endParaRPr lang="en-US" sz="450" dirty="0"/>
          </a:p>
        </p:txBody>
      </p:sp>
      <p:sp>
        <p:nvSpPr>
          <p:cNvPr id="31" name="Text 25"/>
          <p:cNvSpPr txBox="1"/>
          <p:nvPr/>
        </p:nvSpPr>
        <p:spPr>
          <a:xfrm>
            <a:off x="3571875" y="4223385"/>
            <a:ext cx="805815"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Every three hours</a:t>
            </a:r>
            <a:endParaRPr lang="en-US" sz="650" dirty="0"/>
          </a:p>
        </p:txBody>
      </p:sp>
      <p:sp>
        <p:nvSpPr>
          <p:cNvPr id="32" name="Shape 26"/>
          <p:cNvSpPr/>
          <p:nvPr/>
        </p:nvSpPr>
        <p:spPr>
          <a:xfrm>
            <a:off x="4617720" y="1680210"/>
            <a:ext cx="1988820" cy="2857500"/>
          </a:xfrm>
          <a:prstGeom prst="roundRect">
            <a:avLst>
              <a:gd name="adj" fmla="val 4023"/>
            </a:avLst>
          </a:prstGeom>
          <a:solidFill>
            <a:srgbClr val="08090B">
              <a:alpha val="88000"/>
            </a:srgbClr>
          </a:solidFill>
          <a:ln w="7620">
            <a:solidFill>
              <a:srgbClr val="C9A85C">
                <a:alpha val="34000"/>
              </a:srgbClr>
            </a:solidFill>
            <a:prstDash val="solid"/>
          </a:ln>
        </p:spPr>
      </p:sp>
      <p:pic>
        <p:nvPicPr>
          <p:cNvPr id="33" name="Image 3" descr="/home/claude/spartan/deck/icons14/flame_gold_46.png">    </p:cNvPr>
          <p:cNvPicPr>
            <a:picLocks noChangeAspect="1"/>
          </p:cNvPicPr>
          <p:nvPr/>
        </p:nvPicPr>
        <p:blipFill>
          <a:blip r:embed="rId5"/>
          <a:stretch>
            <a:fillRect/>
          </a:stretch>
        </p:blipFill>
        <p:spPr>
          <a:xfrm>
            <a:off x="4766310" y="1817370"/>
            <a:ext cx="262890" cy="262890"/>
          </a:xfrm>
          <a:prstGeom prst="rect">
            <a:avLst/>
          </a:prstGeom>
        </p:spPr>
      </p:pic>
      <p:sp>
        <p:nvSpPr>
          <p:cNvPr id="34" name="Text 27"/>
          <p:cNvSpPr txBox="1"/>
          <p:nvPr/>
        </p:nvSpPr>
        <p:spPr>
          <a:xfrm>
            <a:off x="4766310" y="2160270"/>
            <a:ext cx="1691640"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BURN AND BUYBACK</a:t>
            </a:r>
            <a:endParaRPr lang="en-US" sz="500" dirty="0"/>
          </a:p>
        </p:txBody>
      </p:sp>
      <p:sp>
        <p:nvSpPr>
          <p:cNvPr id="35" name="Text 28"/>
          <p:cNvSpPr txBox="1"/>
          <p:nvPr/>
        </p:nvSpPr>
        <p:spPr>
          <a:xfrm>
            <a:off x="4766310" y="2297430"/>
            <a:ext cx="1691640" cy="171450"/>
          </a:xfrm>
          <a:prstGeom prst="rect">
            <a:avLst/>
          </a:prstGeom>
          <a:noFill/>
          <a:ln/>
        </p:spPr>
        <p:txBody>
          <a:bodyPr wrap="square" lIns="0" tIns="0" rIns="0" bIns="0" rtlCol="0" anchor="t"/>
          <a:lstStyle/>
          <a:p>
            <a:pPr indent="0" marL="0">
              <a:buNone/>
            </a:pPr>
            <a:r>
              <a:rPr lang="en-US" sz="950" b="1" dirty="0">
                <a:solidFill>
                  <a:srgbClr val="F4EFE3"/>
                </a:solidFill>
                <a:latin typeface="Manrope" pitchFamily="34" charset="0"/>
                <a:ea typeface="Manrope" pitchFamily="34" charset="-122"/>
                <a:cs typeface="Manrope" pitchFamily="34" charset="-120"/>
              </a:rPr>
              <a:t>Supply goes down</a:t>
            </a:r>
            <a:endParaRPr lang="en-US" sz="950" dirty="0"/>
          </a:p>
        </p:txBody>
      </p:sp>
      <p:sp>
        <p:nvSpPr>
          <p:cNvPr id="36" name="Shape 29"/>
          <p:cNvSpPr/>
          <p:nvPr/>
        </p:nvSpPr>
        <p:spPr>
          <a:xfrm>
            <a:off x="4766310" y="2503170"/>
            <a:ext cx="455676" cy="217170"/>
          </a:xfrm>
          <a:prstGeom prst="roundRect">
            <a:avLst>
              <a:gd name="adj" fmla="val 23684"/>
            </a:avLst>
          </a:prstGeom>
          <a:solidFill>
            <a:srgbClr val="C9A85C">
              <a:alpha val="12000"/>
            </a:srgbClr>
          </a:solidFill>
          <a:ln w="7620">
            <a:solidFill>
              <a:srgbClr val="C9A85C">
                <a:alpha val="48000"/>
              </a:srgbClr>
            </a:solidFill>
            <a:prstDash val="solid"/>
          </a:ln>
        </p:spPr>
      </p:sp>
      <p:sp>
        <p:nvSpPr>
          <p:cNvPr id="37" name="Text 30"/>
          <p:cNvSpPr txBox="1"/>
          <p:nvPr/>
        </p:nvSpPr>
        <p:spPr>
          <a:xfrm>
            <a:off x="4839462" y="2503170"/>
            <a:ext cx="364236" cy="217170"/>
          </a:xfrm>
          <a:prstGeom prst="rect">
            <a:avLst/>
          </a:prstGeom>
          <a:noFill/>
          <a:ln/>
        </p:spPr>
        <p:txBody>
          <a:bodyPr wrap="square" lIns="0" tIns="0" rIns="0" bIns="0" rtlCol="0" anchor="ctr"/>
          <a:lstStyle/>
          <a:p>
            <a:pPr indent="0" marL="0">
              <a:buNone/>
            </a:pPr>
            <a:r>
              <a:rPr lang="en-US" sz="1000" b="1" dirty="0">
                <a:solidFill>
                  <a:srgbClr val="EAD08A"/>
                </a:solidFill>
                <a:latin typeface="Cinzel" pitchFamily="34" charset="0"/>
                <a:ea typeface="Cinzel" pitchFamily="34" charset="-122"/>
                <a:cs typeface="Cinzel" pitchFamily="34" charset="-120"/>
              </a:rPr>
              <a:t>65%</a:t>
            </a:r>
            <a:endParaRPr lang="en-US" sz="1000" dirty="0"/>
          </a:p>
        </p:txBody>
      </p:sp>
      <p:sp>
        <p:nvSpPr>
          <p:cNvPr id="38" name="Text 31"/>
          <p:cNvSpPr txBox="1"/>
          <p:nvPr/>
        </p:nvSpPr>
        <p:spPr>
          <a:xfrm>
            <a:off x="4766310" y="2800350"/>
            <a:ext cx="1691640" cy="1234440"/>
          </a:xfrm>
          <a:prstGeom prst="rect">
            <a:avLst/>
          </a:prstGeom>
          <a:noFill/>
          <a:ln/>
        </p:spPr>
        <p:txBody>
          <a:bodyPr wrap="square" lIns="0" tIns="0" rIns="0" bIns="0" rtlCol="0" anchor="t"/>
          <a:lstStyle/>
          <a:p>
            <a:pPr indent="0" marL="0">
              <a:lnSpc>
                <a:spcPct val="108000"/>
              </a:lnSpc>
              <a:buNone/>
            </a:pPr>
            <a:r>
              <a:rPr lang="en-US" sz="750" dirty="0">
                <a:solidFill>
                  <a:srgbClr val="D9D3C6"/>
                </a:solidFill>
                <a:latin typeface="Manrope" pitchFamily="34" charset="0"/>
                <a:ea typeface="Manrope" pitchFamily="34" charset="-122"/>
                <a:cs typeface="Manrope" pitchFamily="34" charset="-120"/>
              </a:rPr>
              <a:t>1.2% of every sale buys back RM and GD and burns them. Of any extra tax, 65% is burned outright.</a:t>
            </a:r>
            <a:endParaRPr lang="en-US" sz="750" dirty="0"/>
          </a:p>
        </p:txBody>
      </p:sp>
      <p:sp>
        <p:nvSpPr>
          <p:cNvPr id="39" name="Shape 32"/>
          <p:cNvSpPr/>
          <p:nvPr/>
        </p:nvSpPr>
        <p:spPr>
          <a:xfrm>
            <a:off x="4766310" y="4057650"/>
            <a:ext cx="1691640" cy="0"/>
          </a:xfrm>
          <a:prstGeom prst="line">
            <a:avLst/>
          </a:prstGeom>
          <a:noFill/>
          <a:ln w="6350">
            <a:solidFill>
              <a:srgbClr val="C9A85C">
                <a:alpha val="20000"/>
              </a:srgbClr>
            </a:solidFill>
            <a:prstDash val="solid"/>
          </a:ln>
        </p:spPr>
      </p:sp>
      <p:sp>
        <p:nvSpPr>
          <p:cNvPr id="40" name="Text 33"/>
          <p:cNvSpPr txBox="1"/>
          <p:nvPr/>
        </p:nvSpPr>
        <p:spPr>
          <a:xfrm>
            <a:off x="4766310" y="4137660"/>
            <a:ext cx="805815"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OF EVERY SALE</a:t>
            </a:r>
            <a:endParaRPr lang="en-US" sz="450" dirty="0"/>
          </a:p>
        </p:txBody>
      </p:sp>
      <p:sp>
        <p:nvSpPr>
          <p:cNvPr id="41" name="Text 34"/>
          <p:cNvSpPr txBox="1"/>
          <p:nvPr/>
        </p:nvSpPr>
        <p:spPr>
          <a:xfrm>
            <a:off x="4766310" y="4223385"/>
            <a:ext cx="805815"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1.2%</a:t>
            </a:r>
            <a:endParaRPr lang="en-US" sz="650" dirty="0"/>
          </a:p>
        </p:txBody>
      </p:sp>
      <p:sp>
        <p:nvSpPr>
          <p:cNvPr id="42" name="Text 35"/>
          <p:cNvSpPr txBox="1"/>
          <p:nvPr/>
        </p:nvSpPr>
        <p:spPr>
          <a:xfrm>
            <a:off x="5652135" y="4137660"/>
            <a:ext cx="805815"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OF EXTRA TAX</a:t>
            </a:r>
            <a:endParaRPr lang="en-US" sz="450" dirty="0"/>
          </a:p>
        </p:txBody>
      </p:sp>
      <p:sp>
        <p:nvSpPr>
          <p:cNvPr id="43" name="Text 36"/>
          <p:cNvSpPr txBox="1"/>
          <p:nvPr/>
        </p:nvSpPr>
        <p:spPr>
          <a:xfrm>
            <a:off x="5652135" y="4223385"/>
            <a:ext cx="805815"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65% burned</a:t>
            </a:r>
            <a:endParaRPr lang="en-US" sz="650" dirty="0"/>
          </a:p>
        </p:txBody>
      </p:sp>
      <p:sp>
        <p:nvSpPr>
          <p:cNvPr id="44" name="Shape 37"/>
          <p:cNvSpPr/>
          <p:nvPr/>
        </p:nvSpPr>
        <p:spPr>
          <a:xfrm>
            <a:off x="6697980" y="1680210"/>
            <a:ext cx="1988820" cy="2857500"/>
          </a:xfrm>
          <a:prstGeom prst="roundRect">
            <a:avLst>
              <a:gd name="adj" fmla="val 4023"/>
            </a:avLst>
          </a:prstGeom>
          <a:solidFill>
            <a:srgbClr val="08090B">
              <a:alpha val="88000"/>
            </a:srgbClr>
          </a:solidFill>
          <a:ln w="7620">
            <a:solidFill>
              <a:srgbClr val="C9A85C">
                <a:alpha val="34000"/>
              </a:srgbClr>
            </a:solidFill>
            <a:prstDash val="solid"/>
          </a:ln>
        </p:spPr>
      </p:sp>
      <p:pic>
        <p:nvPicPr>
          <p:cNvPr id="45" name="Image 4" descr="/home/claude/spartan/deck/icons14/hand-coins_gold_46.png">    </p:cNvPr>
          <p:cNvPicPr>
            <a:picLocks noChangeAspect="1"/>
          </p:cNvPicPr>
          <p:nvPr/>
        </p:nvPicPr>
        <p:blipFill>
          <a:blip r:embed="rId6"/>
          <a:stretch>
            <a:fillRect/>
          </a:stretch>
        </p:blipFill>
        <p:spPr>
          <a:xfrm>
            <a:off x="6846570" y="1817370"/>
            <a:ext cx="262890" cy="262890"/>
          </a:xfrm>
          <a:prstGeom prst="rect">
            <a:avLst/>
          </a:prstGeom>
        </p:spPr>
      </p:pic>
      <p:sp>
        <p:nvSpPr>
          <p:cNvPr id="46" name="Text 38"/>
          <p:cNvSpPr txBox="1"/>
          <p:nvPr/>
        </p:nvSpPr>
        <p:spPr>
          <a:xfrm>
            <a:off x="6846570" y="2160270"/>
            <a:ext cx="1691640"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INCENTIVE POOL</a:t>
            </a:r>
            <a:endParaRPr lang="en-US" sz="500" dirty="0"/>
          </a:p>
        </p:txBody>
      </p:sp>
      <p:sp>
        <p:nvSpPr>
          <p:cNvPr id="47" name="Text 39"/>
          <p:cNvSpPr txBox="1"/>
          <p:nvPr/>
        </p:nvSpPr>
        <p:spPr>
          <a:xfrm>
            <a:off x="6846570" y="2297430"/>
            <a:ext cx="1691640" cy="171450"/>
          </a:xfrm>
          <a:prstGeom prst="rect">
            <a:avLst/>
          </a:prstGeom>
          <a:noFill/>
          <a:ln/>
        </p:spPr>
        <p:txBody>
          <a:bodyPr wrap="square" lIns="0" tIns="0" rIns="0" bIns="0" rtlCol="0" anchor="t"/>
          <a:lstStyle/>
          <a:p>
            <a:pPr indent="0" marL="0">
              <a:buNone/>
            </a:pPr>
            <a:r>
              <a:rPr lang="en-US" sz="950" b="1" dirty="0">
                <a:solidFill>
                  <a:srgbClr val="F4EFE3"/>
                </a:solidFill>
                <a:latin typeface="Manrope" pitchFamily="34" charset="0"/>
                <a:ea typeface="Manrope" pitchFamily="34" charset="-122"/>
                <a:cs typeface="Manrope" pitchFamily="34" charset="-120"/>
              </a:rPr>
              <a:t>Holders get paid for the dip</a:t>
            </a:r>
            <a:endParaRPr lang="en-US" sz="950" dirty="0"/>
          </a:p>
        </p:txBody>
      </p:sp>
      <p:sp>
        <p:nvSpPr>
          <p:cNvPr id="48" name="Shape 40"/>
          <p:cNvSpPr/>
          <p:nvPr/>
        </p:nvSpPr>
        <p:spPr>
          <a:xfrm>
            <a:off x="6846570" y="2503170"/>
            <a:ext cx="455676" cy="217170"/>
          </a:xfrm>
          <a:prstGeom prst="roundRect">
            <a:avLst>
              <a:gd name="adj" fmla="val 23684"/>
            </a:avLst>
          </a:prstGeom>
          <a:solidFill>
            <a:srgbClr val="C9A85C">
              <a:alpha val="12000"/>
            </a:srgbClr>
          </a:solidFill>
          <a:ln w="7620">
            <a:solidFill>
              <a:srgbClr val="C9A85C">
                <a:alpha val="48000"/>
              </a:srgbClr>
            </a:solidFill>
            <a:prstDash val="solid"/>
          </a:ln>
        </p:spPr>
      </p:sp>
      <p:sp>
        <p:nvSpPr>
          <p:cNvPr id="49" name="Text 41"/>
          <p:cNvSpPr txBox="1"/>
          <p:nvPr/>
        </p:nvSpPr>
        <p:spPr>
          <a:xfrm>
            <a:off x="6919722" y="2503170"/>
            <a:ext cx="364236" cy="217170"/>
          </a:xfrm>
          <a:prstGeom prst="rect">
            <a:avLst/>
          </a:prstGeom>
          <a:noFill/>
          <a:ln/>
        </p:spPr>
        <p:txBody>
          <a:bodyPr wrap="square" lIns="0" tIns="0" rIns="0" bIns="0" rtlCol="0" anchor="ctr"/>
          <a:lstStyle/>
          <a:p>
            <a:pPr indent="0" marL="0">
              <a:buNone/>
            </a:pPr>
            <a:r>
              <a:rPr lang="en-US" sz="1000" b="1" dirty="0">
                <a:solidFill>
                  <a:srgbClr val="EAD08A"/>
                </a:solidFill>
                <a:latin typeface="Cinzel" pitchFamily="34" charset="0"/>
                <a:ea typeface="Cinzel" pitchFamily="34" charset="-122"/>
                <a:cs typeface="Cinzel" pitchFamily="34" charset="-120"/>
              </a:rPr>
              <a:t>35%</a:t>
            </a:r>
            <a:endParaRPr lang="en-US" sz="1000" dirty="0"/>
          </a:p>
        </p:txBody>
      </p:sp>
      <p:sp>
        <p:nvSpPr>
          <p:cNvPr id="50" name="Text 42"/>
          <p:cNvSpPr txBox="1"/>
          <p:nvPr/>
        </p:nvSpPr>
        <p:spPr>
          <a:xfrm>
            <a:off x="6846570" y="2800350"/>
            <a:ext cx="1691640" cy="1234440"/>
          </a:xfrm>
          <a:prstGeom prst="rect">
            <a:avLst/>
          </a:prstGeom>
          <a:noFill/>
          <a:ln/>
        </p:spPr>
        <p:txBody>
          <a:bodyPr wrap="square" lIns="0" tIns="0" rIns="0" bIns="0" rtlCol="0" anchor="t"/>
          <a:lstStyle/>
          <a:p>
            <a:pPr indent="0" marL="0">
              <a:lnSpc>
                <a:spcPct val="108000"/>
              </a:lnSpc>
              <a:buNone/>
            </a:pPr>
            <a:r>
              <a:rPr lang="en-US" sz="750" dirty="0">
                <a:solidFill>
                  <a:srgbClr val="D9D3C6"/>
                </a:solidFill>
                <a:latin typeface="Manrope" pitchFamily="34" charset="0"/>
                <a:ea typeface="Manrope" pitchFamily="34" charset="-122"/>
                <a:cs typeface="Manrope" pitchFamily="34" charset="-120"/>
              </a:rPr>
              <a:t>The other 35% of extra tax goes to anyone with $200 or more in a 360 or 540-day position. When others panic, you are paid.</a:t>
            </a:r>
            <a:endParaRPr lang="en-US" sz="750" dirty="0"/>
          </a:p>
        </p:txBody>
      </p:sp>
      <p:sp>
        <p:nvSpPr>
          <p:cNvPr id="51" name="Shape 43"/>
          <p:cNvSpPr/>
          <p:nvPr/>
        </p:nvSpPr>
        <p:spPr>
          <a:xfrm>
            <a:off x="6846570" y="4057650"/>
            <a:ext cx="1691640" cy="0"/>
          </a:xfrm>
          <a:prstGeom prst="line">
            <a:avLst/>
          </a:prstGeom>
          <a:noFill/>
          <a:ln w="6350">
            <a:solidFill>
              <a:srgbClr val="C9A85C">
                <a:alpha val="20000"/>
              </a:srgbClr>
            </a:solidFill>
            <a:prstDash val="solid"/>
          </a:ln>
        </p:spPr>
      </p:sp>
      <p:sp>
        <p:nvSpPr>
          <p:cNvPr id="52" name="Text 44"/>
          <p:cNvSpPr txBox="1"/>
          <p:nvPr/>
        </p:nvSpPr>
        <p:spPr>
          <a:xfrm>
            <a:off x="6846570" y="4137660"/>
            <a:ext cx="805815"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MINIMUM</a:t>
            </a:r>
            <a:endParaRPr lang="en-US" sz="450" dirty="0"/>
          </a:p>
        </p:txBody>
      </p:sp>
      <p:sp>
        <p:nvSpPr>
          <p:cNvPr id="53" name="Text 45"/>
          <p:cNvSpPr txBox="1"/>
          <p:nvPr/>
        </p:nvSpPr>
        <p:spPr>
          <a:xfrm>
            <a:off x="6846570" y="4223385"/>
            <a:ext cx="805815"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$200 in 360 or 540</a:t>
            </a:r>
            <a:endParaRPr lang="en-US" sz="650" dirty="0"/>
          </a:p>
        </p:txBody>
      </p:sp>
      <p:sp>
        <p:nvSpPr>
          <p:cNvPr id="54" name="Text 46"/>
          <p:cNvSpPr txBox="1"/>
          <p:nvPr/>
        </p:nvSpPr>
        <p:spPr>
          <a:xfrm>
            <a:off x="7732395" y="4137660"/>
            <a:ext cx="805815"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OF EXTRA TAX</a:t>
            </a:r>
            <a:endParaRPr lang="en-US" sz="450" dirty="0"/>
          </a:p>
        </p:txBody>
      </p:sp>
      <p:sp>
        <p:nvSpPr>
          <p:cNvPr id="55" name="Text 47"/>
          <p:cNvSpPr txBox="1"/>
          <p:nvPr/>
        </p:nvSpPr>
        <p:spPr>
          <a:xfrm>
            <a:off x="7732395" y="4223385"/>
            <a:ext cx="805815"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35% shared</a:t>
            </a:r>
            <a:endParaRPr lang="en-US" sz="650" dirty="0"/>
          </a:p>
        </p:txBody>
      </p:sp>
      <p:sp>
        <p:nvSpPr>
          <p:cNvPr id="56" name="Shape 48"/>
          <p:cNvSpPr/>
          <p:nvPr/>
        </p:nvSpPr>
        <p:spPr>
          <a:xfrm>
            <a:off x="457200" y="4629150"/>
            <a:ext cx="8229600" cy="0"/>
          </a:xfrm>
          <a:prstGeom prst="line">
            <a:avLst/>
          </a:prstGeom>
          <a:noFill/>
          <a:ln w="6350">
            <a:solidFill>
              <a:srgbClr val="C9A85C">
                <a:alpha val="25000"/>
              </a:srgbClr>
            </a:solidFill>
            <a:prstDash val="solid"/>
          </a:ln>
        </p:spPr>
      </p:sp>
      <p:sp>
        <p:nvSpPr>
          <p:cNvPr id="57" name="Text 49"/>
          <p:cNvSpPr txBox="1"/>
          <p:nvPr/>
        </p:nvSpPr>
        <p:spPr>
          <a:xfrm>
            <a:off x="457200" y="4674870"/>
            <a:ext cx="5715000" cy="205740"/>
          </a:xfrm>
          <a:prstGeom prst="rect">
            <a:avLst/>
          </a:prstGeom>
          <a:noFill/>
          <a:ln/>
        </p:spPr>
        <p:txBody>
          <a:bodyPr wrap="square" lIns="0" tIns="0" rIns="0" bIns="0" rtlCol="0" anchor="ctr"/>
          <a:lstStyle/>
          <a:p>
            <a:pPr indent="0" marL="0">
              <a:buNone/>
            </a:pPr>
            <a:r>
              <a:rPr lang="en-US" sz="550" dirty="0">
                <a:solidFill>
                  <a:srgbClr val="9A948A"/>
                </a:solidFill>
                <a:latin typeface="Manrope" pitchFamily="34" charset="0"/>
                <a:ea typeface="Manrope" pitchFamily="34" charset="-122"/>
                <a:cs typeface="Manrope" pitchFamily="34" charset="-120"/>
              </a:rPr>
              <a:t>As stated by Spartan OS in the 14 September 2026 briefing and the O² core interpretation deck. O² reads TWAP, trade price, buy and sell volume and liquidity depth every three hours; price is a signal, not the verdict. It can defend liquidity and slow concentrated selling; it cannot manufacture demand. The market decides the price.</a:t>
            </a:r>
            <a:endParaRPr lang="en-US" sz="550" dirty="0"/>
          </a:p>
        </p:txBody>
      </p:sp>
      <p:sp>
        <p:nvSpPr>
          <p:cNvPr id="58" name="Shape 50"/>
          <p:cNvSpPr/>
          <p:nvPr/>
        </p:nvSpPr>
        <p:spPr>
          <a:xfrm>
            <a:off x="7166610" y="4734878"/>
            <a:ext cx="40005" cy="40005"/>
          </a:xfrm>
          <a:prstGeom prst="ellipse">
            <a:avLst/>
          </a:prstGeom>
          <a:solidFill>
            <a:srgbClr val="C9A85C">
              <a:alpha val="22000"/>
            </a:srgbClr>
          </a:solidFill>
          <a:ln w="12700">
            <a:solidFill>
              <a:srgbClr val="C9A85C">
                <a:alpha val="22000"/>
              </a:srgbClr>
            </a:solidFill>
            <a:prstDash val="solid"/>
          </a:ln>
        </p:spPr>
      </p:sp>
      <p:sp>
        <p:nvSpPr>
          <p:cNvPr id="59" name="Shape 51"/>
          <p:cNvSpPr/>
          <p:nvPr/>
        </p:nvSpPr>
        <p:spPr>
          <a:xfrm>
            <a:off x="7246620" y="4734878"/>
            <a:ext cx="40005" cy="40005"/>
          </a:xfrm>
          <a:prstGeom prst="ellipse">
            <a:avLst/>
          </a:prstGeom>
          <a:solidFill>
            <a:srgbClr val="C9A85C">
              <a:alpha val="22000"/>
            </a:srgbClr>
          </a:solidFill>
          <a:ln w="12700">
            <a:solidFill>
              <a:srgbClr val="C9A85C">
                <a:alpha val="22000"/>
              </a:srgbClr>
            </a:solidFill>
            <a:prstDash val="solid"/>
          </a:ln>
        </p:spPr>
      </p:sp>
      <p:sp>
        <p:nvSpPr>
          <p:cNvPr id="60" name="Shape 52"/>
          <p:cNvSpPr/>
          <p:nvPr/>
        </p:nvSpPr>
        <p:spPr>
          <a:xfrm>
            <a:off x="7326630" y="4734878"/>
            <a:ext cx="40005" cy="40005"/>
          </a:xfrm>
          <a:prstGeom prst="ellipse">
            <a:avLst/>
          </a:prstGeom>
          <a:solidFill>
            <a:srgbClr val="C9A85C">
              <a:alpha val="22000"/>
            </a:srgbClr>
          </a:solidFill>
          <a:ln w="12700">
            <a:solidFill>
              <a:srgbClr val="C9A85C">
                <a:alpha val="22000"/>
              </a:srgbClr>
            </a:solidFill>
            <a:prstDash val="solid"/>
          </a:ln>
        </p:spPr>
      </p:sp>
      <p:sp>
        <p:nvSpPr>
          <p:cNvPr id="61" name="Shape 53"/>
          <p:cNvSpPr/>
          <p:nvPr/>
        </p:nvSpPr>
        <p:spPr>
          <a:xfrm>
            <a:off x="7406640" y="4734878"/>
            <a:ext cx="40005" cy="40005"/>
          </a:xfrm>
          <a:prstGeom prst="ellipse">
            <a:avLst/>
          </a:prstGeom>
          <a:solidFill>
            <a:srgbClr val="C9A85C">
              <a:alpha val="22000"/>
            </a:srgbClr>
          </a:solidFill>
          <a:ln w="12700">
            <a:solidFill>
              <a:srgbClr val="C9A85C">
                <a:alpha val="22000"/>
              </a:srgbClr>
            </a:solidFill>
            <a:prstDash val="solid"/>
          </a:ln>
        </p:spPr>
      </p:sp>
      <p:sp>
        <p:nvSpPr>
          <p:cNvPr id="62" name="Shape 54"/>
          <p:cNvSpPr/>
          <p:nvPr/>
        </p:nvSpPr>
        <p:spPr>
          <a:xfrm>
            <a:off x="7486650" y="4734878"/>
            <a:ext cx="40005" cy="40005"/>
          </a:xfrm>
          <a:prstGeom prst="ellipse">
            <a:avLst/>
          </a:prstGeom>
          <a:solidFill>
            <a:srgbClr val="C9A85C">
              <a:alpha val="22000"/>
            </a:srgbClr>
          </a:solidFill>
          <a:ln w="12700">
            <a:solidFill>
              <a:srgbClr val="C9A85C">
                <a:alpha val="22000"/>
              </a:srgbClr>
            </a:solidFill>
            <a:prstDash val="solid"/>
          </a:ln>
        </p:spPr>
      </p:sp>
      <p:sp>
        <p:nvSpPr>
          <p:cNvPr id="63" name="Shape 55"/>
          <p:cNvSpPr/>
          <p:nvPr/>
        </p:nvSpPr>
        <p:spPr>
          <a:xfrm>
            <a:off x="7566660" y="4734878"/>
            <a:ext cx="40005" cy="40005"/>
          </a:xfrm>
          <a:prstGeom prst="ellipse">
            <a:avLst/>
          </a:prstGeom>
          <a:solidFill>
            <a:srgbClr val="C9A85C">
              <a:alpha val="22000"/>
            </a:srgbClr>
          </a:solidFill>
          <a:ln w="12700">
            <a:solidFill>
              <a:srgbClr val="C9A85C">
                <a:alpha val="22000"/>
              </a:srgbClr>
            </a:solidFill>
            <a:prstDash val="solid"/>
          </a:ln>
        </p:spPr>
      </p:sp>
      <p:sp>
        <p:nvSpPr>
          <p:cNvPr id="64" name="Shape 56"/>
          <p:cNvSpPr/>
          <p:nvPr/>
        </p:nvSpPr>
        <p:spPr>
          <a:xfrm>
            <a:off x="7646670" y="4734878"/>
            <a:ext cx="40005" cy="40005"/>
          </a:xfrm>
          <a:prstGeom prst="ellipse">
            <a:avLst/>
          </a:prstGeom>
          <a:solidFill>
            <a:srgbClr val="C9A85C">
              <a:alpha val="22000"/>
            </a:srgbClr>
          </a:solidFill>
          <a:ln w="12700">
            <a:solidFill>
              <a:srgbClr val="C9A85C">
                <a:alpha val="22000"/>
              </a:srgbClr>
            </a:solidFill>
            <a:prstDash val="solid"/>
          </a:ln>
        </p:spPr>
      </p:sp>
      <p:sp>
        <p:nvSpPr>
          <p:cNvPr id="65" name="Shape 57"/>
          <p:cNvSpPr/>
          <p:nvPr/>
        </p:nvSpPr>
        <p:spPr>
          <a:xfrm>
            <a:off x="7726680" y="4734878"/>
            <a:ext cx="40005" cy="40005"/>
          </a:xfrm>
          <a:prstGeom prst="ellipse">
            <a:avLst/>
          </a:prstGeom>
          <a:solidFill>
            <a:srgbClr val="C9A85C">
              <a:alpha val="22000"/>
            </a:srgbClr>
          </a:solidFill>
          <a:ln w="12700">
            <a:solidFill>
              <a:srgbClr val="C9A85C">
                <a:alpha val="22000"/>
              </a:srgbClr>
            </a:solidFill>
            <a:prstDash val="solid"/>
          </a:ln>
        </p:spPr>
      </p:sp>
      <p:sp>
        <p:nvSpPr>
          <p:cNvPr id="66" name="Shape 58"/>
          <p:cNvSpPr/>
          <p:nvPr/>
        </p:nvSpPr>
        <p:spPr>
          <a:xfrm>
            <a:off x="7806690" y="4734878"/>
            <a:ext cx="40005" cy="40005"/>
          </a:xfrm>
          <a:prstGeom prst="ellipse">
            <a:avLst/>
          </a:prstGeom>
          <a:solidFill>
            <a:srgbClr val="C9A85C">
              <a:alpha val="22000"/>
            </a:srgbClr>
          </a:solidFill>
          <a:ln w="12700">
            <a:solidFill>
              <a:srgbClr val="C9A85C">
                <a:alpha val="22000"/>
              </a:srgbClr>
            </a:solidFill>
            <a:prstDash val="solid"/>
          </a:ln>
        </p:spPr>
      </p:sp>
      <p:sp>
        <p:nvSpPr>
          <p:cNvPr id="67" name="Shape 59"/>
          <p:cNvSpPr/>
          <p:nvPr/>
        </p:nvSpPr>
        <p:spPr>
          <a:xfrm>
            <a:off x="7886700" y="4734878"/>
            <a:ext cx="125730" cy="40005"/>
          </a:xfrm>
          <a:prstGeom prst="roundRect">
            <a:avLst>
              <a:gd name="adj" fmla="val 50000"/>
            </a:avLst>
          </a:prstGeom>
          <a:solidFill>
            <a:srgbClr val="EAD08A"/>
          </a:solidFill>
          <a:ln w="12700">
            <a:solidFill>
              <a:srgbClr val="EAD08A"/>
            </a:solidFill>
            <a:prstDash val="solid"/>
          </a:ln>
        </p:spPr>
      </p:sp>
      <p:sp>
        <p:nvSpPr>
          <p:cNvPr id="68" name="Shape 60"/>
          <p:cNvSpPr/>
          <p:nvPr/>
        </p:nvSpPr>
        <p:spPr>
          <a:xfrm>
            <a:off x="8052435" y="4734878"/>
            <a:ext cx="40005" cy="40005"/>
          </a:xfrm>
          <a:prstGeom prst="ellipse">
            <a:avLst/>
          </a:prstGeom>
          <a:solidFill>
            <a:srgbClr val="C9A85C">
              <a:alpha val="22000"/>
            </a:srgbClr>
          </a:solidFill>
          <a:ln w="12700">
            <a:solidFill>
              <a:srgbClr val="C9A85C">
                <a:alpha val="22000"/>
              </a:srgbClr>
            </a:solidFill>
            <a:prstDash val="solid"/>
          </a:ln>
        </p:spPr>
      </p:sp>
      <p:sp>
        <p:nvSpPr>
          <p:cNvPr id="69" name="Shape 61"/>
          <p:cNvSpPr/>
          <p:nvPr/>
        </p:nvSpPr>
        <p:spPr>
          <a:xfrm>
            <a:off x="8132445" y="4734878"/>
            <a:ext cx="40005" cy="40005"/>
          </a:xfrm>
          <a:prstGeom prst="ellipse">
            <a:avLst/>
          </a:prstGeom>
          <a:solidFill>
            <a:srgbClr val="C9A85C">
              <a:alpha val="22000"/>
            </a:srgbClr>
          </a:solidFill>
          <a:ln w="12700">
            <a:solidFill>
              <a:srgbClr val="C9A85C">
                <a:alpha val="22000"/>
              </a:srgbClr>
            </a:solidFill>
            <a:prstDash val="solid"/>
          </a:ln>
        </p:spPr>
      </p:sp>
      <p:sp>
        <p:nvSpPr>
          <p:cNvPr id="70" name="Text 62"/>
          <p:cNvSpPr txBox="1"/>
          <p:nvPr/>
        </p:nvSpPr>
        <p:spPr>
          <a:xfrm>
            <a:off x="8229600" y="4674870"/>
            <a:ext cx="457200" cy="205740"/>
          </a:xfrm>
          <a:prstGeom prst="rect">
            <a:avLst/>
          </a:prstGeom>
          <a:noFill/>
          <a:ln/>
        </p:spPr>
        <p:txBody>
          <a:bodyPr wrap="square" lIns="0" tIns="0" rIns="0" bIns="0" rtlCol="0" anchor="ctr"/>
          <a:lstStyle/>
          <a:p>
            <a:pPr algn="r" indent="0" marL="0">
              <a:buNone/>
            </a:pPr>
            <a:r>
              <a:rPr lang="en-US" sz="600" b="1" spc="150" kern="0" dirty="0">
                <a:solidFill>
                  <a:srgbClr val="C9A85C"/>
                </a:solidFill>
                <a:latin typeface="Cinzel" pitchFamily="34" charset="0"/>
                <a:ea typeface="Cinzel" pitchFamily="34" charset="-122"/>
                <a:cs typeface="Cinzel" pitchFamily="34" charset="-120"/>
              </a:rPr>
              <a:t>11 / 13</a:t>
            </a:r>
            <a:endParaRPr lang="en-US" sz="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2"/>
          <a:stretch>
            <a:fillRect/>
          </a:stretch>
        </p:blipFill>
        <p:spPr>
          <a:xfrm>
            <a:off x="457200" y="326898"/>
            <a:ext cx="219456" cy="219456"/>
          </a:xfrm>
          <a:prstGeom prst="rect">
            <a:avLst/>
          </a:prstGeom>
        </p:spPr>
      </p:pic>
      <p:sp>
        <p:nvSpPr>
          <p:cNvPr id="4" name="Text 0"/>
          <p:cNvSpPr txBox="1"/>
          <p:nvPr/>
        </p:nvSpPr>
        <p:spPr>
          <a:xfrm>
            <a:off x="731520" y="308610"/>
            <a:ext cx="1645920" cy="228600"/>
          </a:xfrm>
          <a:prstGeom prst="rect">
            <a:avLst/>
          </a:prstGeom>
          <a:noFill/>
          <a:ln/>
        </p:spPr>
        <p:txBody>
          <a:bodyPr wrap="square" lIns="0" tIns="0" rIns="0" bIns="0" rtlCol="0" anchor="ctr"/>
          <a:lstStyle/>
          <a:p>
            <a:pPr indent="0" marL="0">
              <a:buNone/>
            </a:pPr>
            <a:r>
              <a:rPr lang="en-US" sz="1200" b="1" spc="200" kern="0" dirty="0">
                <a:solidFill>
                  <a:srgbClr val="EAD08A"/>
                </a:solidFill>
                <a:latin typeface="Cinzel" pitchFamily="34" charset="0"/>
                <a:ea typeface="Cinzel" pitchFamily="34" charset="-122"/>
                <a:cs typeface="Cinzel" pitchFamily="34" charset="-120"/>
              </a:rPr>
              <a:t>Spartan OS</a:t>
            </a:r>
            <a:endParaRPr lang="en-US" sz="1200" dirty="0"/>
          </a:p>
        </p:txBody>
      </p:sp>
      <p:pic>
        <p:nvPicPr>
          <p:cNvPr id="5" name="Image 1" descr="preencoded.png">    </p:cNvPr>
          <p:cNvPicPr>
            <a:picLocks noChangeAspect="1"/>
          </p:cNvPicPr>
          <p:nvPr/>
        </p:nvPicPr>
        <p:blipFill>
          <a:blip r:embed="rId3"/>
          <a:stretch>
            <a:fillRect/>
          </a:stretch>
        </p:blipFill>
        <p:spPr>
          <a:xfrm>
            <a:off x="7589520" y="372618"/>
            <a:ext cx="237744" cy="201168"/>
          </a:xfrm>
          <a:prstGeom prst="rect">
            <a:avLst/>
          </a:prstGeom>
        </p:spPr>
      </p:pic>
      <p:sp>
        <p:nvSpPr>
          <p:cNvPr id="6" name="Text 1"/>
          <p:cNvSpPr txBox="1"/>
          <p:nvPr/>
        </p:nvSpPr>
        <p:spPr>
          <a:xfrm>
            <a:off x="7863840" y="308610"/>
            <a:ext cx="914400" cy="228600"/>
          </a:xfrm>
          <a:prstGeom prst="rect">
            <a:avLst/>
          </a:prstGeom>
          <a:noFill/>
          <a:ln/>
        </p:spPr>
        <p:txBody>
          <a:bodyPr wrap="none" lIns="0" tIns="0" rIns="0" bIns="0" rtlCol="0" anchor="ctr"/>
          <a:lstStyle/>
          <a:p>
            <a:pPr indent="0" marL="0">
              <a:buNone/>
            </a:pPr>
            <a:r>
              <a:rPr lang="en-US" sz="1000" b="1" spc="400" kern="0" dirty="0">
                <a:solidFill>
                  <a:srgbClr val="FFFFFF"/>
                </a:solidFill>
                <a:latin typeface="Cinzel" pitchFamily="34" charset="0"/>
                <a:ea typeface="Cinzel" pitchFamily="34" charset="-122"/>
                <a:cs typeface="Cinzel" pitchFamily="34" charset="-120"/>
              </a:rPr>
              <a:t>ANUBIS</a:t>
            </a:r>
            <a:endParaRPr lang="en-US" sz="1000" dirty="0"/>
          </a:p>
        </p:txBody>
      </p:sp>
      <p:sp>
        <p:nvSpPr>
          <p:cNvPr id="7" name="Text 2"/>
          <p:cNvSpPr txBox="1"/>
          <p:nvPr/>
        </p:nvSpPr>
        <p:spPr>
          <a:xfrm>
            <a:off x="457200" y="685800"/>
            <a:ext cx="7315200" cy="91440"/>
          </a:xfrm>
          <a:prstGeom prst="rect">
            <a:avLst/>
          </a:prstGeom>
          <a:noFill/>
          <a:ln/>
        </p:spPr>
        <p:txBody>
          <a:bodyPr wrap="square" lIns="0" tIns="0" rIns="0" bIns="0" rtlCol="0" anchor="t"/>
          <a:lstStyle/>
          <a:p>
            <a:pPr indent="0" marL="0">
              <a:buNone/>
            </a:pPr>
            <a:r>
              <a:rPr lang="en-US" sz="550" b="1" spc="300" kern="0" dirty="0">
                <a:solidFill>
                  <a:srgbClr val="C9A85C"/>
                </a:solidFill>
                <a:latin typeface="Manrope" pitchFamily="34" charset="0"/>
                <a:ea typeface="Manrope" pitchFamily="34" charset="-122"/>
                <a:cs typeface="Manrope" pitchFamily="34" charset="-120"/>
              </a:rPr>
              <a:t>11 · WHY NOW</a:t>
            </a:r>
            <a:endParaRPr lang="en-US" sz="550" dirty="0"/>
          </a:p>
        </p:txBody>
      </p:sp>
      <p:sp>
        <p:nvSpPr>
          <p:cNvPr id="8" name="Text 3"/>
          <p:cNvSpPr txBox="1"/>
          <p:nvPr/>
        </p:nvSpPr>
        <p:spPr>
          <a:xfrm>
            <a:off x="457200" y="834390"/>
            <a:ext cx="8229600" cy="308610"/>
          </a:xfrm>
          <a:prstGeom prst="rect">
            <a:avLst/>
          </a:prstGeom>
          <a:noFill/>
          <a:ln/>
        </p:spPr>
        <p:txBody>
          <a:bodyPr wrap="square" lIns="0" tIns="0" rIns="0" bIns="0" rtlCol="0" anchor="t"/>
          <a:lstStyle/>
          <a:p>
            <a:pPr indent="0" marL="0">
              <a:buNone/>
            </a:pPr>
            <a:r>
              <a:rPr lang="en-US" sz="2000" b="1" spc="30" kern="0" dirty="0">
                <a:solidFill>
                  <a:srgbClr val="F4EFE3"/>
                </a:solidFill>
                <a:latin typeface="Cinzel" pitchFamily="34" charset="0"/>
                <a:ea typeface="Cinzel" pitchFamily="34" charset="-122"/>
                <a:cs typeface="Cinzel" pitchFamily="34" charset="-120"/>
              </a:rPr>
              <a:t>Ninety days old. </a:t>
            </a:r>
            <a:pPr indent="0" marL="0">
              <a:buNone/>
            </a:pPr>
            <a:r>
              <a:rPr lang="en-US" sz="2000" b="1" spc="30" kern="0" dirty="0">
                <a:solidFill>
                  <a:srgbClr val="EAD08A"/>
                </a:solidFill>
                <a:latin typeface="Cinzel" pitchFamily="34" charset="0"/>
                <a:ea typeface="Cinzel" pitchFamily="34" charset="-122"/>
                <a:cs typeface="Cinzel" pitchFamily="34" charset="-120"/>
              </a:rPr>
              <a:t>Not ninety days late.</a:t>
            </a:r>
            <a:endParaRPr lang="en-US" sz="2000" dirty="0"/>
          </a:p>
        </p:txBody>
      </p:sp>
      <p:sp>
        <p:nvSpPr>
          <p:cNvPr id="9" name="Text 4"/>
          <p:cNvSpPr txBox="1"/>
          <p:nvPr/>
        </p:nvSpPr>
        <p:spPr>
          <a:xfrm>
            <a:off x="457200" y="1223010"/>
            <a:ext cx="6400800" cy="342900"/>
          </a:xfrm>
          <a:prstGeom prst="rect">
            <a:avLst/>
          </a:prstGeom>
          <a:noFill/>
          <a:ln/>
        </p:spPr>
        <p:txBody>
          <a:bodyPr wrap="square" lIns="0" tIns="0" rIns="0" bIns="0" rtlCol="0" anchor="t"/>
          <a:lstStyle/>
          <a:p>
            <a:pPr indent="0" marL="0">
              <a:lnSpc>
                <a:spcPct val="105000"/>
              </a:lnSpc>
              <a:buNone/>
            </a:pPr>
            <a:r>
              <a:rPr lang="en-US" sz="900" dirty="0">
                <a:solidFill>
                  <a:srgbClr val="CFC9BC"/>
                </a:solidFill>
                <a:latin typeface="Manrope" pitchFamily="34" charset="0"/>
                <a:ea typeface="Manrope" pitchFamily="34" charset="-122"/>
                <a:cs typeface="Manrope" pitchFamily="34" charset="-120"/>
              </a:rPr>
              <a:t>The first project on a new chain from a foundation with a record. The positions that matter are the ones taken before the second and third applications arrive.</a:t>
            </a:r>
            <a:endParaRPr lang="en-US" sz="900" dirty="0"/>
          </a:p>
        </p:txBody>
      </p:sp>
      <p:sp>
        <p:nvSpPr>
          <p:cNvPr id="10" name="Shape 5"/>
          <p:cNvSpPr/>
          <p:nvPr/>
        </p:nvSpPr>
        <p:spPr>
          <a:xfrm>
            <a:off x="457200" y="1680210"/>
            <a:ext cx="1889760" cy="2857500"/>
          </a:xfrm>
          <a:prstGeom prst="roundRect">
            <a:avLst>
              <a:gd name="adj" fmla="val 4234"/>
            </a:avLst>
          </a:prstGeom>
          <a:solidFill>
            <a:srgbClr val="08090B">
              <a:alpha val="88000"/>
            </a:srgbClr>
          </a:solidFill>
          <a:ln w="7620">
            <a:solidFill>
              <a:srgbClr val="C9A85C">
                <a:alpha val="34000"/>
              </a:srgbClr>
            </a:solidFill>
            <a:prstDash val="solid"/>
          </a:ln>
        </p:spPr>
      </p:sp>
      <p:pic>
        <p:nvPicPr>
          <p:cNvPr id="11" name="Image 2" descr="/home/claude/spartan/deck/icons14/flag_gold_46.png">    </p:cNvPr>
          <p:cNvPicPr>
            <a:picLocks noChangeAspect="1"/>
          </p:cNvPicPr>
          <p:nvPr/>
        </p:nvPicPr>
        <p:blipFill>
          <a:blip r:embed="rId4"/>
          <a:stretch>
            <a:fillRect/>
          </a:stretch>
        </p:blipFill>
        <p:spPr>
          <a:xfrm>
            <a:off x="605790" y="1817370"/>
            <a:ext cx="262890" cy="262890"/>
          </a:xfrm>
          <a:prstGeom prst="rect">
            <a:avLst/>
          </a:prstGeom>
        </p:spPr>
      </p:pic>
      <p:sp>
        <p:nvSpPr>
          <p:cNvPr id="12" name="Text 6"/>
          <p:cNvSpPr txBox="1"/>
          <p:nvPr/>
        </p:nvSpPr>
        <p:spPr>
          <a:xfrm>
            <a:off x="605790" y="2160270"/>
            <a:ext cx="1592580"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FIRST</a:t>
            </a:r>
            <a:endParaRPr lang="en-US" sz="500" dirty="0"/>
          </a:p>
        </p:txBody>
      </p:sp>
      <p:sp>
        <p:nvSpPr>
          <p:cNvPr id="13" name="Text 7"/>
          <p:cNvSpPr txBox="1"/>
          <p:nvPr/>
        </p:nvSpPr>
        <p:spPr>
          <a:xfrm>
            <a:off x="605790" y="2297430"/>
            <a:ext cx="1592580" cy="171450"/>
          </a:xfrm>
          <a:prstGeom prst="rect">
            <a:avLst/>
          </a:prstGeom>
          <a:noFill/>
          <a:ln/>
        </p:spPr>
        <p:txBody>
          <a:bodyPr wrap="square" lIns="0" tIns="0" rIns="0" bIns="0" rtlCol="0" anchor="t"/>
          <a:lstStyle/>
          <a:p>
            <a:pPr indent="0" marL="0">
              <a:buNone/>
            </a:pPr>
            <a:r>
              <a:rPr lang="en-US" sz="950" b="1" dirty="0">
                <a:solidFill>
                  <a:srgbClr val="F4EFE3"/>
                </a:solidFill>
                <a:latin typeface="Manrope" pitchFamily="34" charset="0"/>
                <a:ea typeface="Manrope" pitchFamily="34" charset="-122"/>
                <a:cs typeface="Manrope" pitchFamily="34" charset="-120"/>
              </a:rPr>
              <a:t>First project on the chain</a:t>
            </a:r>
            <a:endParaRPr lang="en-US" sz="950" dirty="0"/>
          </a:p>
        </p:txBody>
      </p:sp>
      <p:sp>
        <p:nvSpPr>
          <p:cNvPr id="14" name="Text 8"/>
          <p:cNvSpPr txBox="1"/>
          <p:nvPr/>
        </p:nvSpPr>
        <p:spPr>
          <a:xfrm>
            <a:off x="605790" y="2503170"/>
            <a:ext cx="1592580" cy="1531620"/>
          </a:xfrm>
          <a:prstGeom prst="rect">
            <a:avLst/>
          </a:prstGeom>
          <a:noFill/>
          <a:ln/>
        </p:spPr>
        <p:txBody>
          <a:bodyPr wrap="square" lIns="0" tIns="0" rIns="0" bIns="0" rtlCol="0" anchor="t"/>
          <a:lstStyle/>
          <a:p>
            <a:pPr indent="0" marL="0">
              <a:lnSpc>
                <a:spcPct val="108000"/>
              </a:lnSpc>
              <a:buNone/>
            </a:pPr>
            <a:r>
              <a:rPr lang="en-US" sz="750" dirty="0">
                <a:solidFill>
                  <a:srgbClr val="D9D3C6"/>
                </a:solidFill>
                <a:latin typeface="Manrope" pitchFamily="34" charset="0"/>
                <a:ea typeface="Manrope" pitchFamily="34" charset="-122"/>
                <a:cs typeface="Manrope" pitchFamily="34" charset="-120"/>
              </a:rPr>
              <a:t>Anubis Chain has one consumer application today. The roadmap names a second and a third. Leaders who build now inherit every user those applications bring.</a:t>
            </a:r>
            <a:endParaRPr lang="en-US" sz="750" dirty="0"/>
          </a:p>
        </p:txBody>
      </p:sp>
      <p:sp>
        <p:nvSpPr>
          <p:cNvPr id="15" name="Shape 9"/>
          <p:cNvSpPr/>
          <p:nvPr/>
        </p:nvSpPr>
        <p:spPr>
          <a:xfrm>
            <a:off x="605790" y="4057650"/>
            <a:ext cx="1592580" cy="0"/>
          </a:xfrm>
          <a:prstGeom prst="line">
            <a:avLst/>
          </a:prstGeom>
          <a:noFill/>
          <a:ln w="6350">
            <a:solidFill>
              <a:srgbClr val="C9A85C">
                <a:alpha val="20000"/>
              </a:srgbClr>
            </a:solidFill>
            <a:prstDash val="solid"/>
          </a:ln>
        </p:spPr>
      </p:sp>
      <p:sp>
        <p:nvSpPr>
          <p:cNvPr id="16" name="Text 10"/>
          <p:cNvSpPr txBox="1"/>
          <p:nvPr/>
        </p:nvSpPr>
        <p:spPr>
          <a:xfrm>
            <a:off x="605790" y="4137660"/>
            <a:ext cx="756285"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MAINNET</a:t>
            </a:r>
            <a:endParaRPr lang="en-US" sz="450" dirty="0"/>
          </a:p>
        </p:txBody>
      </p:sp>
      <p:sp>
        <p:nvSpPr>
          <p:cNvPr id="17" name="Text 11"/>
          <p:cNvSpPr txBox="1"/>
          <p:nvPr/>
        </p:nvSpPr>
        <p:spPr>
          <a:xfrm>
            <a:off x="605790" y="4223385"/>
            <a:ext cx="756285"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April 2026</a:t>
            </a:r>
            <a:endParaRPr lang="en-US" sz="650" dirty="0"/>
          </a:p>
        </p:txBody>
      </p:sp>
      <p:sp>
        <p:nvSpPr>
          <p:cNvPr id="18" name="Text 12"/>
          <p:cNvSpPr txBox="1"/>
          <p:nvPr/>
        </p:nvSpPr>
        <p:spPr>
          <a:xfrm>
            <a:off x="1442085" y="4137660"/>
            <a:ext cx="756285"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APPLICATIONS</a:t>
            </a:r>
            <a:endParaRPr lang="en-US" sz="450" dirty="0"/>
          </a:p>
        </p:txBody>
      </p:sp>
      <p:sp>
        <p:nvSpPr>
          <p:cNvPr id="19" name="Text 13"/>
          <p:cNvSpPr txBox="1"/>
          <p:nvPr/>
        </p:nvSpPr>
        <p:spPr>
          <a:xfrm>
            <a:off x="1442085" y="4223385"/>
            <a:ext cx="756285"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One live, two named</a:t>
            </a:r>
            <a:endParaRPr lang="en-US" sz="650" dirty="0"/>
          </a:p>
        </p:txBody>
      </p:sp>
      <p:sp>
        <p:nvSpPr>
          <p:cNvPr id="20" name="Shape 14"/>
          <p:cNvSpPr/>
          <p:nvPr/>
        </p:nvSpPr>
        <p:spPr>
          <a:xfrm>
            <a:off x="2438400" y="1680210"/>
            <a:ext cx="1889760" cy="2857500"/>
          </a:xfrm>
          <a:prstGeom prst="roundRect">
            <a:avLst>
              <a:gd name="adj" fmla="val 4234"/>
            </a:avLst>
          </a:prstGeom>
          <a:solidFill>
            <a:srgbClr val="08090B">
              <a:alpha val="88000"/>
            </a:srgbClr>
          </a:solidFill>
          <a:ln w="7620">
            <a:solidFill>
              <a:srgbClr val="C9A85C">
                <a:alpha val="34000"/>
              </a:srgbClr>
            </a:solidFill>
            <a:prstDash val="solid"/>
          </a:ln>
        </p:spPr>
      </p:sp>
      <p:pic>
        <p:nvPicPr>
          <p:cNvPr id="21" name="Image 3" descr="/home/claude/spartan/deck/icons14/award_gold_46.png">    </p:cNvPr>
          <p:cNvPicPr>
            <a:picLocks noChangeAspect="1"/>
          </p:cNvPicPr>
          <p:nvPr/>
        </p:nvPicPr>
        <p:blipFill>
          <a:blip r:embed="rId5"/>
          <a:stretch>
            <a:fillRect/>
          </a:stretch>
        </p:blipFill>
        <p:spPr>
          <a:xfrm>
            <a:off x="2586990" y="1817370"/>
            <a:ext cx="262890" cy="262890"/>
          </a:xfrm>
          <a:prstGeom prst="rect">
            <a:avLst/>
          </a:prstGeom>
        </p:spPr>
      </p:pic>
      <p:sp>
        <p:nvSpPr>
          <p:cNvPr id="22" name="Text 15"/>
          <p:cNvSpPr txBox="1"/>
          <p:nvPr/>
        </p:nvSpPr>
        <p:spPr>
          <a:xfrm>
            <a:off x="2586990" y="2160270"/>
            <a:ext cx="1592580"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FAIRER</a:t>
            </a:r>
            <a:endParaRPr lang="en-US" sz="500" dirty="0"/>
          </a:p>
        </p:txBody>
      </p:sp>
      <p:sp>
        <p:nvSpPr>
          <p:cNvPr id="23" name="Text 16"/>
          <p:cNvSpPr txBox="1"/>
          <p:nvPr/>
        </p:nvSpPr>
        <p:spPr>
          <a:xfrm>
            <a:off x="2586990" y="2297430"/>
            <a:ext cx="1592580" cy="171450"/>
          </a:xfrm>
          <a:prstGeom prst="rect">
            <a:avLst/>
          </a:prstGeom>
          <a:noFill/>
          <a:ln/>
        </p:spPr>
        <p:txBody>
          <a:bodyPr wrap="square" lIns="0" tIns="0" rIns="0" bIns="0" rtlCol="0" anchor="t"/>
          <a:lstStyle/>
          <a:p>
            <a:pPr indent="0" marL="0">
              <a:buNone/>
            </a:pPr>
            <a:r>
              <a:rPr lang="en-US" sz="950" b="1" dirty="0">
                <a:solidFill>
                  <a:srgbClr val="F4EFE3"/>
                </a:solidFill>
                <a:latin typeface="Manrope" pitchFamily="34" charset="0"/>
                <a:ea typeface="Manrope" pitchFamily="34" charset="-122"/>
                <a:cs typeface="Manrope" pitchFamily="34" charset="-120"/>
              </a:rPr>
              <a:t>Built for leaders who work</a:t>
            </a:r>
            <a:endParaRPr lang="en-US" sz="950" dirty="0"/>
          </a:p>
        </p:txBody>
      </p:sp>
      <p:sp>
        <p:nvSpPr>
          <p:cNvPr id="24" name="Text 17"/>
          <p:cNvSpPr txBox="1"/>
          <p:nvPr/>
        </p:nvSpPr>
        <p:spPr>
          <a:xfrm>
            <a:off x="2586990" y="2503170"/>
            <a:ext cx="1592580" cy="1531620"/>
          </a:xfrm>
          <a:prstGeom prst="rect">
            <a:avLst/>
          </a:prstGeom>
          <a:noFill/>
          <a:ln/>
        </p:spPr>
        <p:txBody>
          <a:bodyPr wrap="square" lIns="0" tIns="0" rIns="0" bIns="0" rtlCol="0" anchor="t"/>
          <a:lstStyle/>
          <a:p>
            <a:pPr indent="0" marL="0">
              <a:lnSpc>
                <a:spcPct val="108000"/>
              </a:lnSpc>
              <a:buNone/>
            </a:pPr>
            <a:r>
              <a:rPr lang="en-US" sz="750" dirty="0">
                <a:solidFill>
                  <a:srgbClr val="D9D3C6"/>
                </a:solidFill>
                <a:latin typeface="Manrope" pitchFamily="34" charset="0"/>
                <a:ea typeface="Manrope" pitchFamily="34" charset="-122"/>
                <a:cs typeface="Manrope" pitchFamily="34" charset="-120"/>
              </a:rPr>
              <a:t>Two teams, not three. Caps that other Olympus-style systems never had. Principal back daily. A score that pays the active leader more than the passive one.</a:t>
            </a:r>
            <a:endParaRPr lang="en-US" sz="750" dirty="0"/>
          </a:p>
        </p:txBody>
      </p:sp>
      <p:sp>
        <p:nvSpPr>
          <p:cNvPr id="25" name="Shape 18"/>
          <p:cNvSpPr/>
          <p:nvPr/>
        </p:nvSpPr>
        <p:spPr>
          <a:xfrm>
            <a:off x="2586990" y="4057650"/>
            <a:ext cx="1592580" cy="0"/>
          </a:xfrm>
          <a:prstGeom prst="line">
            <a:avLst/>
          </a:prstGeom>
          <a:noFill/>
          <a:ln w="6350">
            <a:solidFill>
              <a:srgbClr val="C9A85C">
                <a:alpha val="20000"/>
              </a:srgbClr>
            </a:solidFill>
            <a:prstDash val="solid"/>
          </a:ln>
        </p:spPr>
      </p:sp>
      <p:sp>
        <p:nvSpPr>
          <p:cNvPr id="26" name="Text 19"/>
          <p:cNvSpPr txBox="1"/>
          <p:nvPr/>
        </p:nvSpPr>
        <p:spPr>
          <a:xfrm>
            <a:off x="2586990" y="4137660"/>
            <a:ext cx="756285"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TEAMS</a:t>
            </a:r>
            <a:endParaRPr lang="en-US" sz="450" dirty="0"/>
          </a:p>
        </p:txBody>
      </p:sp>
      <p:sp>
        <p:nvSpPr>
          <p:cNvPr id="27" name="Text 20"/>
          <p:cNvSpPr txBox="1"/>
          <p:nvPr/>
        </p:nvSpPr>
        <p:spPr>
          <a:xfrm>
            <a:off x="2586990" y="4223385"/>
            <a:ext cx="756285"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Two, not three</a:t>
            </a:r>
            <a:endParaRPr lang="en-US" sz="650" dirty="0"/>
          </a:p>
        </p:txBody>
      </p:sp>
      <p:sp>
        <p:nvSpPr>
          <p:cNvPr id="28" name="Text 21"/>
          <p:cNvSpPr txBox="1"/>
          <p:nvPr/>
        </p:nvSpPr>
        <p:spPr>
          <a:xfrm>
            <a:off x="3423285" y="4137660"/>
            <a:ext cx="756285"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PRINCIPAL</a:t>
            </a:r>
            <a:endParaRPr lang="en-US" sz="450" dirty="0"/>
          </a:p>
        </p:txBody>
      </p:sp>
      <p:sp>
        <p:nvSpPr>
          <p:cNvPr id="29" name="Text 22"/>
          <p:cNvSpPr txBox="1"/>
          <p:nvPr/>
        </p:nvSpPr>
        <p:spPr>
          <a:xfrm>
            <a:off x="3423285" y="4223385"/>
            <a:ext cx="756285"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Back daily</a:t>
            </a:r>
            <a:endParaRPr lang="en-US" sz="650" dirty="0"/>
          </a:p>
        </p:txBody>
      </p:sp>
      <p:sp>
        <p:nvSpPr>
          <p:cNvPr id="30" name="Shape 23"/>
          <p:cNvSpPr/>
          <p:nvPr/>
        </p:nvSpPr>
        <p:spPr>
          <a:xfrm>
            <a:off x="4419600" y="1680210"/>
            <a:ext cx="1889760" cy="2857500"/>
          </a:xfrm>
          <a:prstGeom prst="roundRect">
            <a:avLst>
              <a:gd name="adj" fmla="val 4234"/>
            </a:avLst>
          </a:prstGeom>
          <a:solidFill>
            <a:srgbClr val="08090B">
              <a:alpha val="88000"/>
            </a:srgbClr>
          </a:solidFill>
          <a:ln w="7620">
            <a:solidFill>
              <a:srgbClr val="C9A85C">
                <a:alpha val="34000"/>
              </a:srgbClr>
            </a:solidFill>
            <a:prstDash val="solid"/>
          </a:ln>
        </p:spPr>
      </p:sp>
      <p:pic>
        <p:nvPicPr>
          <p:cNvPr id="31" name="Image 4" descr="/home/claude/spartan/deck/icons14/search_gold_46.png">    </p:cNvPr>
          <p:cNvPicPr>
            <a:picLocks noChangeAspect="1"/>
          </p:cNvPicPr>
          <p:nvPr/>
        </p:nvPicPr>
        <p:blipFill>
          <a:blip r:embed="rId6"/>
          <a:stretch>
            <a:fillRect/>
          </a:stretch>
        </p:blipFill>
        <p:spPr>
          <a:xfrm>
            <a:off x="4568190" y="1817370"/>
            <a:ext cx="262890" cy="262890"/>
          </a:xfrm>
          <a:prstGeom prst="rect">
            <a:avLst/>
          </a:prstGeom>
        </p:spPr>
      </p:pic>
      <p:sp>
        <p:nvSpPr>
          <p:cNvPr id="32" name="Text 24"/>
          <p:cNvSpPr txBox="1"/>
          <p:nvPr/>
        </p:nvSpPr>
        <p:spPr>
          <a:xfrm>
            <a:off x="4568190" y="2160270"/>
            <a:ext cx="1592580"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CHECKABLE</a:t>
            </a:r>
            <a:endParaRPr lang="en-US" sz="500" dirty="0"/>
          </a:p>
        </p:txBody>
      </p:sp>
      <p:sp>
        <p:nvSpPr>
          <p:cNvPr id="33" name="Text 25"/>
          <p:cNvSpPr txBox="1"/>
          <p:nvPr/>
        </p:nvSpPr>
        <p:spPr>
          <a:xfrm>
            <a:off x="4568190" y="2297430"/>
            <a:ext cx="1592580" cy="171450"/>
          </a:xfrm>
          <a:prstGeom prst="rect">
            <a:avLst/>
          </a:prstGeom>
          <a:noFill/>
          <a:ln/>
        </p:spPr>
        <p:txBody>
          <a:bodyPr wrap="square" lIns="0" tIns="0" rIns="0" bIns="0" rtlCol="0" anchor="t"/>
          <a:lstStyle/>
          <a:p>
            <a:pPr indent="0" marL="0">
              <a:buNone/>
            </a:pPr>
            <a:r>
              <a:rPr lang="en-US" sz="950" b="1" dirty="0">
                <a:solidFill>
                  <a:srgbClr val="F4EFE3"/>
                </a:solidFill>
                <a:latin typeface="Manrope" pitchFamily="34" charset="0"/>
                <a:ea typeface="Manrope" pitchFamily="34" charset="-122"/>
                <a:cs typeface="Manrope" pitchFamily="34" charset="-120"/>
              </a:rPr>
              <a:t>Nothing to take on trust</a:t>
            </a:r>
            <a:endParaRPr lang="en-US" sz="950" dirty="0"/>
          </a:p>
        </p:txBody>
      </p:sp>
      <p:sp>
        <p:nvSpPr>
          <p:cNvPr id="34" name="Text 26"/>
          <p:cNvSpPr txBox="1"/>
          <p:nvPr/>
        </p:nvSpPr>
        <p:spPr>
          <a:xfrm>
            <a:off x="4568190" y="2503170"/>
            <a:ext cx="1592580" cy="1531620"/>
          </a:xfrm>
          <a:prstGeom prst="rect">
            <a:avLst/>
          </a:prstGeom>
          <a:noFill/>
          <a:ln/>
        </p:spPr>
        <p:txBody>
          <a:bodyPr wrap="square" lIns="0" tIns="0" rIns="0" bIns="0" rtlCol="0" anchor="t"/>
          <a:lstStyle/>
          <a:p>
            <a:pPr indent="0" marL="0">
              <a:lnSpc>
                <a:spcPct val="108000"/>
              </a:lnSpc>
              <a:buNone/>
            </a:pPr>
            <a:r>
              <a:rPr lang="en-US" sz="750" dirty="0">
                <a:solidFill>
                  <a:srgbClr val="D9D3C6"/>
                </a:solidFill>
                <a:latin typeface="Manrope" pitchFamily="34" charset="0"/>
                <a:ea typeface="Manrope" pitchFamily="34" charset="-122"/>
                <a:cs typeface="Manrope" pitchFamily="34" charset="-120"/>
              </a:rPr>
              <a:t>chainlist.org/chain/6714, browser.anubispace.org, The Graph, Blockscout, the DEX pool. Every figure in this deck can be checked tonight, by anyone.</a:t>
            </a:r>
            <a:endParaRPr lang="en-US" sz="750" dirty="0"/>
          </a:p>
        </p:txBody>
      </p:sp>
      <p:sp>
        <p:nvSpPr>
          <p:cNvPr id="35" name="Shape 27"/>
          <p:cNvSpPr/>
          <p:nvPr/>
        </p:nvSpPr>
        <p:spPr>
          <a:xfrm>
            <a:off x="4568190" y="4057650"/>
            <a:ext cx="1592580" cy="0"/>
          </a:xfrm>
          <a:prstGeom prst="line">
            <a:avLst/>
          </a:prstGeom>
          <a:noFill/>
          <a:ln w="6350">
            <a:solidFill>
              <a:srgbClr val="C9A85C">
                <a:alpha val="20000"/>
              </a:srgbClr>
            </a:solidFill>
            <a:prstDash val="solid"/>
          </a:ln>
        </p:spPr>
      </p:sp>
      <p:sp>
        <p:nvSpPr>
          <p:cNvPr id="36" name="Text 28"/>
          <p:cNvSpPr txBox="1"/>
          <p:nvPr/>
        </p:nvSpPr>
        <p:spPr>
          <a:xfrm>
            <a:off x="4568190" y="4137660"/>
            <a:ext cx="756285"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CHAIN ID</a:t>
            </a:r>
            <a:endParaRPr lang="en-US" sz="450" dirty="0"/>
          </a:p>
        </p:txBody>
      </p:sp>
      <p:sp>
        <p:nvSpPr>
          <p:cNvPr id="37" name="Text 29"/>
          <p:cNvSpPr txBox="1"/>
          <p:nvPr/>
        </p:nvSpPr>
        <p:spPr>
          <a:xfrm>
            <a:off x="4568190" y="4223385"/>
            <a:ext cx="756285"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6714</a:t>
            </a:r>
            <a:endParaRPr lang="en-US" sz="650" dirty="0"/>
          </a:p>
        </p:txBody>
      </p:sp>
      <p:sp>
        <p:nvSpPr>
          <p:cNvPr id="38" name="Text 30"/>
          <p:cNvSpPr txBox="1"/>
          <p:nvPr/>
        </p:nvSpPr>
        <p:spPr>
          <a:xfrm>
            <a:off x="5404485" y="4137660"/>
            <a:ext cx="756285"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EXPLORER</a:t>
            </a:r>
            <a:endParaRPr lang="en-US" sz="450" dirty="0"/>
          </a:p>
        </p:txBody>
      </p:sp>
      <p:sp>
        <p:nvSpPr>
          <p:cNvPr id="39" name="Text 31"/>
          <p:cNvSpPr txBox="1"/>
          <p:nvPr/>
        </p:nvSpPr>
        <p:spPr>
          <a:xfrm>
            <a:off x="5404485" y="4223385"/>
            <a:ext cx="756285"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browser.anubispace.org</a:t>
            </a:r>
            <a:endParaRPr lang="en-US" sz="650" dirty="0"/>
          </a:p>
        </p:txBody>
      </p:sp>
      <p:pic>
        <p:nvPicPr>
          <p:cNvPr id="40" name="Image 5" descr="/home/claude/spartan/deck/plates14/12.png">    </p:cNvPr>
          <p:cNvPicPr>
            <a:picLocks noChangeAspect="1"/>
          </p:cNvPicPr>
          <p:nvPr/>
        </p:nvPicPr>
        <p:blipFill>
          <a:blip r:embed="rId7"/>
          <a:stretch>
            <a:fillRect/>
          </a:stretch>
        </p:blipFill>
        <p:spPr>
          <a:xfrm>
            <a:off x="6400800" y="1680210"/>
            <a:ext cx="2286000" cy="2857500"/>
          </a:xfrm>
          <a:prstGeom prst="rect">
            <a:avLst/>
          </a:prstGeom>
        </p:spPr>
      </p:pic>
      <p:sp>
        <p:nvSpPr>
          <p:cNvPr id="41" name="Shape 32"/>
          <p:cNvSpPr/>
          <p:nvPr/>
        </p:nvSpPr>
        <p:spPr>
          <a:xfrm>
            <a:off x="457200" y="4629150"/>
            <a:ext cx="8229600" cy="0"/>
          </a:xfrm>
          <a:prstGeom prst="line">
            <a:avLst/>
          </a:prstGeom>
          <a:noFill/>
          <a:ln w="6350">
            <a:solidFill>
              <a:srgbClr val="C9A85C">
                <a:alpha val="25000"/>
              </a:srgbClr>
            </a:solidFill>
            <a:prstDash val="solid"/>
          </a:ln>
        </p:spPr>
      </p:sp>
      <p:sp>
        <p:nvSpPr>
          <p:cNvPr id="42" name="Text 33"/>
          <p:cNvSpPr txBox="1"/>
          <p:nvPr/>
        </p:nvSpPr>
        <p:spPr>
          <a:xfrm>
            <a:off x="457200" y="4674870"/>
            <a:ext cx="5715000" cy="205740"/>
          </a:xfrm>
          <a:prstGeom prst="rect">
            <a:avLst/>
          </a:prstGeom>
          <a:noFill/>
          <a:ln/>
        </p:spPr>
        <p:txBody>
          <a:bodyPr wrap="square" lIns="0" tIns="0" rIns="0" bIns="0" rtlCol="0" anchor="ctr"/>
          <a:lstStyle/>
          <a:p>
            <a:pPr indent="0" marL="0">
              <a:buNone/>
            </a:pPr>
            <a:r>
              <a:rPr lang="en-US" sz="550" dirty="0">
                <a:solidFill>
                  <a:srgbClr val="9A948A"/>
                </a:solidFill>
                <a:latin typeface="Manrope" pitchFamily="34" charset="0"/>
                <a:ea typeface="Manrope" pitchFamily="34" charset="-122"/>
                <a:cs typeface="Manrope" pitchFamily="34" charset="-120"/>
              </a:rPr>
              <a:t>Roadmap items as published; dates for the second and third application are the project's to confirm.</a:t>
            </a:r>
            <a:endParaRPr lang="en-US" sz="550" dirty="0"/>
          </a:p>
        </p:txBody>
      </p:sp>
      <p:sp>
        <p:nvSpPr>
          <p:cNvPr id="43" name="Shape 34"/>
          <p:cNvSpPr/>
          <p:nvPr/>
        </p:nvSpPr>
        <p:spPr>
          <a:xfrm>
            <a:off x="7166610" y="4734878"/>
            <a:ext cx="40005" cy="40005"/>
          </a:xfrm>
          <a:prstGeom prst="ellipse">
            <a:avLst/>
          </a:prstGeom>
          <a:solidFill>
            <a:srgbClr val="C9A85C">
              <a:alpha val="22000"/>
            </a:srgbClr>
          </a:solidFill>
          <a:ln w="12700">
            <a:solidFill>
              <a:srgbClr val="C9A85C">
                <a:alpha val="22000"/>
              </a:srgbClr>
            </a:solidFill>
            <a:prstDash val="solid"/>
          </a:ln>
        </p:spPr>
      </p:sp>
      <p:sp>
        <p:nvSpPr>
          <p:cNvPr id="44" name="Shape 35"/>
          <p:cNvSpPr/>
          <p:nvPr/>
        </p:nvSpPr>
        <p:spPr>
          <a:xfrm>
            <a:off x="7246620" y="4734878"/>
            <a:ext cx="40005" cy="40005"/>
          </a:xfrm>
          <a:prstGeom prst="ellipse">
            <a:avLst/>
          </a:prstGeom>
          <a:solidFill>
            <a:srgbClr val="C9A85C">
              <a:alpha val="22000"/>
            </a:srgbClr>
          </a:solidFill>
          <a:ln w="12700">
            <a:solidFill>
              <a:srgbClr val="C9A85C">
                <a:alpha val="22000"/>
              </a:srgbClr>
            </a:solidFill>
            <a:prstDash val="solid"/>
          </a:ln>
        </p:spPr>
      </p:sp>
      <p:sp>
        <p:nvSpPr>
          <p:cNvPr id="45" name="Shape 36"/>
          <p:cNvSpPr/>
          <p:nvPr/>
        </p:nvSpPr>
        <p:spPr>
          <a:xfrm>
            <a:off x="7326630" y="4734878"/>
            <a:ext cx="40005" cy="40005"/>
          </a:xfrm>
          <a:prstGeom prst="ellipse">
            <a:avLst/>
          </a:prstGeom>
          <a:solidFill>
            <a:srgbClr val="C9A85C">
              <a:alpha val="22000"/>
            </a:srgbClr>
          </a:solidFill>
          <a:ln w="12700">
            <a:solidFill>
              <a:srgbClr val="C9A85C">
                <a:alpha val="22000"/>
              </a:srgbClr>
            </a:solidFill>
            <a:prstDash val="solid"/>
          </a:ln>
        </p:spPr>
      </p:sp>
      <p:sp>
        <p:nvSpPr>
          <p:cNvPr id="46" name="Shape 37"/>
          <p:cNvSpPr/>
          <p:nvPr/>
        </p:nvSpPr>
        <p:spPr>
          <a:xfrm>
            <a:off x="7406640" y="4734878"/>
            <a:ext cx="40005" cy="40005"/>
          </a:xfrm>
          <a:prstGeom prst="ellipse">
            <a:avLst/>
          </a:prstGeom>
          <a:solidFill>
            <a:srgbClr val="C9A85C">
              <a:alpha val="22000"/>
            </a:srgbClr>
          </a:solidFill>
          <a:ln w="12700">
            <a:solidFill>
              <a:srgbClr val="C9A85C">
                <a:alpha val="22000"/>
              </a:srgbClr>
            </a:solidFill>
            <a:prstDash val="solid"/>
          </a:ln>
        </p:spPr>
      </p:sp>
      <p:sp>
        <p:nvSpPr>
          <p:cNvPr id="47" name="Shape 38"/>
          <p:cNvSpPr/>
          <p:nvPr/>
        </p:nvSpPr>
        <p:spPr>
          <a:xfrm>
            <a:off x="7486650" y="4734878"/>
            <a:ext cx="40005" cy="40005"/>
          </a:xfrm>
          <a:prstGeom prst="ellipse">
            <a:avLst/>
          </a:prstGeom>
          <a:solidFill>
            <a:srgbClr val="C9A85C">
              <a:alpha val="22000"/>
            </a:srgbClr>
          </a:solidFill>
          <a:ln w="12700">
            <a:solidFill>
              <a:srgbClr val="C9A85C">
                <a:alpha val="22000"/>
              </a:srgbClr>
            </a:solidFill>
            <a:prstDash val="solid"/>
          </a:ln>
        </p:spPr>
      </p:sp>
      <p:sp>
        <p:nvSpPr>
          <p:cNvPr id="48" name="Shape 39"/>
          <p:cNvSpPr/>
          <p:nvPr/>
        </p:nvSpPr>
        <p:spPr>
          <a:xfrm>
            <a:off x="7566660" y="4734878"/>
            <a:ext cx="40005" cy="40005"/>
          </a:xfrm>
          <a:prstGeom prst="ellipse">
            <a:avLst/>
          </a:prstGeom>
          <a:solidFill>
            <a:srgbClr val="C9A85C">
              <a:alpha val="22000"/>
            </a:srgbClr>
          </a:solidFill>
          <a:ln w="12700">
            <a:solidFill>
              <a:srgbClr val="C9A85C">
                <a:alpha val="22000"/>
              </a:srgbClr>
            </a:solidFill>
            <a:prstDash val="solid"/>
          </a:ln>
        </p:spPr>
      </p:sp>
      <p:sp>
        <p:nvSpPr>
          <p:cNvPr id="49" name="Shape 40"/>
          <p:cNvSpPr/>
          <p:nvPr/>
        </p:nvSpPr>
        <p:spPr>
          <a:xfrm>
            <a:off x="7646670" y="4734878"/>
            <a:ext cx="40005" cy="40005"/>
          </a:xfrm>
          <a:prstGeom prst="ellipse">
            <a:avLst/>
          </a:prstGeom>
          <a:solidFill>
            <a:srgbClr val="C9A85C">
              <a:alpha val="22000"/>
            </a:srgbClr>
          </a:solidFill>
          <a:ln w="12700">
            <a:solidFill>
              <a:srgbClr val="C9A85C">
                <a:alpha val="22000"/>
              </a:srgbClr>
            </a:solidFill>
            <a:prstDash val="solid"/>
          </a:ln>
        </p:spPr>
      </p:sp>
      <p:sp>
        <p:nvSpPr>
          <p:cNvPr id="50" name="Shape 41"/>
          <p:cNvSpPr/>
          <p:nvPr/>
        </p:nvSpPr>
        <p:spPr>
          <a:xfrm>
            <a:off x="7726680" y="4734878"/>
            <a:ext cx="40005" cy="40005"/>
          </a:xfrm>
          <a:prstGeom prst="ellipse">
            <a:avLst/>
          </a:prstGeom>
          <a:solidFill>
            <a:srgbClr val="C9A85C">
              <a:alpha val="22000"/>
            </a:srgbClr>
          </a:solidFill>
          <a:ln w="12700">
            <a:solidFill>
              <a:srgbClr val="C9A85C">
                <a:alpha val="22000"/>
              </a:srgbClr>
            </a:solidFill>
            <a:prstDash val="solid"/>
          </a:ln>
        </p:spPr>
      </p:sp>
      <p:sp>
        <p:nvSpPr>
          <p:cNvPr id="51" name="Shape 42"/>
          <p:cNvSpPr/>
          <p:nvPr/>
        </p:nvSpPr>
        <p:spPr>
          <a:xfrm>
            <a:off x="7806690" y="4734878"/>
            <a:ext cx="40005" cy="40005"/>
          </a:xfrm>
          <a:prstGeom prst="ellipse">
            <a:avLst/>
          </a:prstGeom>
          <a:solidFill>
            <a:srgbClr val="C9A85C">
              <a:alpha val="22000"/>
            </a:srgbClr>
          </a:solidFill>
          <a:ln w="12700">
            <a:solidFill>
              <a:srgbClr val="C9A85C">
                <a:alpha val="22000"/>
              </a:srgbClr>
            </a:solidFill>
            <a:prstDash val="solid"/>
          </a:ln>
        </p:spPr>
      </p:sp>
      <p:sp>
        <p:nvSpPr>
          <p:cNvPr id="52" name="Shape 43"/>
          <p:cNvSpPr/>
          <p:nvPr/>
        </p:nvSpPr>
        <p:spPr>
          <a:xfrm>
            <a:off x="7886700" y="4734878"/>
            <a:ext cx="40005" cy="40005"/>
          </a:xfrm>
          <a:prstGeom prst="ellipse">
            <a:avLst/>
          </a:prstGeom>
          <a:solidFill>
            <a:srgbClr val="C9A85C">
              <a:alpha val="22000"/>
            </a:srgbClr>
          </a:solidFill>
          <a:ln w="12700">
            <a:solidFill>
              <a:srgbClr val="C9A85C">
                <a:alpha val="22000"/>
              </a:srgbClr>
            </a:solidFill>
            <a:prstDash val="solid"/>
          </a:ln>
        </p:spPr>
      </p:sp>
      <p:sp>
        <p:nvSpPr>
          <p:cNvPr id="53" name="Shape 44"/>
          <p:cNvSpPr/>
          <p:nvPr/>
        </p:nvSpPr>
        <p:spPr>
          <a:xfrm>
            <a:off x="7966710" y="4734878"/>
            <a:ext cx="125730" cy="40005"/>
          </a:xfrm>
          <a:prstGeom prst="roundRect">
            <a:avLst>
              <a:gd name="adj" fmla="val 50000"/>
            </a:avLst>
          </a:prstGeom>
          <a:solidFill>
            <a:srgbClr val="EAD08A"/>
          </a:solidFill>
          <a:ln w="12700">
            <a:solidFill>
              <a:srgbClr val="EAD08A"/>
            </a:solidFill>
            <a:prstDash val="solid"/>
          </a:ln>
        </p:spPr>
      </p:sp>
      <p:sp>
        <p:nvSpPr>
          <p:cNvPr id="54" name="Shape 45"/>
          <p:cNvSpPr/>
          <p:nvPr/>
        </p:nvSpPr>
        <p:spPr>
          <a:xfrm>
            <a:off x="8132445" y="4734878"/>
            <a:ext cx="40005" cy="40005"/>
          </a:xfrm>
          <a:prstGeom prst="ellipse">
            <a:avLst/>
          </a:prstGeom>
          <a:solidFill>
            <a:srgbClr val="C9A85C">
              <a:alpha val="22000"/>
            </a:srgbClr>
          </a:solidFill>
          <a:ln w="12700">
            <a:solidFill>
              <a:srgbClr val="C9A85C">
                <a:alpha val="22000"/>
              </a:srgbClr>
            </a:solidFill>
            <a:prstDash val="solid"/>
          </a:ln>
        </p:spPr>
      </p:sp>
      <p:sp>
        <p:nvSpPr>
          <p:cNvPr id="55" name="Text 46"/>
          <p:cNvSpPr txBox="1"/>
          <p:nvPr/>
        </p:nvSpPr>
        <p:spPr>
          <a:xfrm>
            <a:off x="8229600" y="4674870"/>
            <a:ext cx="457200" cy="205740"/>
          </a:xfrm>
          <a:prstGeom prst="rect">
            <a:avLst/>
          </a:prstGeom>
          <a:noFill/>
          <a:ln/>
        </p:spPr>
        <p:txBody>
          <a:bodyPr wrap="square" lIns="0" tIns="0" rIns="0" bIns="0" rtlCol="0" anchor="ctr"/>
          <a:lstStyle/>
          <a:p>
            <a:pPr algn="r" indent="0" marL="0">
              <a:buNone/>
            </a:pPr>
            <a:r>
              <a:rPr lang="en-US" sz="600" b="1" spc="150" kern="0" dirty="0">
                <a:solidFill>
                  <a:srgbClr val="C9A85C"/>
                </a:solidFill>
                <a:latin typeface="Cinzel" pitchFamily="34" charset="0"/>
                <a:ea typeface="Cinzel" pitchFamily="34" charset="-122"/>
                <a:cs typeface="Cinzel" pitchFamily="34" charset="-120"/>
              </a:rPr>
              <a:t>12 / 13</a:t>
            </a:r>
            <a:endParaRPr lang="en-US" sz="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2"/>
          <a:stretch>
            <a:fillRect/>
          </a:stretch>
        </p:blipFill>
        <p:spPr>
          <a:xfrm>
            <a:off x="457200" y="326898"/>
            <a:ext cx="219456" cy="219456"/>
          </a:xfrm>
          <a:prstGeom prst="rect">
            <a:avLst/>
          </a:prstGeom>
        </p:spPr>
      </p:pic>
      <p:sp>
        <p:nvSpPr>
          <p:cNvPr id="4" name="Text 0"/>
          <p:cNvSpPr txBox="1"/>
          <p:nvPr/>
        </p:nvSpPr>
        <p:spPr>
          <a:xfrm>
            <a:off x="731520" y="308610"/>
            <a:ext cx="1645920" cy="228600"/>
          </a:xfrm>
          <a:prstGeom prst="rect">
            <a:avLst/>
          </a:prstGeom>
          <a:noFill/>
          <a:ln/>
        </p:spPr>
        <p:txBody>
          <a:bodyPr wrap="square" lIns="0" tIns="0" rIns="0" bIns="0" rtlCol="0" anchor="ctr"/>
          <a:lstStyle/>
          <a:p>
            <a:pPr indent="0" marL="0">
              <a:buNone/>
            </a:pPr>
            <a:r>
              <a:rPr lang="en-US" sz="1200" b="1" spc="200" kern="0" dirty="0">
                <a:solidFill>
                  <a:srgbClr val="EAD08A"/>
                </a:solidFill>
                <a:latin typeface="Cinzel" pitchFamily="34" charset="0"/>
                <a:ea typeface="Cinzel" pitchFamily="34" charset="-122"/>
                <a:cs typeface="Cinzel" pitchFamily="34" charset="-120"/>
              </a:rPr>
              <a:t>Spartan OS</a:t>
            </a:r>
            <a:endParaRPr lang="en-US" sz="1200" dirty="0"/>
          </a:p>
        </p:txBody>
      </p:sp>
      <p:pic>
        <p:nvPicPr>
          <p:cNvPr id="5" name="Image 1" descr="preencoded.png">    </p:cNvPr>
          <p:cNvPicPr>
            <a:picLocks noChangeAspect="1"/>
          </p:cNvPicPr>
          <p:nvPr/>
        </p:nvPicPr>
        <p:blipFill>
          <a:blip r:embed="rId3"/>
          <a:stretch>
            <a:fillRect/>
          </a:stretch>
        </p:blipFill>
        <p:spPr>
          <a:xfrm>
            <a:off x="7589520" y="372618"/>
            <a:ext cx="237744" cy="201168"/>
          </a:xfrm>
          <a:prstGeom prst="rect">
            <a:avLst/>
          </a:prstGeom>
        </p:spPr>
      </p:pic>
      <p:sp>
        <p:nvSpPr>
          <p:cNvPr id="6" name="Text 1"/>
          <p:cNvSpPr txBox="1"/>
          <p:nvPr/>
        </p:nvSpPr>
        <p:spPr>
          <a:xfrm>
            <a:off x="7863840" y="308610"/>
            <a:ext cx="914400" cy="228600"/>
          </a:xfrm>
          <a:prstGeom prst="rect">
            <a:avLst/>
          </a:prstGeom>
          <a:noFill/>
          <a:ln/>
        </p:spPr>
        <p:txBody>
          <a:bodyPr wrap="none" lIns="0" tIns="0" rIns="0" bIns="0" rtlCol="0" anchor="ctr"/>
          <a:lstStyle/>
          <a:p>
            <a:pPr indent="0" marL="0">
              <a:buNone/>
            </a:pPr>
            <a:r>
              <a:rPr lang="en-US" sz="1000" b="1" spc="400" kern="0" dirty="0">
                <a:solidFill>
                  <a:srgbClr val="FFFFFF"/>
                </a:solidFill>
                <a:latin typeface="Cinzel" pitchFamily="34" charset="0"/>
                <a:ea typeface="Cinzel" pitchFamily="34" charset="-122"/>
                <a:cs typeface="Cinzel" pitchFamily="34" charset="-120"/>
              </a:rPr>
              <a:t>ANUBIS</a:t>
            </a:r>
            <a:endParaRPr lang="en-US" sz="1000" dirty="0"/>
          </a:p>
        </p:txBody>
      </p:sp>
      <p:sp>
        <p:nvSpPr>
          <p:cNvPr id="7" name="Text 2"/>
          <p:cNvSpPr txBox="1"/>
          <p:nvPr/>
        </p:nvSpPr>
        <p:spPr>
          <a:xfrm>
            <a:off x="457200" y="685800"/>
            <a:ext cx="7315200" cy="91440"/>
          </a:xfrm>
          <a:prstGeom prst="rect">
            <a:avLst/>
          </a:prstGeom>
          <a:noFill/>
          <a:ln/>
        </p:spPr>
        <p:txBody>
          <a:bodyPr wrap="square" lIns="0" tIns="0" rIns="0" bIns="0" rtlCol="0" anchor="t"/>
          <a:lstStyle/>
          <a:p>
            <a:pPr indent="0" marL="0">
              <a:buNone/>
            </a:pPr>
            <a:r>
              <a:rPr lang="en-US" sz="550" b="1" spc="300" kern="0" dirty="0">
                <a:solidFill>
                  <a:srgbClr val="C9A85C"/>
                </a:solidFill>
                <a:latin typeface="Manrope" pitchFamily="34" charset="0"/>
                <a:ea typeface="Manrope" pitchFamily="34" charset="-122"/>
                <a:cs typeface="Manrope" pitchFamily="34" charset="-120"/>
              </a:rPr>
              <a:t>12 · THIS WEEK</a:t>
            </a:r>
            <a:endParaRPr lang="en-US" sz="550" dirty="0"/>
          </a:p>
        </p:txBody>
      </p:sp>
      <p:sp>
        <p:nvSpPr>
          <p:cNvPr id="8" name="Text 3"/>
          <p:cNvSpPr txBox="1"/>
          <p:nvPr/>
        </p:nvSpPr>
        <p:spPr>
          <a:xfrm>
            <a:off x="457200" y="834390"/>
            <a:ext cx="8229600" cy="308610"/>
          </a:xfrm>
          <a:prstGeom prst="rect">
            <a:avLst/>
          </a:prstGeom>
          <a:noFill/>
          <a:ln/>
        </p:spPr>
        <p:txBody>
          <a:bodyPr wrap="square" lIns="0" tIns="0" rIns="0" bIns="0" rtlCol="0" anchor="t"/>
          <a:lstStyle/>
          <a:p>
            <a:pPr indent="0" marL="0">
              <a:buNone/>
            </a:pPr>
            <a:r>
              <a:rPr lang="en-US" sz="2000" b="1" spc="30" kern="0" dirty="0">
                <a:solidFill>
                  <a:srgbClr val="F4EFE3"/>
                </a:solidFill>
                <a:latin typeface="Cinzel" pitchFamily="34" charset="0"/>
                <a:ea typeface="Cinzel" pitchFamily="34" charset="-122"/>
                <a:cs typeface="Cinzel" pitchFamily="34" charset="-120"/>
              </a:rPr>
              <a:t>Add. Bridge. </a:t>
            </a:r>
            <a:pPr indent="0" marL="0">
              <a:buNone/>
            </a:pPr>
            <a:r>
              <a:rPr lang="en-US" sz="2000" b="1" spc="30" kern="0" dirty="0">
                <a:solidFill>
                  <a:srgbClr val="EAD08A"/>
                </a:solidFill>
                <a:latin typeface="Cinzel" pitchFamily="34" charset="0"/>
                <a:ea typeface="Cinzel" pitchFamily="34" charset="-122"/>
                <a:cs typeface="Cinzel" pitchFamily="34" charset="-120"/>
              </a:rPr>
              <a:t>Bond.</a:t>
            </a:r>
            <a:endParaRPr lang="en-US" sz="2000" dirty="0"/>
          </a:p>
        </p:txBody>
      </p:sp>
      <p:sp>
        <p:nvSpPr>
          <p:cNvPr id="9" name="Text 4"/>
          <p:cNvSpPr txBox="1"/>
          <p:nvPr/>
        </p:nvSpPr>
        <p:spPr>
          <a:xfrm>
            <a:off x="457200" y="1223010"/>
            <a:ext cx="6400800" cy="342900"/>
          </a:xfrm>
          <a:prstGeom prst="rect">
            <a:avLst/>
          </a:prstGeom>
          <a:noFill/>
          <a:ln/>
        </p:spPr>
        <p:txBody>
          <a:bodyPr wrap="square" lIns="0" tIns="0" rIns="0" bIns="0" rtlCol="0" anchor="t"/>
          <a:lstStyle/>
          <a:p>
            <a:pPr indent="0" marL="0">
              <a:lnSpc>
                <a:spcPct val="105000"/>
              </a:lnSpc>
              <a:buNone/>
            </a:pPr>
            <a:r>
              <a:rPr lang="en-US" sz="900" dirty="0">
                <a:solidFill>
                  <a:srgbClr val="CFC9BC"/>
                </a:solidFill>
                <a:latin typeface="Manrope" pitchFamily="34" charset="0"/>
                <a:ea typeface="Manrope" pitchFamily="34" charset="-122"/>
                <a:cs typeface="Manrope" pitchFamily="34" charset="-120"/>
              </a:rPr>
              <a:t>Seven steps, one evening. The bond comes first; staking comes once you are in and hold RM bought from your leader. The links below open on click and scan from a phone.</a:t>
            </a:r>
            <a:endParaRPr lang="en-US" sz="900" dirty="0"/>
          </a:p>
        </p:txBody>
      </p:sp>
      <p:sp>
        <p:nvSpPr>
          <p:cNvPr id="10" name="Shape 5"/>
          <p:cNvSpPr/>
          <p:nvPr/>
        </p:nvSpPr>
        <p:spPr>
          <a:xfrm>
            <a:off x="457200" y="1680210"/>
            <a:ext cx="8229600" cy="189411"/>
          </a:xfrm>
          <a:prstGeom prst="roundRect">
            <a:avLst>
              <a:gd name="adj" fmla="val 42241"/>
            </a:avLst>
          </a:prstGeom>
          <a:solidFill>
            <a:srgbClr val="08090B">
              <a:alpha val="88000"/>
            </a:srgbClr>
          </a:solidFill>
          <a:ln w="7620">
            <a:solidFill>
              <a:srgbClr val="C9A85C">
                <a:alpha val="34000"/>
              </a:srgbClr>
            </a:solidFill>
            <a:prstDash val="solid"/>
          </a:ln>
        </p:spPr>
      </p:sp>
      <p:sp>
        <p:nvSpPr>
          <p:cNvPr id="11" name="Shape 6"/>
          <p:cNvSpPr/>
          <p:nvPr/>
        </p:nvSpPr>
        <p:spPr>
          <a:xfrm>
            <a:off x="548640" y="1700621"/>
            <a:ext cx="148590" cy="148590"/>
          </a:xfrm>
          <a:prstGeom prst="ellipse">
            <a:avLst/>
          </a:prstGeom>
          <a:solidFill>
            <a:srgbClr val="08090B">
              <a:alpha val="0"/>
            </a:srgbClr>
          </a:solidFill>
          <a:ln w="9525">
            <a:solidFill>
              <a:srgbClr val="C9A85C">
                <a:alpha val="55000"/>
              </a:srgbClr>
            </a:solidFill>
            <a:prstDash val="solid"/>
          </a:ln>
        </p:spPr>
      </p:sp>
      <p:sp>
        <p:nvSpPr>
          <p:cNvPr id="12" name="Text 7"/>
          <p:cNvSpPr txBox="1"/>
          <p:nvPr/>
        </p:nvSpPr>
        <p:spPr>
          <a:xfrm>
            <a:off x="548640" y="1700621"/>
            <a:ext cx="148590" cy="148590"/>
          </a:xfrm>
          <a:prstGeom prst="rect">
            <a:avLst/>
          </a:prstGeom>
          <a:noFill/>
          <a:ln/>
        </p:spPr>
        <p:txBody>
          <a:bodyPr wrap="square" lIns="0" tIns="0" rIns="0" bIns="0" rtlCol="0" anchor="ctr"/>
          <a:lstStyle/>
          <a:p>
            <a:pPr algn="ctr" indent="0" marL="0">
              <a:buNone/>
            </a:pPr>
            <a:r>
              <a:rPr lang="en-US" sz="600" b="1" dirty="0">
                <a:solidFill>
                  <a:srgbClr val="EAD08A"/>
                </a:solidFill>
                <a:latin typeface="Cinzel" pitchFamily="34" charset="0"/>
                <a:ea typeface="Cinzel" pitchFamily="34" charset="-122"/>
                <a:cs typeface="Cinzel" pitchFamily="34" charset="-120"/>
              </a:rPr>
              <a:t>1</a:t>
            </a:r>
            <a:endParaRPr lang="en-US" sz="600" dirty="0"/>
          </a:p>
        </p:txBody>
      </p:sp>
      <p:sp>
        <p:nvSpPr>
          <p:cNvPr id="13" name="Text 8"/>
          <p:cNvSpPr txBox="1"/>
          <p:nvPr/>
        </p:nvSpPr>
        <p:spPr>
          <a:xfrm>
            <a:off x="765810" y="1680210"/>
            <a:ext cx="7806690" cy="189411"/>
          </a:xfrm>
          <a:prstGeom prst="rect">
            <a:avLst/>
          </a:prstGeom>
          <a:noFill/>
          <a:ln/>
        </p:spPr>
        <p:txBody>
          <a:bodyPr wrap="square" lIns="0" tIns="0" rIns="0" bIns="0" rtlCol="0" anchor="ctr"/>
          <a:lstStyle/>
          <a:p>
            <a:pPr indent="0" marL="0">
              <a:buNone/>
            </a:pPr>
            <a:r>
              <a:rPr lang="en-US" sz="700" dirty="0">
                <a:solidFill>
                  <a:srgbClr val="EDE8DC"/>
                </a:solidFill>
                <a:latin typeface="Manrope" pitchFamily="34" charset="0"/>
                <a:ea typeface="Manrope" pitchFamily="34" charset="-122"/>
                <a:cs typeface="Manrope" pitchFamily="34" charset="-120"/>
              </a:rPr>
              <a:t>Install Bitget Wallet, write the seed phrase on paper, switch to Anubis Chain (chain ID 6714); other wallets add it by hand</a:t>
            </a:r>
            <a:endParaRPr lang="en-US" sz="700" dirty="0"/>
          </a:p>
        </p:txBody>
      </p:sp>
      <p:sp>
        <p:nvSpPr>
          <p:cNvPr id="14" name="Shape 9"/>
          <p:cNvSpPr/>
          <p:nvPr/>
        </p:nvSpPr>
        <p:spPr>
          <a:xfrm>
            <a:off x="457200" y="1898196"/>
            <a:ext cx="8229600" cy="189411"/>
          </a:xfrm>
          <a:prstGeom prst="roundRect">
            <a:avLst>
              <a:gd name="adj" fmla="val 42241"/>
            </a:avLst>
          </a:prstGeom>
          <a:solidFill>
            <a:srgbClr val="08090B">
              <a:alpha val="88000"/>
            </a:srgbClr>
          </a:solidFill>
          <a:ln w="7620">
            <a:solidFill>
              <a:srgbClr val="C9A85C">
                <a:alpha val="34000"/>
              </a:srgbClr>
            </a:solidFill>
            <a:prstDash val="solid"/>
          </a:ln>
        </p:spPr>
      </p:sp>
      <p:sp>
        <p:nvSpPr>
          <p:cNvPr id="15" name="Shape 10"/>
          <p:cNvSpPr/>
          <p:nvPr/>
        </p:nvSpPr>
        <p:spPr>
          <a:xfrm>
            <a:off x="548640" y="1918607"/>
            <a:ext cx="148590" cy="148590"/>
          </a:xfrm>
          <a:prstGeom prst="ellipse">
            <a:avLst/>
          </a:prstGeom>
          <a:solidFill>
            <a:srgbClr val="08090B">
              <a:alpha val="0"/>
            </a:srgbClr>
          </a:solidFill>
          <a:ln w="9525">
            <a:solidFill>
              <a:srgbClr val="C9A85C">
                <a:alpha val="55000"/>
              </a:srgbClr>
            </a:solidFill>
            <a:prstDash val="solid"/>
          </a:ln>
        </p:spPr>
      </p:sp>
      <p:sp>
        <p:nvSpPr>
          <p:cNvPr id="16" name="Text 11"/>
          <p:cNvSpPr txBox="1"/>
          <p:nvPr/>
        </p:nvSpPr>
        <p:spPr>
          <a:xfrm>
            <a:off x="548640" y="1918607"/>
            <a:ext cx="148590" cy="148590"/>
          </a:xfrm>
          <a:prstGeom prst="rect">
            <a:avLst/>
          </a:prstGeom>
          <a:noFill/>
          <a:ln/>
        </p:spPr>
        <p:txBody>
          <a:bodyPr wrap="square" lIns="0" tIns="0" rIns="0" bIns="0" rtlCol="0" anchor="ctr"/>
          <a:lstStyle/>
          <a:p>
            <a:pPr algn="ctr" indent="0" marL="0">
              <a:buNone/>
            </a:pPr>
            <a:r>
              <a:rPr lang="en-US" sz="600" b="1" dirty="0">
                <a:solidFill>
                  <a:srgbClr val="EAD08A"/>
                </a:solidFill>
                <a:latin typeface="Cinzel" pitchFamily="34" charset="0"/>
                <a:ea typeface="Cinzel" pitchFamily="34" charset="-122"/>
                <a:cs typeface="Cinzel" pitchFamily="34" charset="-120"/>
              </a:rPr>
              <a:t>2</a:t>
            </a:r>
            <a:endParaRPr lang="en-US" sz="600" dirty="0"/>
          </a:p>
        </p:txBody>
      </p:sp>
      <p:sp>
        <p:nvSpPr>
          <p:cNvPr id="17" name="Text 12"/>
          <p:cNvSpPr txBox="1"/>
          <p:nvPr/>
        </p:nvSpPr>
        <p:spPr>
          <a:xfrm>
            <a:off x="765810" y="1898196"/>
            <a:ext cx="7806690" cy="189411"/>
          </a:xfrm>
          <a:prstGeom prst="rect">
            <a:avLst/>
          </a:prstGeom>
          <a:noFill/>
          <a:ln/>
        </p:spPr>
        <p:txBody>
          <a:bodyPr wrap="square" lIns="0" tIns="0" rIns="0" bIns="0" rtlCol="0" anchor="ctr"/>
          <a:lstStyle/>
          <a:p>
            <a:pPr indent="0" marL="0">
              <a:buNone/>
            </a:pPr>
            <a:r>
              <a:rPr lang="en-US" sz="700" dirty="0">
                <a:solidFill>
                  <a:srgbClr val="EDE8DC"/>
                </a:solidFill>
                <a:latin typeface="Manrope" pitchFamily="34" charset="0"/>
                <a:ea typeface="Manrope" pitchFamily="34" charset="-122"/>
                <a:cs typeface="Manrope" pitchFamily="34" charset="-120"/>
              </a:rPr>
              <a:t>Bridge five dollars of DAI from BNB Chain, the bridge address typed and never taken from a chat: it arrives as gasDAI, the fuel for every move</a:t>
            </a:r>
            <a:endParaRPr lang="en-US" sz="700" dirty="0"/>
          </a:p>
        </p:txBody>
      </p:sp>
      <p:sp>
        <p:nvSpPr>
          <p:cNvPr id="18" name="Shape 13"/>
          <p:cNvSpPr/>
          <p:nvPr/>
        </p:nvSpPr>
        <p:spPr>
          <a:xfrm>
            <a:off x="457200" y="2116183"/>
            <a:ext cx="8229600" cy="189411"/>
          </a:xfrm>
          <a:prstGeom prst="roundRect">
            <a:avLst>
              <a:gd name="adj" fmla="val 42241"/>
            </a:avLst>
          </a:prstGeom>
          <a:solidFill>
            <a:srgbClr val="08090B">
              <a:alpha val="88000"/>
            </a:srgbClr>
          </a:solidFill>
          <a:ln w="7620">
            <a:solidFill>
              <a:srgbClr val="C9A85C">
                <a:alpha val="34000"/>
              </a:srgbClr>
            </a:solidFill>
            <a:prstDash val="solid"/>
          </a:ln>
        </p:spPr>
      </p:sp>
      <p:sp>
        <p:nvSpPr>
          <p:cNvPr id="19" name="Shape 14"/>
          <p:cNvSpPr/>
          <p:nvPr/>
        </p:nvSpPr>
        <p:spPr>
          <a:xfrm>
            <a:off x="548640" y="2136594"/>
            <a:ext cx="148590" cy="148590"/>
          </a:xfrm>
          <a:prstGeom prst="ellipse">
            <a:avLst/>
          </a:prstGeom>
          <a:solidFill>
            <a:srgbClr val="08090B">
              <a:alpha val="0"/>
            </a:srgbClr>
          </a:solidFill>
          <a:ln w="9525">
            <a:solidFill>
              <a:srgbClr val="C9A85C">
                <a:alpha val="55000"/>
              </a:srgbClr>
            </a:solidFill>
            <a:prstDash val="solid"/>
          </a:ln>
        </p:spPr>
      </p:sp>
      <p:sp>
        <p:nvSpPr>
          <p:cNvPr id="20" name="Text 15"/>
          <p:cNvSpPr txBox="1"/>
          <p:nvPr/>
        </p:nvSpPr>
        <p:spPr>
          <a:xfrm>
            <a:off x="548640" y="2136594"/>
            <a:ext cx="148590" cy="148590"/>
          </a:xfrm>
          <a:prstGeom prst="rect">
            <a:avLst/>
          </a:prstGeom>
          <a:noFill/>
          <a:ln/>
        </p:spPr>
        <p:txBody>
          <a:bodyPr wrap="square" lIns="0" tIns="0" rIns="0" bIns="0" rtlCol="0" anchor="ctr"/>
          <a:lstStyle/>
          <a:p>
            <a:pPr algn="ctr" indent="0" marL="0">
              <a:buNone/>
            </a:pPr>
            <a:r>
              <a:rPr lang="en-US" sz="600" b="1" dirty="0">
                <a:solidFill>
                  <a:srgbClr val="EAD08A"/>
                </a:solidFill>
                <a:latin typeface="Cinzel" pitchFamily="34" charset="0"/>
                <a:ea typeface="Cinzel" pitchFamily="34" charset="-122"/>
                <a:cs typeface="Cinzel" pitchFamily="34" charset="-120"/>
              </a:rPr>
              <a:t>3</a:t>
            </a:r>
            <a:endParaRPr lang="en-US" sz="600" dirty="0"/>
          </a:p>
        </p:txBody>
      </p:sp>
      <p:sp>
        <p:nvSpPr>
          <p:cNvPr id="21" name="Text 16"/>
          <p:cNvSpPr txBox="1"/>
          <p:nvPr/>
        </p:nvSpPr>
        <p:spPr>
          <a:xfrm>
            <a:off x="765810" y="2116183"/>
            <a:ext cx="7806690" cy="189411"/>
          </a:xfrm>
          <a:prstGeom prst="rect">
            <a:avLst/>
          </a:prstGeom>
          <a:noFill/>
          <a:ln/>
        </p:spPr>
        <p:txBody>
          <a:bodyPr wrap="square" lIns="0" tIns="0" rIns="0" bIns="0" rtlCol="0" anchor="ctr"/>
          <a:lstStyle/>
          <a:p>
            <a:pPr indent="0" marL="0">
              <a:buNone/>
            </a:pPr>
            <a:r>
              <a:rPr lang="en-US" sz="700" dirty="0">
                <a:solidFill>
                  <a:srgbClr val="EDE8DC"/>
                </a:solidFill>
                <a:latin typeface="Manrope" pitchFamily="34" charset="0"/>
                <a:ea typeface="Manrope" pitchFamily="34" charset="-122"/>
                <a:cs typeface="Manrope" pitchFamily="34" charset="-120"/>
              </a:rPr>
              <a:t>Buy USDT on an exchange, withdraw to BNB Chain, bridge it to Anubis through app.anubisbridge.com or GaleBridge, a small amount first</a:t>
            </a:r>
            <a:endParaRPr lang="en-US" sz="700" dirty="0"/>
          </a:p>
        </p:txBody>
      </p:sp>
      <p:sp>
        <p:nvSpPr>
          <p:cNvPr id="22" name="Shape 17"/>
          <p:cNvSpPr/>
          <p:nvPr/>
        </p:nvSpPr>
        <p:spPr>
          <a:xfrm>
            <a:off x="457200" y="2334169"/>
            <a:ext cx="8229600" cy="189411"/>
          </a:xfrm>
          <a:prstGeom prst="roundRect">
            <a:avLst>
              <a:gd name="adj" fmla="val 42241"/>
            </a:avLst>
          </a:prstGeom>
          <a:solidFill>
            <a:srgbClr val="08090B">
              <a:alpha val="88000"/>
            </a:srgbClr>
          </a:solidFill>
          <a:ln w="7620">
            <a:solidFill>
              <a:srgbClr val="C9A85C">
                <a:alpha val="34000"/>
              </a:srgbClr>
            </a:solidFill>
            <a:prstDash val="solid"/>
          </a:ln>
        </p:spPr>
      </p:sp>
      <p:sp>
        <p:nvSpPr>
          <p:cNvPr id="23" name="Shape 18"/>
          <p:cNvSpPr/>
          <p:nvPr/>
        </p:nvSpPr>
        <p:spPr>
          <a:xfrm>
            <a:off x="548640" y="2354580"/>
            <a:ext cx="148590" cy="148590"/>
          </a:xfrm>
          <a:prstGeom prst="ellipse">
            <a:avLst/>
          </a:prstGeom>
          <a:solidFill>
            <a:srgbClr val="08090B">
              <a:alpha val="0"/>
            </a:srgbClr>
          </a:solidFill>
          <a:ln w="9525">
            <a:solidFill>
              <a:srgbClr val="C9A85C">
                <a:alpha val="55000"/>
              </a:srgbClr>
            </a:solidFill>
            <a:prstDash val="solid"/>
          </a:ln>
        </p:spPr>
      </p:sp>
      <p:sp>
        <p:nvSpPr>
          <p:cNvPr id="24" name="Text 19"/>
          <p:cNvSpPr txBox="1"/>
          <p:nvPr/>
        </p:nvSpPr>
        <p:spPr>
          <a:xfrm>
            <a:off x="548640" y="2354580"/>
            <a:ext cx="148590" cy="148590"/>
          </a:xfrm>
          <a:prstGeom prst="rect">
            <a:avLst/>
          </a:prstGeom>
          <a:noFill/>
          <a:ln/>
        </p:spPr>
        <p:txBody>
          <a:bodyPr wrap="square" lIns="0" tIns="0" rIns="0" bIns="0" rtlCol="0" anchor="ctr"/>
          <a:lstStyle/>
          <a:p>
            <a:pPr algn="ctr" indent="0" marL="0">
              <a:buNone/>
            </a:pPr>
            <a:r>
              <a:rPr lang="en-US" sz="600" b="1" dirty="0">
                <a:solidFill>
                  <a:srgbClr val="EAD08A"/>
                </a:solidFill>
                <a:latin typeface="Cinzel" pitchFamily="34" charset="0"/>
                <a:ea typeface="Cinzel" pitchFamily="34" charset="-122"/>
                <a:cs typeface="Cinzel" pitchFamily="34" charset="-120"/>
              </a:rPr>
              <a:t>4</a:t>
            </a:r>
            <a:endParaRPr lang="en-US" sz="600" dirty="0"/>
          </a:p>
        </p:txBody>
      </p:sp>
      <p:sp>
        <p:nvSpPr>
          <p:cNvPr id="25" name="Text 20"/>
          <p:cNvSpPr txBox="1"/>
          <p:nvPr/>
        </p:nvSpPr>
        <p:spPr>
          <a:xfrm>
            <a:off x="765810" y="2334169"/>
            <a:ext cx="7806690" cy="189411"/>
          </a:xfrm>
          <a:prstGeom prst="rect">
            <a:avLst/>
          </a:prstGeom>
          <a:noFill/>
          <a:ln/>
        </p:spPr>
        <p:txBody>
          <a:bodyPr wrap="square" lIns="0" tIns="0" rIns="0" bIns="0" rtlCol="0" anchor="ctr"/>
          <a:lstStyle/>
          <a:p>
            <a:pPr indent="0" marL="0">
              <a:buNone/>
            </a:pPr>
            <a:r>
              <a:rPr lang="en-US" sz="700" dirty="0">
                <a:solidFill>
                  <a:srgbClr val="EDE8DC"/>
                </a:solidFill>
                <a:latin typeface="Manrope" pitchFamily="34" charset="0"/>
                <a:ea typeface="Manrope" pitchFamily="34" charset="-122"/>
                <a:cs typeface="Manrope" pitchFamily="34" charset="-120"/>
              </a:rPr>
              <a:t>Join through your leader's referral link or code; the referrer binds on the first connection, so never from a public chat</a:t>
            </a:r>
            <a:endParaRPr lang="en-US" sz="700" dirty="0"/>
          </a:p>
        </p:txBody>
      </p:sp>
      <p:sp>
        <p:nvSpPr>
          <p:cNvPr id="26" name="Shape 21"/>
          <p:cNvSpPr/>
          <p:nvPr/>
        </p:nvSpPr>
        <p:spPr>
          <a:xfrm>
            <a:off x="457200" y="2552156"/>
            <a:ext cx="8229600" cy="189411"/>
          </a:xfrm>
          <a:prstGeom prst="roundRect">
            <a:avLst>
              <a:gd name="adj" fmla="val 42241"/>
            </a:avLst>
          </a:prstGeom>
          <a:solidFill>
            <a:srgbClr val="08090B">
              <a:alpha val="88000"/>
            </a:srgbClr>
          </a:solidFill>
          <a:ln w="7620">
            <a:solidFill>
              <a:srgbClr val="C9A85C">
                <a:alpha val="34000"/>
              </a:srgbClr>
            </a:solidFill>
            <a:prstDash val="solid"/>
          </a:ln>
        </p:spPr>
      </p:sp>
      <p:sp>
        <p:nvSpPr>
          <p:cNvPr id="27" name="Shape 22"/>
          <p:cNvSpPr/>
          <p:nvPr/>
        </p:nvSpPr>
        <p:spPr>
          <a:xfrm>
            <a:off x="548640" y="2572566"/>
            <a:ext cx="148590" cy="148590"/>
          </a:xfrm>
          <a:prstGeom prst="ellipse">
            <a:avLst/>
          </a:prstGeom>
          <a:solidFill>
            <a:srgbClr val="08090B">
              <a:alpha val="0"/>
            </a:srgbClr>
          </a:solidFill>
          <a:ln w="9525">
            <a:solidFill>
              <a:srgbClr val="C9A85C">
                <a:alpha val="55000"/>
              </a:srgbClr>
            </a:solidFill>
            <a:prstDash val="solid"/>
          </a:ln>
        </p:spPr>
      </p:sp>
      <p:sp>
        <p:nvSpPr>
          <p:cNvPr id="28" name="Text 23"/>
          <p:cNvSpPr txBox="1"/>
          <p:nvPr/>
        </p:nvSpPr>
        <p:spPr>
          <a:xfrm>
            <a:off x="548640" y="2572566"/>
            <a:ext cx="148590" cy="148590"/>
          </a:xfrm>
          <a:prstGeom prst="rect">
            <a:avLst/>
          </a:prstGeom>
          <a:noFill/>
          <a:ln/>
        </p:spPr>
        <p:txBody>
          <a:bodyPr wrap="square" lIns="0" tIns="0" rIns="0" bIns="0" rtlCol="0" anchor="ctr"/>
          <a:lstStyle/>
          <a:p>
            <a:pPr algn="ctr" indent="0" marL="0">
              <a:buNone/>
            </a:pPr>
            <a:r>
              <a:rPr lang="en-US" sz="600" b="1" dirty="0">
                <a:solidFill>
                  <a:srgbClr val="EAD08A"/>
                </a:solidFill>
                <a:latin typeface="Cinzel" pitchFamily="34" charset="0"/>
                <a:ea typeface="Cinzel" pitchFamily="34" charset="-122"/>
                <a:cs typeface="Cinzel" pitchFamily="34" charset="-120"/>
              </a:rPr>
              <a:t>5</a:t>
            </a:r>
            <a:endParaRPr lang="en-US" sz="600" dirty="0"/>
          </a:p>
        </p:txBody>
      </p:sp>
      <p:sp>
        <p:nvSpPr>
          <p:cNvPr id="29" name="Text 24"/>
          <p:cNvSpPr txBox="1"/>
          <p:nvPr/>
        </p:nvSpPr>
        <p:spPr>
          <a:xfrm>
            <a:off x="765810" y="2552156"/>
            <a:ext cx="7806690" cy="189411"/>
          </a:xfrm>
          <a:prstGeom prst="rect">
            <a:avLst/>
          </a:prstGeom>
          <a:noFill/>
          <a:ln/>
        </p:spPr>
        <p:txBody>
          <a:bodyPr wrap="square" lIns="0" tIns="0" rIns="0" bIns="0" rtlCol="0" anchor="ctr"/>
          <a:lstStyle/>
          <a:p>
            <a:pPr indent="0" marL="0">
              <a:buNone/>
            </a:pPr>
            <a:r>
              <a:rPr lang="en-US" sz="700" dirty="0">
                <a:solidFill>
                  <a:srgbClr val="EDE8DC"/>
                </a:solidFill>
                <a:latin typeface="Manrope" pitchFamily="34" charset="0"/>
                <a:ea typeface="Manrope" pitchFamily="34" charset="-122"/>
                <a:cs typeface="Manrope" pitchFamily="34" charset="-120"/>
              </a:rPr>
              <a:t>Buy the 540-day liquidity bond with USDT: RM below market, released daily, cap 5× in USDT fixed at entry</a:t>
            </a:r>
            <a:endParaRPr lang="en-US" sz="700" dirty="0"/>
          </a:p>
        </p:txBody>
      </p:sp>
      <p:sp>
        <p:nvSpPr>
          <p:cNvPr id="30" name="Shape 25"/>
          <p:cNvSpPr/>
          <p:nvPr/>
        </p:nvSpPr>
        <p:spPr>
          <a:xfrm>
            <a:off x="457200" y="2770142"/>
            <a:ext cx="8229600" cy="189411"/>
          </a:xfrm>
          <a:prstGeom prst="roundRect">
            <a:avLst>
              <a:gd name="adj" fmla="val 42241"/>
            </a:avLst>
          </a:prstGeom>
          <a:solidFill>
            <a:srgbClr val="08090B">
              <a:alpha val="88000"/>
            </a:srgbClr>
          </a:solidFill>
          <a:ln w="7620">
            <a:solidFill>
              <a:srgbClr val="C9A85C">
                <a:alpha val="34000"/>
              </a:srgbClr>
            </a:solidFill>
            <a:prstDash val="solid"/>
          </a:ln>
        </p:spPr>
      </p:sp>
      <p:sp>
        <p:nvSpPr>
          <p:cNvPr id="31" name="Shape 26"/>
          <p:cNvSpPr/>
          <p:nvPr/>
        </p:nvSpPr>
        <p:spPr>
          <a:xfrm>
            <a:off x="548640" y="2790553"/>
            <a:ext cx="148590" cy="148590"/>
          </a:xfrm>
          <a:prstGeom prst="ellipse">
            <a:avLst/>
          </a:prstGeom>
          <a:solidFill>
            <a:srgbClr val="08090B">
              <a:alpha val="0"/>
            </a:srgbClr>
          </a:solidFill>
          <a:ln w="9525">
            <a:solidFill>
              <a:srgbClr val="C9A85C">
                <a:alpha val="55000"/>
              </a:srgbClr>
            </a:solidFill>
            <a:prstDash val="solid"/>
          </a:ln>
        </p:spPr>
      </p:sp>
      <p:sp>
        <p:nvSpPr>
          <p:cNvPr id="32" name="Text 27"/>
          <p:cNvSpPr txBox="1"/>
          <p:nvPr/>
        </p:nvSpPr>
        <p:spPr>
          <a:xfrm>
            <a:off x="548640" y="2790553"/>
            <a:ext cx="148590" cy="148590"/>
          </a:xfrm>
          <a:prstGeom prst="rect">
            <a:avLst/>
          </a:prstGeom>
          <a:noFill/>
          <a:ln/>
        </p:spPr>
        <p:txBody>
          <a:bodyPr wrap="square" lIns="0" tIns="0" rIns="0" bIns="0" rtlCol="0" anchor="ctr"/>
          <a:lstStyle/>
          <a:p>
            <a:pPr algn="ctr" indent="0" marL="0">
              <a:buNone/>
            </a:pPr>
            <a:r>
              <a:rPr lang="en-US" sz="600" b="1" dirty="0">
                <a:solidFill>
                  <a:srgbClr val="EAD08A"/>
                </a:solidFill>
                <a:latin typeface="Cinzel" pitchFamily="34" charset="0"/>
                <a:ea typeface="Cinzel" pitchFamily="34" charset="-122"/>
                <a:cs typeface="Cinzel" pitchFamily="34" charset="-120"/>
              </a:rPr>
              <a:t>6</a:t>
            </a:r>
            <a:endParaRPr lang="en-US" sz="600" dirty="0"/>
          </a:p>
        </p:txBody>
      </p:sp>
      <p:sp>
        <p:nvSpPr>
          <p:cNvPr id="33" name="Text 28"/>
          <p:cNvSpPr txBox="1"/>
          <p:nvPr/>
        </p:nvSpPr>
        <p:spPr>
          <a:xfrm>
            <a:off x="765810" y="2770142"/>
            <a:ext cx="7806690" cy="189411"/>
          </a:xfrm>
          <a:prstGeom prst="rect">
            <a:avLst/>
          </a:prstGeom>
          <a:noFill/>
          <a:ln/>
        </p:spPr>
        <p:txBody>
          <a:bodyPr wrap="square" lIns="0" tIns="0" rIns="0" bIns="0" rtlCol="0" anchor="ctr"/>
          <a:lstStyle/>
          <a:p>
            <a:pPr indent="0" marL="0">
              <a:buNone/>
            </a:pPr>
            <a:r>
              <a:rPr lang="en-US" sz="700" dirty="0">
                <a:solidFill>
                  <a:srgbClr val="EDE8DC"/>
                </a:solidFill>
                <a:latin typeface="Manrope" pitchFamily="34" charset="0"/>
                <a:ea typeface="Manrope" pitchFamily="34" charset="-122"/>
                <a:cs typeface="Manrope" pitchFamily="34" charset="-120"/>
              </a:rPr>
              <a:t>Claim every twelve hours through the turbine; import RM and GD. Staking comes later, with RM bought from your leader</a:t>
            </a:r>
            <a:endParaRPr lang="en-US" sz="700" dirty="0"/>
          </a:p>
        </p:txBody>
      </p:sp>
      <p:sp>
        <p:nvSpPr>
          <p:cNvPr id="34" name="Shape 29"/>
          <p:cNvSpPr/>
          <p:nvPr/>
        </p:nvSpPr>
        <p:spPr>
          <a:xfrm>
            <a:off x="457200" y="2988129"/>
            <a:ext cx="8229600" cy="189411"/>
          </a:xfrm>
          <a:prstGeom prst="roundRect">
            <a:avLst>
              <a:gd name="adj" fmla="val 42241"/>
            </a:avLst>
          </a:prstGeom>
          <a:solidFill>
            <a:srgbClr val="08090B">
              <a:alpha val="88000"/>
            </a:srgbClr>
          </a:solidFill>
          <a:ln w="7620">
            <a:solidFill>
              <a:srgbClr val="C9A85C">
                <a:alpha val="34000"/>
              </a:srgbClr>
            </a:solidFill>
            <a:prstDash val="solid"/>
          </a:ln>
        </p:spPr>
      </p:sp>
      <p:sp>
        <p:nvSpPr>
          <p:cNvPr id="35" name="Shape 30"/>
          <p:cNvSpPr/>
          <p:nvPr/>
        </p:nvSpPr>
        <p:spPr>
          <a:xfrm>
            <a:off x="548640" y="3008539"/>
            <a:ext cx="148590" cy="148590"/>
          </a:xfrm>
          <a:prstGeom prst="ellipse">
            <a:avLst/>
          </a:prstGeom>
          <a:solidFill>
            <a:srgbClr val="08090B">
              <a:alpha val="0"/>
            </a:srgbClr>
          </a:solidFill>
          <a:ln w="9525">
            <a:solidFill>
              <a:srgbClr val="C9A85C">
                <a:alpha val="55000"/>
              </a:srgbClr>
            </a:solidFill>
            <a:prstDash val="solid"/>
          </a:ln>
        </p:spPr>
      </p:sp>
      <p:sp>
        <p:nvSpPr>
          <p:cNvPr id="36" name="Text 31"/>
          <p:cNvSpPr txBox="1"/>
          <p:nvPr/>
        </p:nvSpPr>
        <p:spPr>
          <a:xfrm>
            <a:off x="548640" y="3008539"/>
            <a:ext cx="148590" cy="148590"/>
          </a:xfrm>
          <a:prstGeom prst="rect">
            <a:avLst/>
          </a:prstGeom>
          <a:noFill/>
          <a:ln/>
        </p:spPr>
        <p:txBody>
          <a:bodyPr wrap="square" lIns="0" tIns="0" rIns="0" bIns="0" rtlCol="0" anchor="ctr"/>
          <a:lstStyle/>
          <a:p>
            <a:pPr algn="ctr" indent="0" marL="0">
              <a:buNone/>
            </a:pPr>
            <a:r>
              <a:rPr lang="en-US" sz="600" b="1" dirty="0">
                <a:solidFill>
                  <a:srgbClr val="EAD08A"/>
                </a:solidFill>
                <a:latin typeface="Cinzel" pitchFamily="34" charset="0"/>
                <a:ea typeface="Cinzel" pitchFamily="34" charset="-122"/>
                <a:cs typeface="Cinzel" pitchFamily="34" charset="-120"/>
              </a:rPr>
              <a:t>7</a:t>
            </a:r>
            <a:endParaRPr lang="en-US" sz="600" dirty="0"/>
          </a:p>
        </p:txBody>
      </p:sp>
      <p:sp>
        <p:nvSpPr>
          <p:cNvPr id="37" name="Text 32"/>
          <p:cNvSpPr txBox="1"/>
          <p:nvPr/>
        </p:nvSpPr>
        <p:spPr>
          <a:xfrm>
            <a:off x="765810" y="2988129"/>
            <a:ext cx="7806690" cy="189411"/>
          </a:xfrm>
          <a:prstGeom prst="rect">
            <a:avLst/>
          </a:prstGeom>
          <a:noFill/>
          <a:ln/>
        </p:spPr>
        <p:txBody>
          <a:bodyPr wrap="square" lIns="0" tIns="0" rIns="0" bIns="0" rtlCol="0" anchor="ctr"/>
          <a:lstStyle/>
          <a:p>
            <a:pPr indent="0" marL="0">
              <a:buNone/>
            </a:pPr>
            <a:r>
              <a:rPr lang="en-US" sz="700" dirty="0">
                <a:solidFill>
                  <a:srgbClr val="EDE8DC"/>
                </a:solidFill>
                <a:latin typeface="Manrope" pitchFamily="34" charset="0"/>
                <a:ea typeface="Manrope" pitchFamily="34" charset="-122"/>
                <a:cs typeface="Manrope" pitchFamily="34" charset="-120"/>
              </a:rPr>
              <a:t>Set your two teams and book your first call. Send them this deck</a:t>
            </a:r>
            <a:endParaRPr lang="en-US" sz="700" dirty="0"/>
          </a:p>
        </p:txBody>
      </p:sp>
      <p:sp>
        <p:nvSpPr>
          <p:cNvPr id="38" name="Shape 33">
            <a:hlinkClick r:id="rId4" tooltip="anubischain.ai"/>
          </p:cNvPr>
          <p:cNvSpPr/>
          <p:nvPr/>
        </p:nvSpPr>
        <p:spPr>
          <a:xfrm>
            <a:off x="457200" y="3268980"/>
            <a:ext cx="1572768" cy="1268730"/>
          </a:xfrm>
          <a:prstGeom prst="roundRect">
            <a:avLst>
              <a:gd name="adj" fmla="val 6306"/>
            </a:avLst>
          </a:prstGeom>
          <a:solidFill>
            <a:srgbClr val="08090B">
              <a:alpha val="88000"/>
            </a:srgbClr>
          </a:solidFill>
          <a:ln w="7620">
            <a:solidFill>
              <a:srgbClr val="C9A85C">
                <a:alpha val="34000"/>
              </a:srgbClr>
            </a:solidFill>
            <a:prstDash val="solid"/>
          </a:ln>
        </p:spPr>
      </p:sp>
      <p:pic>
        <p:nvPicPr>
          <p:cNvPr id="39" name="Image 2" descr="/home/claude/spartan/deck/icons14/globe_gold_32.png">    </p:cNvPr>
          <p:cNvPicPr>
            <a:picLocks noChangeAspect="1"/>
          </p:cNvPicPr>
          <p:nvPr/>
        </p:nvPicPr>
        <p:blipFill>
          <a:blip r:embed="rId5"/>
          <a:stretch>
            <a:fillRect/>
          </a:stretch>
        </p:blipFill>
        <p:spPr>
          <a:xfrm>
            <a:off x="797052" y="3326130"/>
            <a:ext cx="182880" cy="182880"/>
          </a:xfrm>
          <a:prstGeom prst="rect">
            <a:avLst/>
          </a:prstGeom>
        </p:spPr>
      </p:pic>
      <p:sp>
        <p:nvSpPr>
          <p:cNvPr id="40" name="Text 34"/>
          <p:cNvSpPr txBox="1"/>
          <p:nvPr/>
        </p:nvSpPr>
        <p:spPr>
          <a:xfrm>
            <a:off x="1071372" y="3326130"/>
            <a:ext cx="893064" cy="182880"/>
          </a:xfrm>
          <a:prstGeom prst="rect">
            <a:avLst/>
          </a:prstGeom>
          <a:noFill/>
          <a:ln/>
        </p:spPr>
        <p:txBody>
          <a:bodyPr wrap="square" lIns="0" tIns="0" rIns="0" bIns="0" rtlCol="0" anchor="ctr"/>
          <a:lstStyle/>
          <a:p>
            <a:pPr indent="0" marL="0">
              <a:buNone/>
            </a:pPr>
            <a:r>
              <a:rPr lang="en-US" sz="700" b="1" dirty="0">
                <a:solidFill>
                  <a:srgbClr val="F4EFE3"/>
                </a:solidFill>
                <a:latin typeface="Manrope" pitchFamily="34" charset="0"/>
                <a:ea typeface="Manrope" pitchFamily="34" charset="-122"/>
                <a:cs typeface="Manrope" pitchFamily="34" charset="-120"/>
              </a:rPr>
              <a:t>Anubis Chain</a:t>
            </a:r>
            <a:endParaRPr lang="en-US" sz="700" dirty="0"/>
          </a:p>
        </p:txBody>
      </p:sp>
      <p:sp>
        <p:nvSpPr>
          <p:cNvPr id="41" name="Text 35"/>
          <p:cNvSpPr txBox="1"/>
          <p:nvPr/>
        </p:nvSpPr>
        <p:spPr>
          <a:xfrm>
            <a:off x="514350" y="3531870"/>
            <a:ext cx="1458468" cy="102870"/>
          </a:xfrm>
          <a:prstGeom prst="rect">
            <a:avLst/>
          </a:prstGeom>
          <a:noFill/>
          <a:ln/>
        </p:spPr>
        <p:txBody>
          <a:bodyPr wrap="square" lIns="0" tIns="0" rIns="0" bIns="0" rtlCol="0" anchor="t"/>
          <a:lstStyle/>
          <a:p>
            <a:pPr algn="ctr" indent="0" marL="0">
              <a:buNone/>
            </a:pPr>
            <a:r>
              <a:rPr lang="en-US" sz="550" dirty="0">
                <a:solidFill>
                  <a:srgbClr val="9A948A"/>
                </a:solidFill>
                <a:latin typeface="Manrope" pitchFamily="34" charset="0"/>
                <a:ea typeface="Manrope" pitchFamily="34" charset="-122"/>
                <a:cs typeface="Manrope" pitchFamily="34" charset="-120"/>
              </a:rPr>
              <a:t>Official site</a:t>
            </a:r>
            <a:endParaRPr lang="en-US" sz="550" dirty="0"/>
          </a:p>
        </p:txBody>
      </p:sp>
      <p:pic>
        <p:nvPicPr>
          <p:cNvPr id="42" name="Image 3" descr="/home/claude/spartan/assets/qr/https-anubischain-ai.png">
            <a:hlinkClick r:id="rId7" tooltip="anubischain.ai"/>
          </p:cNvPr>
          <p:cNvPicPr>
            <a:picLocks noChangeAspect="1"/>
          </p:cNvPicPr>
          <p:nvPr/>
        </p:nvPicPr>
        <p:blipFill>
          <a:blip r:embed="rId6"/>
          <a:stretch>
            <a:fillRect/>
          </a:stretch>
        </p:blipFill>
        <p:spPr>
          <a:xfrm>
            <a:off x="969264" y="3669030"/>
            <a:ext cx="548640" cy="548640"/>
          </a:xfrm>
          <a:prstGeom prst="rect">
            <a:avLst/>
          </a:prstGeom>
        </p:spPr>
      </p:pic>
      <p:sp>
        <p:nvSpPr>
          <p:cNvPr id="43" name="Text 36"/>
          <p:cNvSpPr txBox="1"/>
          <p:nvPr/>
        </p:nvSpPr>
        <p:spPr>
          <a:xfrm>
            <a:off x="514350" y="4331970"/>
            <a:ext cx="1458468" cy="125730"/>
          </a:xfrm>
          <a:prstGeom prst="rect">
            <a:avLst/>
          </a:prstGeom>
          <a:noFill/>
          <a:ln/>
        </p:spPr>
        <p:txBody>
          <a:bodyPr wrap="square" lIns="0" tIns="0" rIns="0" bIns="0" rtlCol="0" anchor="ctr"/>
          <a:lstStyle/>
          <a:p>
            <a:pPr algn="ctr" indent="0" marL="0">
              <a:buNone/>
            </a:pPr>
            <a:r>
              <a:rPr lang="en-US" sz="600" b="1" dirty="0">
                <a:solidFill>
                  <a:srgbClr val="EAD08A"/>
                </a:solidFill>
                <a:latin typeface="Manrope" pitchFamily="34" charset="0"/>
                <a:ea typeface="Manrope" pitchFamily="34" charset="-122"/>
                <a:cs typeface="Manrope" pitchFamily="34" charset="-120"/>
              </a:rPr>
              <a:t>anubischain.ai  ↗</a:t>
            </a:r>
            <a:endParaRPr lang="en-US" sz="600" dirty="0"/>
          </a:p>
        </p:txBody>
      </p:sp>
      <p:sp>
        <p:nvSpPr>
          <p:cNvPr id="44" name="Shape 37">
            <a:hlinkClick r:id="rId8" tooltip="x.com/Spartan_Arena_"/>
          </p:cNvPr>
          <p:cNvSpPr/>
          <p:nvPr/>
        </p:nvSpPr>
        <p:spPr>
          <a:xfrm>
            <a:off x="2121408" y="3268980"/>
            <a:ext cx="1572768" cy="1268730"/>
          </a:xfrm>
          <a:prstGeom prst="roundRect">
            <a:avLst>
              <a:gd name="adj" fmla="val 6306"/>
            </a:avLst>
          </a:prstGeom>
          <a:solidFill>
            <a:srgbClr val="08090B">
              <a:alpha val="88000"/>
            </a:srgbClr>
          </a:solidFill>
          <a:ln w="7620">
            <a:solidFill>
              <a:srgbClr val="C9A85C">
                <a:alpha val="34000"/>
              </a:srgbClr>
            </a:solidFill>
            <a:prstDash val="solid"/>
          </a:ln>
        </p:spPr>
      </p:sp>
      <p:pic>
        <p:nvPicPr>
          <p:cNvPr id="45" name="Image 4" descr="/home/claude/spartan/deck/icons14/X_gold_32.png">    </p:cNvPr>
          <p:cNvPicPr>
            <a:picLocks noChangeAspect="1"/>
          </p:cNvPicPr>
          <p:nvPr/>
        </p:nvPicPr>
        <p:blipFill>
          <a:blip r:embed="rId9"/>
          <a:stretch>
            <a:fillRect/>
          </a:stretch>
        </p:blipFill>
        <p:spPr>
          <a:xfrm>
            <a:off x="2512822" y="3326130"/>
            <a:ext cx="182880" cy="182880"/>
          </a:xfrm>
          <a:prstGeom prst="rect">
            <a:avLst/>
          </a:prstGeom>
        </p:spPr>
      </p:pic>
      <p:sp>
        <p:nvSpPr>
          <p:cNvPr id="46" name="Text 38"/>
          <p:cNvSpPr txBox="1"/>
          <p:nvPr/>
        </p:nvSpPr>
        <p:spPr>
          <a:xfrm>
            <a:off x="2787142" y="3326130"/>
            <a:ext cx="789940" cy="182880"/>
          </a:xfrm>
          <a:prstGeom prst="rect">
            <a:avLst/>
          </a:prstGeom>
          <a:noFill/>
          <a:ln/>
        </p:spPr>
        <p:txBody>
          <a:bodyPr wrap="square" lIns="0" tIns="0" rIns="0" bIns="0" rtlCol="0" anchor="ctr"/>
          <a:lstStyle/>
          <a:p>
            <a:pPr indent="0" marL="0">
              <a:buNone/>
            </a:pPr>
            <a:r>
              <a:rPr lang="en-US" sz="700" b="1" dirty="0">
                <a:solidFill>
                  <a:srgbClr val="F4EFE3"/>
                </a:solidFill>
                <a:latin typeface="Manrope" pitchFamily="34" charset="0"/>
                <a:ea typeface="Manrope" pitchFamily="34" charset="-122"/>
                <a:cs typeface="Manrope" pitchFamily="34" charset="-120"/>
              </a:rPr>
              <a:t>Spartan OS</a:t>
            </a:r>
            <a:endParaRPr lang="en-US" sz="700" dirty="0"/>
          </a:p>
        </p:txBody>
      </p:sp>
      <p:sp>
        <p:nvSpPr>
          <p:cNvPr id="47" name="Text 39"/>
          <p:cNvSpPr txBox="1"/>
          <p:nvPr/>
        </p:nvSpPr>
        <p:spPr>
          <a:xfrm>
            <a:off x="2178558" y="3531870"/>
            <a:ext cx="1458468" cy="102870"/>
          </a:xfrm>
          <a:prstGeom prst="rect">
            <a:avLst/>
          </a:prstGeom>
          <a:noFill/>
          <a:ln/>
        </p:spPr>
        <p:txBody>
          <a:bodyPr wrap="square" lIns="0" tIns="0" rIns="0" bIns="0" rtlCol="0" anchor="t"/>
          <a:lstStyle/>
          <a:p>
            <a:pPr algn="ctr" indent="0" marL="0">
              <a:buNone/>
            </a:pPr>
            <a:r>
              <a:rPr lang="en-US" sz="550" dirty="0">
                <a:solidFill>
                  <a:srgbClr val="9A948A"/>
                </a:solidFill>
                <a:latin typeface="Manrope" pitchFamily="34" charset="0"/>
                <a:ea typeface="Manrope" pitchFamily="34" charset="-122"/>
                <a:cs typeface="Manrope" pitchFamily="34" charset="-120"/>
              </a:rPr>
              <a:t>Official account on X</a:t>
            </a:r>
            <a:endParaRPr lang="en-US" sz="550" dirty="0"/>
          </a:p>
        </p:txBody>
      </p:sp>
      <p:pic>
        <p:nvPicPr>
          <p:cNvPr id="48" name="Image 5" descr="/home/claude/spartan/assets/qr/https-x-com-spartan-arena.png">
            <a:hlinkClick r:id="rId11" tooltip="x.com/Spartan_Arena_"/>
          </p:cNvPr>
          <p:cNvPicPr>
            <a:picLocks noChangeAspect="1"/>
          </p:cNvPicPr>
          <p:nvPr/>
        </p:nvPicPr>
        <p:blipFill>
          <a:blip r:embed="rId10"/>
          <a:stretch>
            <a:fillRect/>
          </a:stretch>
        </p:blipFill>
        <p:spPr>
          <a:xfrm>
            <a:off x="2633472" y="3669030"/>
            <a:ext cx="548640" cy="548640"/>
          </a:xfrm>
          <a:prstGeom prst="rect">
            <a:avLst/>
          </a:prstGeom>
        </p:spPr>
      </p:pic>
      <p:sp>
        <p:nvSpPr>
          <p:cNvPr id="49" name="Text 40"/>
          <p:cNvSpPr txBox="1"/>
          <p:nvPr/>
        </p:nvSpPr>
        <p:spPr>
          <a:xfrm>
            <a:off x="2178558" y="4331970"/>
            <a:ext cx="1458468" cy="125730"/>
          </a:xfrm>
          <a:prstGeom prst="rect">
            <a:avLst/>
          </a:prstGeom>
          <a:noFill/>
          <a:ln/>
        </p:spPr>
        <p:txBody>
          <a:bodyPr wrap="square" lIns="0" tIns="0" rIns="0" bIns="0" rtlCol="0" anchor="ctr"/>
          <a:lstStyle/>
          <a:p>
            <a:pPr algn="ctr" indent="0" marL="0">
              <a:buNone/>
            </a:pPr>
            <a:r>
              <a:rPr lang="en-US" sz="600" b="1" dirty="0">
                <a:solidFill>
                  <a:srgbClr val="EAD08A"/>
                </a:solidFill>
                <a:latin typeface="Manrope" pitchFamily="34" charset="0"/>
                <a:ea typeface="Manrope" pitchFamily="34" charset="-122"/>
                <a:cs typeface="Manrope" pitchFamily="34" charset="-120"/>
              </a:rPr>
              <a:t>x.com/Spartan_Arena_  ↗</a:t>
            </a:r>
            <a:endParaRPr lang="en-US" sz="600" dirty="0"/>
          </a:p>
        </p:txBody>
      </p:sp>
      <p:sp>
        <p:nvSpPr>
          <p:cNvPr id="50" name="Shape 41">
            <a:hlinkClick r:id="rId12" tooltip="x.com/ANUBISCHAIN_"/>
          </p:cNvPr>
          <p:cNvSpPr/>
          <p:nvPr/>
        </p:nvSpPr>
        <p:spPr>
          <a:xfrm>
            <a:off x="3785616" y="3268980"/>
            <a:ext cx="1572768" cy="1268730"/>
          </a:xfrm>
          <a:prstGeom prst="roundRect">
            <a:avLst>
              <a:gd name="adj" fmla="val 6306"/>
            </a:avLst>
          </a:prstGeom>
          <a:solidFill>
            <a:srgbClr val="08090B">
              <a:alpha val="88000"/>
            </a:srgbClr>
          </a:solidFill>
          <a:ln w="7620">
            <a:solidFill>
              <a:srgbClr val="C9A85C">
                <a:alpha val="34000"/>
              </a:srgbClr>
            </a:solidFill>
            <a:prstDash val="solid"/>
          </a:ln>
        </p:spPr>
      </p:sp>
      <p:pic>
        <p:nvPicPr>
          <p:cNvPr id="51" name="Image 6" descr="/home/claude/spartan/deck/icons14/X_gold_32.png">    </p:cNvPr>
          <p:cNvPicPr>
            <a:picLocks noChangeAspect="1"/>
          </p:cNvPicPr>
          <p:nvPr/>
        </p:nvPicPr>
        <p:blipFill>
          <a:blip r:embed="rId13"/>
          <a:stretch>
            <a:fillRect/>
          </a:stretch>
        </p:blipFill>
        <p:spPr>
          <a:xfrm>
            <a:off x="4125468" y="3326130"/>
            <a:ext cx="182880" cy="182880"/>
          </a:xfrm>
          <a:prstGeom prst="rect">
            <a:avLst/>
          </a:prstGeom>
        </p:spPr>
      </p:pic>
      <p:sp>
        <p:nvSpPr>
          <p:cNvPr id="52" name="Text 42"/>
          <p:cNvSpPr txBox="1"/>
          <p:nvPr/>
        </p:nvSpPr>
        <p:spPr>
          <a:xfrm>
            <a:off x="4399788" y="3326130"/>
            <a:ext cx="893064" cy="182880"/>
          </a:xfrm>
          <a:prstGeom prst="rect">
            <a:avLst/>
          </a:prstGeom>
          <a:noFill/>
          <a:ln/>
        </p:spPr>
        <p:txBody>
          <a:bodyPr wrap="square" lIns="0" tIns="0" rIns="0" bIns="0" rtlCol="0" anchor="ctr"/>
          <a:lstStyle/>
          <a:p>
            <a:pPr indent="0" marL="0">
              <a:buNone/>
            </a:pPr>
            <a:r>
              <a:rPr lang="en-US" sz="700" b="1" dirty="0">
                <a:solidFill>
                  <a:srgbClr val="F4EFE3"/>
                </a:solidFill>
                <a:latin typeface="Manrope" pitchFamily="34" charset="0"/>
                <a:ea typeface="Manrope" pitchFamily="34" charset="-122"/>
                <a:cs typeface="Manrope" pitchFamily="34" charset="-120"/>
              </a:rPr>
              <a:t>Anubis Chain</a:t>
            </a:r>
            <a:endParaRPr lang="en-US" sz="700" dirty="0"/>
          </a:p>
        </p:txBody>
      </p:sp>
      <p:sp>
        <p:nvSpPr>
          <p:cNvPr id="53" name="Text 43"/>
          <p:cNvSpPr txBox="1"/>
          <p:nvPr/>
        </p:nvSpPr>
        <p:spPr>
          <a:xfrm>
            <a:off x="3842766" y="3531870"/>
            <a:ext cx="1458468" cy="102870"/>
          </a:xfrm>
          <a:prstGeom prst="rect">
            <a:avLst/>
          </a:prstGeom>
          <a:noFill/>
          <a:ln/>
        </p:spPr>
        <p:txBody>
          <a:bodyPr wrap="square" lIns="0" tIns="0" rIns="0" bIns="0" rtlCol="0" anchor="t"/>
          <a:lstStyle/>
          <a:p>
            <a:pPr algn="ctr" indent="0" marL="0">
              <a:buNone/>
            </a:pPr>
            <a:r>
              <a:rPr lang="en-US" sz="550" dirty="0">
                <a:solidFill>
                  <a:srgbClr val="9A948A"/>
                </a:solidFill>
                <a:latin typeface="Manrope" pitchFamily="34" charset="0"/>
                <a:ea typeface="Manrope" pitchFamily="34" charset="-122"/>
                <a:cs typeface="Manrope" pitchFamily="34" charset="-120"/>
              </a:rPr>
              <a:t>Official account on X</a:t>
            </a:r>
            <a:endParaRPr lang="en-US" sz="550" dirty="0"/>
          </a:p>
        </p:txBody>
      </p:sp>
      <p:pic>
        <p:nvPicPr>
          <p:cNvPr id="54" name="Image 7" descr="/home/claude/spartan/assets/qr/https-x-com-anubischain.png">
            <a:hlinkClick r:id="rId15" tooltip="x.com/ANUBISCHAIN_"/>
          </p:cNvPr>
          <p:cNvPicPr>
            <a:picLocks noChangeAspect="1"/>
          </p:cNvPicPr>
          <p:nvPr/>
        </p:nvPicPr>
        <p:blipFill>
          <a:blip r:embed="rId14"/>
          <a:stretch>
            <a:fillRect/>
          </a:stretch>
        </p:blipFill>
        <p:spPr>
          <a:xfrm>
            <a:off x="4297680" y="3669030"/>
            <a:ext cx="548640" cy="548640"/>
          </a:xfrm>
          <a:prstGeom prst="rect">
            <a:avLst/>
          </a:prstGeom>
        </p:spPr>
      </p:pic>
      <p:sp>
        <p:nvSpPr>
          <p:cNvPr id="55" name="Text 44"/>
          <p:cNvSpPr txBox="1"/>
          <p:nvPr/>
        </p:nvSpPr>
        <p:spPr>
          <a:xfrm>
            <a:off x="3842766" y="4331970"/>
            <a:ext cx="1458468" cy="125730"/>
          </a:xfrm>
          <a:prstGeom prst="rect">
            <a:avLst/>
          </a:prstGeom>
          <a:noFill/>
          <a:ln/>
        </p:spPr>
        <p:txBody>
          <a:bodyPr wrap="square" lIns="0" tIns="0" rIns="0" bIns="0" rtlCol="0" anchor="ctr"/>
          <a:lstStyle/>
          <a:p>
            <a:pPr algn="ctr" indent="0" marL="0">
              <a:buNone/>
            </a:pPr>
            <a:r>
              <a:rPr lang="en-US" sz="600" b="1" dirty="0">
                <a:solidFill>
                  <a:srgbClr val="EAD08A"/>
                </a:solidFill>
                <a:latin typeface="Manrope" pitchFamily="34" charset="0"/>
                <a:ea typeface="Manrope" pitchFamily="34" charset="-122"/>
                <a:cs typeface="Manrope" pitchFamily="34" charset="-120"/>
              </a:rPr>
              <a:t>x.com/ANUBISCHAIN_  ↗</a:t>
            </a:r>
            <a:endParaRPr lang="en-US" sz="600" dirty="0"/>
          </a:p>
        </p:txBody>
      </p:sp>
      <p:sp>
        <p:nvSpPr>
          <p:cNvPr id="56" name="Shape 45">
            <a:hlinkClick r:id="rId16" tooltip="app.anubisbridge.com"/>
          </p:cNvPr>
          <p:cNvSpPr/>
          <p:nvPr/>
        </p:nvSpPr>
        <p:spPr>
          <a:xfrm>
            <a:off x="5449824" y="3268980"/>
            <a:ext cx="1572768" cy="1268730"/>
          </a:xfrm>
          <a:prstGeom prst="roundRect">
            <a:avLst>
              <a:gd name="adj" fmla="val 6306"/>
            </a:avLst>
          </a:prstGeom>
          <a:solidFill>
            <a:srgbClr val="08090B">
              <a:alpha val="88000"/>
            </a:srgbClr>
          </a:solidFill>
          <a:ln w="7620">
            <a:solidFill>
              <a:srgbClr val="C9A85C">
                <a:alpha val="34000"/>
              </a:srgbClr>
            </a:solidFill>
            <a:prstDash val="solid"/>
          </a:ln>
        </p:spPr>
      </p:sp>
      <p:pic>
        <p:nvPicPr>
          <p:cNvPr id="57" name="Image 8" descr="/home/claude/spartan/deck/icons14/arrow-right-left_gold_32.png">    </p:cNvPr>
          <p:cNvPicPr>
            <a:picLocks noChangeAspect="1"/>
          </p:cNvPicPr>
          <p:nvPr/>
        </p:nvPicPr>
        <p:blipFill>
          <a:blip r:embed="rId17"/>
          <a:stretch>
            <a:fillRect/>
          </a:stretch>
        </p:blipFill>
        <p:spPr>
          <a:xfrm>
            <a:off x="5763895" y="3326130"/>
            <a:ext cx="182880" cy="182880"/>
          </a:xfrm>
          <a:prstGeom prst="rect">
            <a:avLst/>
          </a:prstGeom>
        </p:spPr>
      </p:pic>
      <p:sp>
        <p:nvSpPr>
          <p:cNvPr id="58" name="Text 46"/>
          <p:cNvSpPr txBox="1"/>
          <p:nvPr/>
        </p:nvSpPr>
        <p:spPr>
          <a:xfrm>
            <a:off x="6038215" y="3326130"/>
            <a:ext cx="944626" cy="182880"/>
          </a:xfrm>
          <a:prstGeom prst="rect">
            <a:avLst/>
          </a:prstGeom>
          <a:noFill/>
          <a:ln/>
        </p:spPr>
        <p:txBody>
          <a:bodyPr wrap="square" lIns="0" tIns="0" rIns="0" bIns="0" rtlCol="0" anchor="ctr"/>
          <a:lstStyle/>
          <a:p>
            <a:pPr indent="0" marL="0">
              <a:buNone/>
            </a:pPr>
            <a:r>
              <a:rPr lang="en-US" sz="700" b="1" dirty="0">
                <a:solidFill>
                  <a:srgbClr val="F4EFE3"/>
                </a:solidFill>
                <a:latin typeface="Manrope" pitchFamily="34" charset="0"/>
                <a:ea typeface="Manrope" pitchFamily="34" charset="-122"/>
                <a:cs typeface="Manrope" pitchFamily="34" charset="-120"/>
              </a:rPr>
              <a:t>Anubis Bridge</a:t>
            </a:r>
            <a:endParaRPr lang="en-US" sz="700" dirty="0"/>
          </a:p>
        </p:txBody>
      </p:sp>
      <p:sp>
        <p:nvSpPr>
          <p:cNvPr id="59" name="Text 47"/>
          <p:cNvSpPr txBox="1"/>
          <p:nvPr/>
        </p:nvSpPr>
        <p:spPr>
          <a:xfrm>
            <a:off x="5506974" y="3531870"/>
            <a:ext cx="1458468" cy="102870"/>
          </a:xfrm>
          <a:prstGeom prst="rect">
            <a:avLst/>
          </a:prstGeom>
          <a:noFill/>
          <a:ln/>
        </p:spPr>
        <p:txBody>
          <a:bodyPr wrap="square" lIns="0" tIns="0" rIns="0" bIns="0" rtlCol="0" anchor="t"/>
          <a:lstStyle/>
          <a:p>
            <a:pPr algn="ctr" indent="0" marL="0">
              <a:buNone/>
            </a:pPr>
            <a:r>
              <a:rPr lang="en-US" sz="550" dirty="0">
                <a:solidFill>
                  <a:srgbClr val="9A948A"/>
                </a:solidFill>
                <a:latin typeface="Manrope" pitchFamily="34" charset="0"/>
                <a:ea typeface="Manrope" pitchFamily="34" charset="-122"/>
                <a:cs typeface="Manrope" pitchFamily="34" charset="-120"/>
              </a:rPr>
              <a:t>Move USDT or DAI onto the chain</a:t>
            </a:r>
            <a:endParaRPr lang="en-US" sz="550" dirty="0"/>
          </a:p>
        </p:txBody>
      </p:sp>
      <p:pic>
        <p:nvPicPr>
          <p:cNvPr id="60" name="Image 9" descr="/home/claude/spartan/assets/qr/https-app-anubisbridge-com.png">
            <a:hlinkClick r:id="rId19" tooltip="app.anubisbridge.com"/>
          </p:cNvPr>
          <p:cNvPicPr>
            <a:picLocks noChangeAspect="1"/>
          </p:cNvPicPr>
          <p:nvPr/>
        </p:nvPicPr>
        <p:blipFill>
          <a:blip r:embed="rId18"/>
          <a:stretch>
            <a:fillRect/>
          </a:stretch>
        </p:blipFill>
        <p:spPr>
          <a:xfrm>
            <a:off x="5961888" y="3669030"/>
            <a:ext cx="548640" cy="548640"/>
          </a:xfrm>
          <a:prstGeom prst="rect">
            <a:avLst/>
          </a:prstGeom>
        </p:spPr>
      </p:pic>
      <p:sp>
        <p:nvSpPr>
          <p:cNvPr id="61" name="Text 48"/>
          <p:cNvSpPr txBox="1"/>
          <p:nvPr/>
        </p:nvSpPr>
        <p:spPr>
          <a:xfrm>
            <a:off x="5506974" y="4331970"/>
            <a:ext cx="1458468" cy="125730"/>
          </a:xfrm>
          <a:prstGeom prst="rect">
            <a:avLst/>
          </a:prstGeom>
          <a:noFill/>
          <a:ln/>
        </p:spPr>
        <p:txBody>
          <a:bodyPr wrap="square" lIns="0" tIns="0" rIns="0" bIns="0" rtlCol="0" anchor="ctr"/>
          <a:lstStyle/>
          <a:p>
            <a:pPr algn="ctr" indent="0" marL="0">
              <a:buNone/>
            </a:pPr>
            <a:r>
              <a:rPr lang="en-US" sz="600" b="1" dirty="0">
                <a:solidFill>
                  <a:srgbClr val="EAD08A"/>
                </a:solidFill>
                <a:latin typeface="Manrope" pitchFamily="34" charset="0"/>
                <a:ea typeface="Manrope" pitchFamily="34" charset="-122"/>
                <a:cs typeface="Manrope" pitchFamily="34" charset="-120"/>
              </a:rPr>
              <a:t>app.anubisbridge.com  ↗</a:t>
            </a:r>
            <a:endParaRPr lang="en-US" sz="600" dirty="0"/>
          </a:p>
        </p:txBody>
      </p:sp>
      <p:sp>
        <p:nvSpPr>
          <p:cNvPr id="62" name="Shape 49">
            <a:hlinkClick r:id="rId20" tooltip="browser.anubispace.org"/>
          </p:cNvPr>
          <p:cNvSpPr/>
          <p:nvPr/>
        </p:nvSpPr>
        <p:spPr>
          <a:xfrm>
            <a:off x="7114032" y="3268980"/>
            <a:ext cx="1572768" cy="1268730"/>
          </a:xfrm>
          <a:prstGeom prst="roundRect">
            <a:avLst>
              <a:gd name="adj" fmla="val 6306"/>
            </a:avLst>
          </a:prstGeom>
          <a:solidFill>
            <a:srgbClr val="08090B">
              <a:alpha val="88000"/>
            </a:srgbClr>
          </a:solidFill>
          <a:ln w="7620">
            <a:solidFill>
              <a:srgbClr val="C9A85C">
                <a:alpha val="34000"/>
              </a:srgbClr>
            </a:solidFill>
            <a:prstDash val="solid"/>
          </a:ln>
        </p:spPr>
      </p:sp>
      <p:pic>
        <p:nvPicPr>
          <p:cNvPr id="63" name="Image 10" descr="/home/claude/spartan/deck/icons14/scan-line_gold_32.png">    </p:cNvPr>
          <p:cNvPicPr>
            <a:picLocks noChangeAspect="1"/>
          </p:cNvPicPr>
          <p:nvPr/>
        </p:nvPicPr>
        <p:blipFill>
          <a:blip r:embed="rId21"/>
          <a:stretch>
            <a:fillRect/>
          </a:stretch>
        </p:blipFill>
        <p:spPr>
          <a:xfrm>
            <a:off x="7557008" y="3326130"/>
            <a:ext cx="182880" cy="182880"/>
          </a:xfrm>
          <a:prstGeom prst="rect">
            <a:avLst/>
          </a:prstGeom>
        </p:spPr>
      </p:pic>
      <p:sp>
        <p:nvSpPr>
          <p:cNvPr id="64" name="Text 50"/>
          <p:cNvSpPr txBox="1"/>
          <p:nvPr/>
        </p:nvSpPr>
        <p:spPr>
          <a:xfrm>
            <a:off x="7831328" y="3326130"/>
            <a:ext cx="686816" cy="182880"/>
          </a:xfrm>
          <a:prstGeom prst="rect">
            <a:avLst/>
          </a:prstGeom>
          <a:noFill/>
          <a:ln/>
        </p:spPr>
        <p:txBody>
          <a:bodyPr wrap="square" lIns="0" tIns="0" rIns="0" bIns="0" rtlCol="0" anchor="ctr"/>
          <a:lstStyle/>
          <a:p>
            <a:pPr indent="0" marL="0">
              <a:buNone/>
            </a:pPr>
            <a:r>
              <a:rPr lang="en-US" sz="700" b="1" dirty="0">
                <a:solidFill>
                  <a:srgbClr val="F4EFE3"/>
                </a:solidFill>
                <a:latin typeface="Manrope" pitchFamily="34" charset="0"/>
                <a:ea typeface="Manrope" pitchFamily="34" charset="-122"/>
                <a:cs typeface="Manrope" pitchFamily="34" charset="-120"/>
              </a:rPr>
              <a:t>Explorer</a:t>
            </a:r>
            <a:endParaRPr lang="en-US" sz="700" dirty="0"/>
          </a:p>
        </p:txBody>
      </p:sp>
      <p:sp>
        <p:nvSpPr>
          <p:cNvPr id="65" name="Text 51"/>
          <p:cNvSpPr txBox="1"/>
          <p:nvPr/>
        </p:nvSpPr>
        <p:spPr>
          <a:xfrm>
            <a:off x="7171182" y="3531870"/>
            <a:ext cx="1458468" cy="102870"/>
          </a:xfrm>
          <a:prstGeom prst="rect">
            <a:avLst/>
          </a:prstGeom>
          <a:noFill/>
          <a:ln/>
        </p:spPr>
        <p:txBody>
          <a:bodyPr wrap="square" lIns="0" tIns="0" rIns="0" bIns="0" rtlCol="0" anchor="t"/>
          <a:lstStyle/>
          <a:p>
            <a:pPr algn="ctr" indent="0" marL="0">
              <a:buNone/>
            </a:pPr>
            <a:r>
              <a:rPr lang="en-US" sz="550" dirty="0">
                <a:solidFill>
                  <a:srgbClr val="9A948A"/>
                </a:solidFill>
                <a:latin typeface="Manrope" pitchFamily="34" charset="0"/>
                <a:ea typeface="Manrope" pitchFamily="34" charset="-122"/>
                <a:cs typeface="Manrope" pitchFamily="34" charset="-120"/>
              </a:rPr>
              <a:t>Every figure, checkable</a:t>
            </a:r>
            <a:endParaRPr lang="en-US" sz="550" dirty="0"/>
          </a:p>
        </p:txBody>
      </p:sp>
      <p:pic>
        <p:nvPicPr>
          <p:cNvPr id="66" name="Image 11" descr="/home/claude/spartan/assets/qr/https-browser-anubispace-org.png">
            <a:hlinkClick r:id="rId23" tooltip="browser.anubispace.org"/>
          </p:cNvPr>
          <p:cNvPicPr>
            <a:picLocks noChangeAspect="1"/>
          </p:cNvPicPr>
          <p:nvPr/>
        </p:nvPicPr>
        <p:blipFill>
          <a:blip r:embed="rId22"/>
          <a:stretch>
            <a:fillRect/>
          </a:stretch>
        </p:blipFill>
        <p:spPr>
          <a:xfrm>
            <a:off x="7626096" y="3669030"/>
            <a:ext cx="548640" cy="548640"/>
          </a:xfrm>
          <a:prstGeom prst="rect">
            <a:avLst/>
          </a:prstGeom>
        </p:spPr>
      </p:pic>
      <p:sp>
        <p:nvSpPr>
          <p:cNvPr id="67" name="Text 52"/>
          <p:cNvSpPr txBox="1"/>
          <p:nvPr/>
        </p:nvSpPr>
        <p:spPr>
          <a:xfrm>
            <a:off x="7171182" y="4331970"/>
            <a:ext cx="1458468" cy="125730"/>
          </a:xfrm>
          <a:prstGeom prst="rect">
            <a:avLst/>
          </a:prstGeom>
          <a:noFill/>
          <a:ln/>
        </p:spPr>
        <p:txBody>
          <a:bodyPr wrap="square" lIns="0" tIns="0" rIns="0" bIns="0" rtlCol="0" anchor="ctr"/>
          <a:lstStyle/>
          <a:p>
            <a:pPr algn="ctr" indent="0" marL="0">
              <a:buNone/>
            </a:pPr>
            <a:r>
              <a:rPr lang="en-US" sz="600" b="1" dirty="0">
                <a:solidFill>
                  <a:srgbClr val="EAD08A"/>
                </a:solidFill>
                <a:latin typeface="Manrope" pitchFamily="34" charset="0"/>
                <a:ea typeface="Manrope" pitchFamily="34" charset="-122"/>
                <a:cs typeface="Manrope" pitchFamily="34" charset="-120"/>
              </a:rPr>
              <a:t>browser.anubispace.org  ↗</a:t>
            </a:r>
            <a:endParaRPr lang="en-US" sz="600" dirty="0"/>
          </a:p>
        </p:txBody>
      </p:sp>
      <p:sp>
        <p:nvSpPr>
          <p:cNvPr id="68" name="Shape 53"/>
          <p:cNvSpPr/>
          <p:nvPr/>
        </p:nvSpPr>
        <p:spPr>
          <a:xfrm>
            <a:off x="457200" y="4629150"/>
            <a:ext cx="8229600" cy="0"/>
          </a:xfrm>
          <a:prstGeom prst="line">
            <a:avLst/>
          </a:prstGeom>
          <a:noFill/>
          <a:ln w="6350">
            <a:solidFill>
              <a:srgbClr val="C9A85C">
                <a:alpha val="25000"/>
              </a:srgbClr>
            </a:solidFill>
            <a:prstDash val="solid"/>
          </a:ln>
        </p:spPr>
      </p:sp>
      <p:sp>
        <p:nvSpPr>
          <p:cNvPr id="69" name="Text 54"/>
          <p:cNvSpPr txBox="1"/>
          <p:nvPr/>
        </p:nvSpPr>
        <p:spPr>
          <a:xfrm>
            <a:off x="457200" y="4674870"/>
            <a:ext cx="5715000" cy="205740"/>
          </a:xfrm>
          <a:prstGeom prst="rect">
            <a:avLst/>
          </a:prstGeom>
          <a:noFill/>
          <a:ln/>
        </p:spPr>
        <p:txBody>
          <a:bodyPr wrap="square" lIns="0" tIns="0" rIns="0" bIns="0" rtlCol="0" anchor="ctr"/>
          <a:lstStyle/>
          <a:p>
            <a:pPr indent="0" marL="0">
              <a:buNone/>
            </a:pPr>
            <a:r>
              <a:rPr lang="en-US" sz="550" dirty="0">
                <a:solidFill>
                  <a:srgbClr val="9A948A"/>
                </a:solidFill>
                <a:latin typeface="Manrope" pitchFamily="34" charset="0"/>
                <a:ea typeface="Manrope" pitchFamily="34" charset="-122"/>
                <a:cs typeface="Manrope" pitchFamily="34" charset="-120"/>
              </a:rPr>
              <a:t>Keep your seed phrase offline. No official account will ever ask for it. Links open on click; the codes scan from a phone.</a:t>
            </a:r>
            <a:endParaRPr lang="en-US" sz="550" dirty="0"/>
          </a:p>
        </p:txBody>
      </p:sp>
      <p:sp>
        <p:nvSpPr>
          <p:cNvPr id="70" name="Shape 55"/>
          <p:cNvSpPr/>
          <p:nvPr/>
        </p:nvSpPr>
        <p:spPr>
          <a:xfrm>
            <a:off x="7166610" y="4734878"/>
            <a:ext cx="40005" cy="40005"/>
          </a:xfrm>
          <a:prstGeom prst="ellipse">
            <a:avLst/>
          </a:prstGeom>
          <a:solidFill>
            <a:srgbClr val="C9A85C">
              <a:alpha val="22000"/>
            </a:srgbClr>
          </a:solidFill>
          <a:ln w="12700">
            <a:solidFill>
              <a:srgbClr val="C9A85C">
                <a:alpha val="22000"/>
              </a:srgbClr>
            </a:solidFill>
            <a:prstDash val="solid"/>
          </a:ln>
        </p:spPr>
      </p:sp>
      <p:sp>
        <p:nvSpPr>
          <p:cNvPr id="71" name="Shape 56"/>
          <p:cNvSpPr/>
          <p:nvPr/>
        </p:nvSpPr>
        <p:spPr>
          <a:xfrm>
            <a:off x="7246620" y="4734878"/>
            <a:ext cx="40005" cy="40005"/>
          </a:xfrm>
          <a:prstGeom prst="ellipse">
            <a:avLst/>
          </a:prstGeom>
          <a:solidFill>
            <a:srgbClr val="C9A85C">
              <a:alpha val="22000"/>
            </a:srgbClr>
          </a:solidFill>
          <a:ln w="12700">
            <a:solidFill>
              <a:srgbClr val="C9A85C">
                <a:alpha val="22000"/>
              </a:srgbClr>
            </a:solidFill>
            <a:prstDash val="solid"/>
          </a:ln>
        </p:spPr>
      </p:sp>
      <p:sp>
        <p:nvSpPr>
          <p:cNvPr id="72" name="Shape 57"/>
          <p:cNvSpPr/>
          <p:nvPr/>
        </p:nvSpPr>
        <p:spPr>
          <a:xfrm>
            <a:off x="7326630" y="4734878"/>
            <a:ext cx="40005" cy="40005"/>
          </a:xfrm>
          <a:prstGeom prst="ellipse">
            <a:avLst/>
          </a:prstGeom>
          <a:solidFill>
            <a:srgbClr val="C9A85C">
              <a:alpha val="22000"/>
            </a:srgbClr>
          </a:solidFill>
          <a:ln w="12700">
            <a:solidFill>
              <a:srgbClr val="C9A85C">
                <a:alpha val="22000"/>
              </a:srgbClr>
            </a:solidFill>
            <a:prstDash val="solid"/>
          </a:ln>
        </p:spPr>
      </p:sp>
      <p:sp>
        <p:nvSpPr>
          <p:cNvPr id="73" name="Shape 58"/>
          <p:cNvSpPr/>
          <p:nvPr/>
        </p:nvSpPr>
        <p:spPr>
          <a:xfrm>
            <a:off x="7406640" y="4734878"/>
            <a:ext cx="40005" cy="40005"/>
          </a:xfrm>
          <a:prstGeom prst="ellipse">
            <a:avLst/>
          </a:prstGeom>
          <a:solidFill>
            <a:srgbClr val="C9A85C">
              <a:alpha val="22000"/>
            </a:srgbClr>
          </a:solidFill>
          <a:ln w="12700">
            <a:solidFill>
              <a:srgbClr val="C9A85C">
                <a:alpha val="22000"/>
              </a:srgbClr>
            </a:solidFill>
            <a:prstDash val="solid"/>
          </a:ln>
        </p:spPr>
      </p:sp>
      <p:sp>
        <p:nvSpPr>
          <p:cNvPr id="74" name="Shape 59"/>
          <p:cNvSpPr/>
          <p:nvPr/>
        </p:nvSpPr>
        <p:spPr>
          <a:xfrm>
            <a:off x="7486650" y="4734878"/>
            <a:ext cx="40005" cy="40005"/>
          </a:xfrm>
          <a:prstGeom prst="ellipse">
            <a:avLst/>
          </a:prstGeom>
          <a:solidFill>
            <a:srgbClr val="C9A85C">
              <a:alpha val="22000"/>
            </a:srgbClr>
          </a:solidFill>
          <a:ln w="12700">
            <a:solidFill>
              <a:srgbClr val="C9A85C">
                <a:alpha val="22000"/>
              </a:srgbClr>
            </a:solidFill>
            <a:prstDash val="solid"/>
          </a:ln>
        </p:spPr>
      </p:sp>
      <p:sp>
        <p:nvSpPr>
          <p:cNvPr id="75" name="Shape 60"/>
          <p:cNvSpPr/>
          <p:nvPr/>
        </p:nvSpPr>
        <p:spPr>
          <a:xfrm>
            <a:off x="7566660" y="4734878"/>
            <a:ext cx="40005" cy="40005"/>
          </a:xfrm>
          <a:prstGeom prst="ellipse">
            <a:avLst/>
          </a:prstGeom>
          <a:solidFill>
            <a:srgbClr val="C9A85C">
              <a:alpha val="22000"/>
            </a:srgbClr>
          </a:solidFill>
          <a:ln w="12700">
            <a:solidFill>
              <a:srgbClr val="C9A85C">
                <a:alpha val="22000"/>
              </a:srgbClr>
            </a:solidFill>
            <a:prstDash val="solid"/>
          </a:ln>
        </p:spPr>
      </p:sp>
      <p:sp>
        <p:nvSpPr>
          <p:cNvPr id="76" name="Shape 61"/>
          <p:cNvSpPr/>
          <p:nvPr/>
        </p:nvSpPr>
        <p:spPr>
          <a:xfrm>
            <a:off x="7646670" y="4734878"/>
            <a:ext cx="40005" cy="40005"/>
          </a:xfrm>
          <a:prstGeom prst="ellipse">
            <a:avLst/>
          </a:prstGeom>
          <a:solidFill>
            <a:srgbClr val="C9A85C">
              <a:alpha val="22000"/>
            </a:srgbClr>
          </a:solidFill>
          <a:ln w="12700">
            <a:solidFill>
              <a:srgbClr val="C9A85C">
                <a:alpha val="22000"/>
              </a:srgbClr>
            </a:solidFill>
            <a:prstDash val="solid"/>
          </a:ln>
        </p:spPr>
      </p:sp>
      <p:sp>
        <p:nvSpPr>
          <p:cNvPr id="77" name="Shape 62"/>
          <p:cNvSpPr/>
          <p:nvPr/>
        </p:nvSpPr>
        <p:spPr>
          <a:xfrm>
            <a:off x="7726680" y="4734878"/>
            <a:ext cx="40005" cy="40005"/>
          </a:xfrm>
          <a:prstGeom prst="ellipse">
            <a:avLst/>
          </a:prstGeom>
          <a:solidFill>
            <a:srgbClr val="C9A85C">
              <a:alpha val="22000"/>
            </a:srgbClr>
          </a:solidFill>
          <a:ln w="12700">
            <a:solidFill>
              <a:srgbClr val="C9A85C">
                <a:alpha val="22000"/>
              </a:srgbClr>
            </a:solidFill>
            <a:prstDash val="solid"/>
          </a:ln>
        </p:spPr>
      </p:sp>
      <p:sp>
        <p:nvSpPr>
          <p:cNvPr id="78" name="Shape 63"/>
          <p:cNvSpPr/>
          <p:nvPr/>
        </p:nvSpPr>
        <p:spPr>
          <a:xfrm>
            <a:off x="7806690" y="4734878"/>
            <a:ext cx="40005" cy="40005"/>
          </a:xfrm>
          <a:prstGeom prst="ellipse">
            <a:avLst/>
          </a:prstGeom>
          <a:solidFill>
            <a:srgbClr val="C9A85C">
              <a:alpha val="22000"/>
            </a:srgbClr>
          </a:solidFill>
          <a:ln w="12700">
            <a:solidFill>
              <a:srgbClr val="C9A85C">
                <a:alpha val="22000"/>
              </a:srgbClr>
            </a:solidFill>
            <a:prstDash val="solid"/>
          </a:ln>
        </p:spPr>
      </p:sp>
      <p:sp>
        <p:nvSpPr>
          <p:cNvPr id="79" name="Shape 64"/>
          <p:cNvSpPr/>
          <p:nvPr/>
        </p:nvSpPr>
        <p:spPr>
          <a:xfrm>
            <a:off x="7886700" y="4734878"/>
            <a:ext cx="40005" cy="40005"/>
          </a:xfrm>
          <a:prstGeom prst="ellipse">
            <a:avLst/>
          </a:prstGeom>
          <a:solidFill>
            <a:srgbClr val="C9A85C">
              <a:alpha val="22000"/>
            </a:srgbClr>
          </a:solidFill>
          <a:ln w="12700">
            <a:solidFill>
              <a:srgbClr val="C9A85C">
                <a:alpha val="22000"/>
              </a:srgbClr>
            </a:solidFill>
            <a:prstDash val="solid"/>
          </a:ln>
        </p:spPr>
      </p:sp>
      <p:sp>
        <p:nvSpPr>
          <p:cNvPr id="80" name="Shape 65"/>
          <p:cNvSpPr/>
          <p:nvPr/>
        </p:nvSpPr>
        <p:spPr>
          <a:xfrm>
            <a:off x="7966710" y="4734878"/>
            <a:ext cx="40005" cy="40005"/>
          </a:xfrm>
          <a:prstGeom prst="ellipse">
            <a:avLst/>
          </a:prstGeom>
          <a:solidFill>
            <a:srgbClr val="C9A85C">
              <a:alpha val="22000"/>
            </a:srgbClr>
          </a:solidFill>
          <a:ln w="12700">
            <a:solidFill>
              <a:srgbClr val="C9A85C">
                <a:alpha val="22000"/>
              </a:srgbClr>
            </a:solidFill>
            <a:prstDash val="solid"/>
          </a:ln>
        </p:spPr>
      </p:sp>
      <p:sp>
        <p:nvSpPr>
          <p:cNvPr id="81" name="Shape 66"/>
          <p:cNvSpPr/>
          <p:nvPr/>
        </p:nvSpPr>
        <p:spPr>
          <a:xfrm>
            <a:off x="8046720" y="4734878"/>
            <a:ext cx="125730" cy="40005"/>
          </a:xfrm>
          <a:prstGeom prst="roundRect">
            <a:avLst>
              <a:gd name="adj" fmla="val 50000"/>
            </a:avLst>
          </a:prstGeom>
          <a:solidFill>
            <a:srgbClr val="EAD08A"/>
          </a:solidFill>
          <a:ln w="12700">
            <a:solidFill>
              <a:srgbClr val="EAD08A"/>
            </a:solidFill>
            <a:prstDash val="solid"/>
          </a:ln>
        </p:spPr>
      </p:sp>
      <p:sp>
        <p:nvSpPr>
          <p:cNvPr id="82" name="Text 67"/>
          <p:cNvSpPr txBox="1"/>
          <p:nvPr/>
        </p:nvSpPr>
        <p:spPr>
          <a:xfrm>
            <a:off x="8229600" y="4674870"/>
            <a:ext cx="457200" cy="205740"/>
          </a:xfrm>
          <a:prstGeom prst="rect">
            <a:avLst/>
          </a:prstGeom>
          <a:noFill/>
          <a:ln/>
        </p:spPr>
        <p:txBody>
          <a:bodyPr wrap="square" lIns="0" tIns="0" rIns="0" bIns="0" rtlCol="0" anchor="ctr"/>
          <a:lstStyle/>
          <a:p>
            <a:pPr algn="r" indent="0" marL="0">
              <a:buNone/>
            </a:pPr>
            <a:r>
              <a:rPr lang="en-US" sz="600" b="1" spc="150" kern="0" dirty="0">
                <a:solidFill>
                  <a:srgbClr val="C9A85C"/>
                </a:solidFill>
                <a:latin typeface="Cinzel" pitchFamily="34" charset="0"/>
                <a:ea typeface="Cinzel" pitchFamily="34" charset="-122"/>
                <a:cs typeface="Cinzel" pitchFamily="34" charset="-120"/>
              </a:rPr>
              <a:t>13 / 13</a:t>
            </a:r>
            <a:endParaRPr lang="en-US" sz="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Spartan OS on Anubis Chain · Promoter deck</dc:title>
  <dc:subject>PptxGenJS Presentation</dc:subject>
  <dc:creator>PptxGenJS</dc:creator>
  <cp:lastModifiedBy>PptxGenJS</cp:lastModifiedBy>
  <cp:revision>1</cp:revision>
  <dcterms:created xsi:type="dcterms:W3CDTF">2026-10-03T23:49:10Z</dcterms:created>
  <dcterms:modified xsi:type="dcterms:W3CDTF">2026-10-03T23:49:10Z</dcterms:modified>
</cp:coreProperties>
</file>