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frase antes de la primera diapositiva: «Esta noche quiero mostrarles tres cosas. Quién construyó esto. Qué hace ya la cadena. Y exactamente cuánto paga, por día». Luego avance.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se apresure en esta diapositiva. Los líderes se unen a personas, no a productos. Diga los nombres despacio: Origin. WebKey. Melos. Anubis Chain. Luego: «Mismo equipo. Mismo código. Nueva cadena».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 importante es la última cifra. Dos años después, el pool sigue ahí y la gente todavía puede vender. «Todos los demás proyectos de esa generación han desaparecido. Este no». Deje que 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«Cuando un proyecto funciona en la cadena de otro, el gas, las reglas y el futuro pertenecen a otro». Luego las cifras. Luego: «Cada una de ellas la puede comprobar usted mismo esta noche».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Diga «68% en staking» dos veces. Significa que dos de cada tres tokens están bloqueados y generando, no esperando a venderse. Esa es la cifra que un escéptico no puede rebatir.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 las cinco cifras de la fila superior, de izquierda a derecha, sin comentarios. Luego: «Cada una de ellas llega cada doce horas». Pregunte a la sala cuál es su flujo. Avance antes de que alguien responda.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Empiece por el tope. «Una tasa sin techo es una historia. Una tasa con techo es un contrato». Luego recorra con el dedo las dos columnas centrales: seis, once, doce, trece dólares al día sobre mil.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Señale la quinta barra. «Para esto existe el bono de quema: la cifra diaria más alta, el techo más bajo y la única puerta hacia GD». Luego vuelva a la cuarta: «Esta es la que tienen los líderes».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 breve. «Entrada más barata, mismo techo, sin extras. Unos quieren más tokens; otros quieren la cifra diaria».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«V1 son $500, tres personas y dos equipos de $10,000. La mayoría de ustedes ya lo tiene en el teléfono. Origin exigía tres equipos de $50,000». Lea de V1 a V5 bajando por la última columna y deténgase. Si alguien pregunta por V6 y superiores, diga las palabras de la diapositiva: aproximado, solo de referencia, determinado por la tasa de recompensa por bloque del día y por la puntuación AICS. Nunca diga «garantizado».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 diapositiva responde a la pregunta que están pensando: «qué impide que se desplome como los demás». Respóndala antes de que la hagan, y respóndala a su manera: el protocolo protege la liquidez y frena una cascada; no promete un precio. Luego las cuatro tarjetas, una respiración cada una: turbina, impuesto, quema, pool.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exagere la escasez. Dígalo una vez: «La segunda aplicación viene en camino. Las personas que construyeron su equipo bajo la primera son las personas sobre las que aterriza».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Termine con los siete pasos y deje de hablar. Diga el orden una vez: billetera, red, gasDAI, USDT, el enlace del líder, el bono a 540 días, el reclamo. El staking no es el paso de esta noche; llega cuando ya están dentro y tienen RM comprados a su líder. Deje los enlaces en pantalla: pueden escanear los códigos mientras usted atiende la primera pregunta. No llene el silencio.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Slide-3-image-1.jpe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Slide-5-image-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jpe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Slide-7-image-1.jpe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Slide-8-image-1.jpe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Slide-9-image-1.jpe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Slide-10-image-1.jpe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Slide-11-image-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jpe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4" Type="http://schemas.openxmlformats.org/officeDocument/2006/relationships/hyperlink" Target="https://anubischain.ai" TargetMode="External"/><Relationship Id="rId7" Type="http://schemas.openxmlformats.org/officeDocument/2006/relationships/hyperlink" Target="https://anubischain.ai" TargetMode="External"/><Relationship Id="rId8" Type="http://schemas.openxmlformats.org/officeDocument/2006/relationships/hyperlink" Target="https://x.com/Spartan_Arena_" TargetMode="External"/><Relationship Id="rId11" Type="http://schemas.openxmlformats.org/officeDocument/2006/relationships/hyperlink" Target="https://x.com/Spartan_Arena_" TargetMode="External"/><Relationship Id="rId12" Type="http://schemas.openxmlformats.org/officeDocument/2006/relationships/hyperlink" Target="https://x.com/ANUBISCHAIN_" TargetMode="External"/><Relationship Id="rId15" Type="http://schemas.openxmlformats.org/officeDocument/2006/relationships/hyperlink" Target="https://x.com/ANUBISCHAIN_" TargetMode="External"/><Relationship Id="rId16" Type="http://schemas.openxmlformats.org/officeDocument/2006/relationships/hyperlink" Target="https://app.anubisbridge.com" TargetMode="External"/><Relationship Id="rId19" Type="http://schemas.openxmlformats.org/officeDocument/2006/relationships/hyperlink" Target="https://app.anubisbridge.com" TargetMode="External"/><Relationship Id="rId20" Type="http://schemas.openxmlformats.org/officeDocument/2006/relationships/hyperlink" Target="https://browser.anubispace.org" TargetMode="External"/><Relationship Id="rId23" Type="http://schemas.openxmlformats.org/officeDocument/2006/relationships/hyperlink" Target="https://browser.anubispace.org" TargetMode="External"/><Relationship Id="rId1" Type="http://schemas.openxmlformats.org/officeDocument/2006/relationships/image" Target="../media/Slide-13-image-1.jpeg"/><Relationship Id="rId2" Type="http://schemas.openxmlformats.org/officeDocument/2006/relationships/image" Target="../media/image-13-2.png"/><Relationship Id="rId3" Type="http://schemas.openxmlformats.org/officeDocument/2006/relationships/image" Target="../media/image-13-3.png"/><Relationship Id="rId5" Type="http://schemas.openxmlformats.org/officeDocument/2006/relationships/image" Target="../media/image-13-4.png"/><Relationship Id="rId6" Type="http://schemas.openxmlformats.org/officeDocument/2006/relationships/image" Target="../media/image-13-5.png"/><Relationship Id="rId9" Type="http://schemas.openxmlformats.org/officeDocument/2006/relationships/image" Target="../media/image-13-6.png"/><Relationship Id="rId10" Type="http://schemas.openxmlformats.org/officeDocument/2006/relationships/image" Target="../media/image-13-7.png"/><Relationship Id="rId13" Type="http://schemas.openxmlformats.org/officeDocument/2006/relationships/image" Target="../media/image-13-6.png"/><Relationship Id="rId14" Type="http://schemas.openxmlformats.org/officeDocument/2006/relationships/image" Target="../media/image-13-9.png"/><Relationship Id="rId17" Type="http://schemas.openxmlformats.org/officeDocument/2006/relationships/image" Target="../media/image-13-10.png"/><Relationship Id="rId18" Type="http://schemas.openxmlformats.org/officeDocument/2006/relationships/image" Target="../media/image-13-11.png"/><Relationship Id="rId21" Type="http://schemas.openxmlformats.org/officeDocument/2006/relationships/image" Target="../media/image-13-12.png"/><Relationship Id="rId22" Type="http://schemas.openxmlformats.org/officeDocument/2006/relationships/image" Target="../media/image-13-13.png"/><Relationship Id="rId24" Type="http://schemas.openxmlformats.org/officeDocument/2006/relationships/slideLayout" Target="../slideLayouts/slideLayout1.xml"/><Relationship Id="rId25"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1417320"/>
            <a:ext cx="7315200" cy="22860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PRESENTACIÓN PARA PROMOTORES · SEPTIEMBRE DE 2026</a:t>
            </a:r>
            <a:endParaRPr lang="en-US" sz="550" dirty="0"/>
          </a:p>
        </p:txBody>
      </p:sp>
      <p:sp>
        <p:nvSpPr>
          <p:cNvPr id="8" name="Text 3"/>
          <p:cNvSpPr txBox="1"/>
          <p:nvPr/>
        </p:nvSpPr>
        <p:spPr>
          <a:xfrm>
            <a:off x="457200" y="1645920"/>
            <a:ext cx="8229600" cy="1371600"/>
          </a:xfrm>
          <a:prstGeom prst="rect">
            <a:avLst/>
          </a:prstGeom>
          <a:noFill/>
          <a:ln/>
        </p:spPr>
        <p:txBody>
          <a:bodyPr wrap="square" lIns="0" tIns="0" rIns="0" bIns="0" rtlCol="0" anchor="t"/>
          <a:lstStyle/>
          <a:p>
            <a:pPr indent="0" marL="0">
              <a:lnSpc>
                <a:spcPct val="92000"/>
              </a:lnSpc>
              <a:buNone/>
            </a:pPr>
            <a:r>
              <a:rPr lang="en-US" sz="4300" b="1" spc="100" kern="0" dirty="0">
                <a:solidFill>
                  <a:srgbClr val="F4EFE3"/>
                </a:solidFill>
                <a:latin typeface="Cinzel" pitchFamily="34" charset="0"/>
                <a:ea typeface="Cinzel" pitchFamily="34" charset="-122"/>
                <a:cs typeface="Cinzel" pitchFamily="34" charset="-120"/>
              </a:rPr>
              <a:t>Spartan OS</a:t>
            </a:r>
            <a:endParaRPr lang="en-US" sz="4300" dirty="0"/>
          </a:p>
          <a:p>
            <a:pPr indent="0" marL="0">
              <a:lnSpc>
                <a:spcPct val="92000"/>
              </a:lnSpc>
              <a:buNone/>
            </a:pPr>
            <a:r>
              <a:rPr lang="en-US" sz="4300" b="1" spc="100" kern="0" dirty="0">
                <a:solidFill>
                  <a:srgbClr val="F4EFE3"/>
                </a:solidFill>
                <a:latin typeface="Cinzel" pitchFamily="34" charset="0"/>
                <a:ea typeface="Cinzel" pitchFamily="34" charset="-122"/>
                <a:cs typeface="Cinzel" pitchFamily="34" charset="-120"/>
              </a:rPr>
              <a:t>en Anubis Chain</a:t>
            </a:r>
            <a:endParaRPr lang="en-US" sz="4300" dirty="0"/>
          </a:p>
        </p:txBody>
      </p:sp>
      <p:sp>
        <p:nvSpPr>
          <p:cNvPr id="9" name="Shape 4"/>
          <p:cNvSpPr/>
          <p:nvPr/>
        </p:nvSpPr>
        <p:spPr>
          <a:xfrm>
            <a:off x="457200" y="3127248"/>
            <a:ext cx="628650" cy="10973"/>
          </a:xfrm>
          <a:prstGeom prst="rect">
            <a:avLst/>
          </a:prstGeom>
          <a:solidFill>
            <a:srgbClr val="C9A85C"/>
          </a:solidFill>
          <a:ln w="12700">
            <a:solidFill>
              <a:srgbClr val="C9A85C"/>
            </a:solidFill>
            <a:prstDash val="solid"/>
          </a:ln>
        </p:spPr>
      </p:sp>
      <p:sp>
        <p:nvSpPr>
          <p:cNvPr id="10" name="Text 5"/>
          <p:cNvSpPr txBox="1"/>
          <p:nvPr/>
        </p:nvSpPr>
        <p:spPr>
          <a:xfrm>
            <a:off x="457200" y="3273552"/>
            <a:ext cx="4480560" cy="640080"/>
          </a:xfrm>
          <a:prstGeom prst="rect">
            <a:avLst/>
          </a:prstGeom>
          <a:noFill/>
          <a:ln/>
        </p:spPr>
        <p:txBody>
          <a:bodyPr wrap="square" lIns="0" tIns="0" rIns="0" bIns="0" rtlCol="0" anchor="t"/>
          <a:lstStyle/>
          <a:p>
            <a:pPr indent="0" marL="0">
              <a:lnSpc>
                <a:spcPct val="105000"/>
              </a:lnSpc>
              <a:buNone/>
            </a:pPr>
            <a:r>
              <a:rPr lang="en-US" sz="1050" dirty="0">
                <a:solidFill>
                  <a:srgbClr val="CFC9BC"/>
                </a:solidFill>
                <a:latin typeface="Manrope" pitchFamily="34" charset="0"/>
                <a:ea typeface="Manrope" pitchFamily="34" charset="-122"/>
                <a:cs typeface="Manrope" pitchFamily="34" charset="-120"/>
              </a:rPr>
              <a:t>Construido por la fundación que construyó Origin. Funciona en una cadena que les pertenece. Noventa días desde el lanzamiento, pagando cada doce horas.</a:t>
            </a:r>
            <a:endParaRPr lang="en-US" sz="1050" dirty="0"/>
          </a:p>
        </p:txBody>
      </p:sp>
      <p:sp>
        <p:nvSpPr>
          <p:cNvPr id="11" name="Text 6"/>
          <p:cNvSpPr txBox="1"/>
          <p:nvPr/>
        </p:nvSpPr>
        <p:spPr>
          <a:xfrm>
            <a:off x="457200" y="4640580"/>
            <a:ext cx="7315200" cy="228600"/>
          </a:xfrm>
          <a:prstGeom prst="rect">
            <a:avLst/>
          </a:prstGeom>
          <a:noFill/>
          <a:ln/>
        </p:spPr>
        <p:txBody>
          <a:bodyPr wrap="square" lIns="0" tIns="0" rIns="0" bIns="0" rtlCol="0" anchor="ctr"/>
          <a:lstStyle/>
          <a:p>
            <a:pPr indent="0" marL="0">
              <a:buNone/>
            </a:pPr>
            <a:r>
              <a:rPr lang="en-US" sz="550" spc="300" kern="0" dirty="0">
                <a:solidFill>
                  <a:srgbClr val="C9A85C"/>
                </a:solidFill>
                <a:latin typeface="Manrope" pitchFamily="34" charset="0"/>
                <a:ea typeface="Manrope" pitchFamily="34" charset="-122"/>
                <a:cs typeface="Manrope" pitchFamily="34" charset="-120"/>
              </a:rPr>
              <a:t>ANUBIS LABS · PRIMER PROYECTO DEL ECOSISTEMA · PARA LÍDERES Y PROMOTORES</a:t>
            </a:r>
            <a:endParaRPr lang="en-US" sz="550" dirty="0"/>
          </a:p>
        </p:txBody>
      </p:sp>
      <p:sp>
        <p:nvSpPr>
          <p:cNvPr id="12" name="Text 7"/>
          <p:cNvSpPr txBox="1"/>
          <p:nvPr/>
        </p:nvSpPr>
        <p:spPr>
          <a:xfrm>
            <a:off x="7772400" y="4640580"/>
            <a:ext cx="914400" cy="22860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MMXXVI</a:t>
            </a:r>
            <a:endParaRPr lang="en-US" sz="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01 · LOS CONSTRUCTORES</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El siguiente capítulo de una historia </a:t>
            </a:r>
            <a:pPr indent="0" marL="0">
              <a:buNone/>
            </a:pPr>
            <a:r>
              <a:rPr lang="en-US" sz="2000" b="1" spc="30" kern="0" dirty="0">
                <a:solidFill>
                  <a:srgbClr val="EAD08A"/>
                </a:solidFill>
                <a:latin typeface="Cinzel" pitchFamily="34" charset="0"/>
                <a:ea typeface="Cinzel" pitchFamily="34" charset="-122"/>
                <a:cs typeface="Cinzel" pitchFamily="34" charset="-120"/>
              </a:rPr>
              <a:t>que quizá ya conoce.</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Anubis Foundation: dos años, cinco continentes, veinte países, más de cien proyectos. Tres de ellos dieron forma a todo lo que sigue.</a:t>
            </a:r>
            <a:endParaRPr lang="en-US" sz="900" dirty="0"/>
          </a:p>
        </p:txBody>
      </p:sp>
      <p:sp>
        <p:nvSpPr>
          <p:cNvPr id="10" name="Shape 5"/>
          <p:cNvSpPr/>
          <p:nvPr/>
        </p:nvSpPr>
        <p:spPr>
          <a:xfrm>
            <a:off x="45720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01</a:t>
            </a:r>
            <a:endParaRPr lang="en-US" sz="600" dirty="0"/>
          </a:p>
        </p:txBody>
      </p:sp>
      <p:sp>
        <p:nvSpPr>
          <p:cNvPr id="12" name="Text 7"/>
          <p:cNvSpPr txBox="1"/>
          <p:nvPr/>
        </p:nvSpPr>
        <p:spPr>
          <a:xfrm>
            <a:off x="60579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Capital</a:t>
            </a:r>
            <a:endParaRPr lang="en-US" sz="1000" dirty="0"/>
          </a:p>
        </p:txBody>
      </p:sp>
      <p:sp>
        <p:nvSpPr>
          <p:cNvPr id="13" name="Text 8"/>
          <p:cNvSpPr txBox="1"/>
          <p:nvPr/>
        </p:nvSpPr>
        <p:spPr>
          <a:xfrm>
            <a:off x="60579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Anubis Foundation invierte en Web3, DePIN e infraestructura</a:t>
            </a:r>
            <a:endParaRPr lang="en-US" sz="750" dirty="0"/>
          </a:p>
        </p:txBody>
      </p:sp>
      <p:sp>
        <p:nvSpPr>
          <p:cNvPr id="14" name="Shape 9"/>
          <p:cNvSpPr/>
          <p:nvPr/>
        </p:nvSpPr>
        <p:spPr>
          <a:xfrm>
            <a:off x="605790" y="2777733"/>
            <a:ext cx="1211580" cy="0"/>
          </a:xfrm>
          <a:prstGeom prst="line">
            <a:avLst/>
          </a:prstGeom>
          <a:noFill/>
          <a:ln w="6350">
            <a:solidFill>
              <a:srgbClr val="C9A85C">
                <a:alpha val="20000"/>
              </a:srgbClr>
            </a:solidFill>
            <a:prstDash val="solid"/>
          </a:ln>
        </p:spPr>
      </p:sp>
      <p:sp>
        <p:nvSpPr>
          <p:cNvPr id="15" name="Text 10"/>
          <p:cNvSpPr txBox="1"/>
          <p:nvPr/>
        </p:nvSpPr>
        <p:spPr>
          <a:xfrm>
            <a:off x="60579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PRUEBA</a:t>
            </a:r>
            <a:endParaRPr lang="en-US" sz="450" dirty="0"/>
          </a:p>
        </p:txBody>
      </p:sp>
      <p:sp>
        <p:nvSpPr>
          <p:cNvPr id="16" name="Text 11"/>
          <p:cNvSpPr txBox="1"/>
          <p:nvPr/>
        </p:nvSpPr>
        <p:spPr>
          <a:xfrm>
            <a:off x="60579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Cinco continentes · veinte países</a:t>
            </a:r>
            <a:endParaRPr lang="en-US" sz="650" dirty="0"/>
          </a:p>
        </p:txBody>
      </p:sp>
      <p:sp>
        <p:nvSpPr>
          <p:cNvPr id="17" name="Text 12"/>
          <p:cNvSpPr txBox="1"/>
          <p:nvPr/>
        </p:nvSpPr>
        <p:spPr>
          <a:xfrm>
            <a:off x="198882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18" name="Shape 13"/>
          <p:cNvSpPr/>
          <p:nvPr/>
        </p:nvSpPr>
        <p:spPr>
          <a:xfrm>
            <a:off x="213741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19" name="Text 14"/>
          <p:cNvSpPr txBox="1"/>
          <p:nvPr/>
        </p:nvSpPr>
        <p:spPr>
          <a:xfrm>
            <a:off x="228600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02</a:t>
            </a:r>
            <a:endParaRPr lang="en-US" sz="600" dirty="0"/>
          </a:p>
        </p:txBody>
      </p:sp>
      <p:sp>
        <p:nvSpPr>
          <p:cNvPr id="20" name="Text 15"/>
          <p:cNvSpPr txBox="1"/>
          <p:nvPr/>
        </p:nvSpPr>
        <p:spPr>
          <a:xfrm>
            <a:off x="228600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Origin</a:t>
            </a:r>
            <a:endParaRPr lang="en-US" sz="1000" dirty="0"/>
          </a:p>
        </p:txBody>
      </p:sp>
      <p:sp>
        <p:nvSpPr>
          <p:cNvPr id="21" name="Text 16"/>
          <p:cNvSpPr txBox="1"/>
          <p:nvPr/>
        </p:nvSpPr>
        <p:spPr>
          <a:xfrm>
            <a:off x="228600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DeFi 3.0 en LGNS. Staking, bonos, liquidez propiedad del protocolo, una comunidad global</a:t>
            </a:r>
            <a:endParaRPr lang="en-US" sz="750" dirty="0"/>
          </a:p>
        </p:txBody>
      </p:sp>
      <p:sp>
        <p:nvSpPr>
          <p:cNvPr id="22" name="Shape 17"/>
          <p:cNvSpPr/>
          <p:nvPr/>
        </p:nvSpPr>
        <p:spPr>
          <a:xfrm>
            <a:off x="2286000" y="2777733"/>
            <a:ext cx="1211580" cy="0"/>
          </a:xfrm>
          <a:prstGeom prst="line">
            <a:avLst/>
          </a:prstGeom>
          <a:noFill/>
          <a:ln w="6350">
            <a:solidFill>
              <a:srgbClr val="C9A85C">
                <a:alpha val="20000"/>
              </a:srgbClr>
            </a:solidFill>
            <a:prstDash val="solid"/>
          </a:ln>
        </p:spPr>
      </p:sp>
      <p:sp>
        <p:nvSpPr>
          <p:cNvPr id="23" name="Text 18"/>
          <p:cNvSpPr txBox="1"/>
          <p:nvPr/>
        </p:nvSpPr>
        <p:spPr>
          <a:xfrm>
            <a:off x="228600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PRUEBA</a:t>
            </a:r>
            <a:endParaRPr lang="en-US" sz="450" dirty="0"/>
          </a:p>
        </p:txBody>
      </p:sp>
      <p:sp>
        <p:nvSpPr>
          <p:cNvPr id="24" name="Text 19"/>
          <p:cNvSpPr txBox="1"/>
          <p:nvPr/>
        </p:nvSpPr>
        <p:spPr>
          <a:xfrm>
            <a:off x="228600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2.5M de tenedores en su punto máximo</a:t>
            </a:r>
            <a:endParaRPr lang="en-US" sz="650" dirty="0"/>
          </a:p>
        </p:txBody>
      </p:sp>
      <p:sp>
        <p:nvSpPr>
          <p:cNvPr id="25" name="Text 20"/>
          <p:cNvSpPr txBox="1"/>
          <p:nvPr/>
        </p:nvSpPr>
        <p:spPr>
          <a:xfrm>
            <a:off x="366903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26" name="Shape 21"/>
          <p:cNvSpPr/>
          <p:nvPr/>
        </p:nvSpPr>
        <p:spPr>
          <a:xfrm>
            <a:off x="381762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27" name="Text 22"/>
          <p:cNvSpPr txBox="1"/>
          <p:nvPr/>
        </p:nvSpPr>
        <p:spPr>
          <a:xfrm>
            <a:off x="396621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03</a:t>
            </a:r>
            <a:endParaRPr lang="en-US" sz="600" dirty="0"/>
          </a:p>
        </p:txBody>
      </p:sp>
      <p:sp>
        <p:nvSpPr>
          <p:cNvPr id="28" name="Text 23"/>
          <p:cNvSpPr txBox="1"/>
          <p:nvPr/>
        </p:nvSpPr>
        <p:spPr>
          <a:xfrm>
            <a:off x="396621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WebKey · Melos</a:t>
            </a:r>
            <a:endParaRPr lang="en-US" sz="1000" dirty="0"/>
          </a:p>
        </p:txBody>
      </p:sp>
      <p:sp>
        <p:nvSpPr>
          <p:cNvPr id="29" name="Text 24"/>
          <p:cNvSpPr txBox="1"/>
          <p:nvPr/>
        </p:nvSpPr>
        <p:spPr>
          <a:xfrm>
            <a:off x="396621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Cómo entran los usuarios en Web3 y qué hacen allí: identidad, pasarela, entretenimiento</a:t>
            </a:r>
            <a:endParaRPr lang="en-US" sz="750" dirty="0"/>
          </a:p>
        </p:txBody>
      </p:sp>
      <p:sp>
        <p:nvSpPr>
          <p:cNvPr id="30" name="Shape 25"/>
          <p:cNvSpPr/>
          <p:nvPr/>
        </p:nvSpPr>
        <p:spPr>
          <a:xfrm>
            <a:off x="3966210" y="2777733"/>
            <a:ext cx="1211580" cy="0"/>
          </a:xfrm>
          <a:prstGeom prst="line">
            <a:avLst/>
          </a:prstGeom>
          <a:noFill/>
          <a:ln w="6350">
            <a:solidFill>
              <a:srgbClr val="C9A85C">
                <a:alpha val="20000"/>
              </a:srgbClr>
            </a:solidFill>
            <a:prstDash val="solid"/>
          </a:ln>
        </p:spPr>
      </p:sp>
      <p:sp>
        <p:nvSpPr>
          <p:cNvPr id="31" name="Text 26"/>
          <p:cNvSpPr txBox="1"/>
          <p:nvPr/>
        </p:nvSpPr>
        <p:spPr>
          <a:xfrm>
            <a:off x="396621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PRUEBA</a:t>
            </a:r>
            <a:endParaRPr lang="en-US" sz="450" dirty="0"/>
          </a:p>
        </p:txBody>
      </p:sp>
      <p:sp>
        <p:nvSpPr>
          <p:cNvPr id="32" name="Text 27"/>
          <p:cNvSpPr txBox="1"/>
          <p:nvPr/>
        </p:nvSpPr>
        <p:spPr>
          <a:xfrm>
            <a:off x="396621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16M de usuarios, según lo declarado</a:t>
            </a:r>
            <a:endParaRPr lang="en-US" sz="650" dirty="0"/>
          </a:p>
        </p:txBody>
      </p:sp>
      <p:sp>
        <p:nvSpPr>
          <p:cNvPr id="33" name="Text 28"/>
          <p:cNvSpPr txBox="1"/>
          <p:nvPr/>
        </p:nvSpPr>
        <p:spPr>
          <a:xfrm>
            <a:off x="534924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34" name="Shape 29"/>
          <p:cNvSpPr/>
          <p:nvPr/>
        </p:nvSpPr>
        <p:spPr>
          <a:xfrm>
            <a:off x="549783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35" name="Text 30"/>
          <p:cNvSpPr txBox="1"/>
          <p:nvPr/>
        </p:nvSpPr>
        <p:spPr>
          <a:xfrm>
            <a:off x="564642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04</a:t>
            </a:r>
            <a:endParaRPr lang="en-US" sz="600" dirty="0"/>
          </a:p>
        </p:txBody>
      </p:sp>
      <p:sp>
        <p:nvSpPr>
          <p:cNvPr id="36" name="Text 31"/>
          <p:cNvSpPr txBox="1"/>
          <p:nvPr/>
        </p:nvSpPr>
        <p:spPr>
          <a:xfrm>
            <a:off x="564642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Anubis Chain</a:t>
            </a:r>
            <a:endParaRPr lang="en-US" sz="1000" dirty="0"/>
          </a:p>
        </p:txBody>
      </p:sp>
      <p:sp>
        <p:nvSpPr>
          <p:cNvPr id="37" name="Text 32"/>
          <p:cNvSpPr txBox="1"/>
          <p:nvPr/>
        </p:nvSpPr>
        <p:spPr>
          <a:xfrm>
            <a:off x="564642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Su propia Layer 1. Red principal desde abril de 2026</a:t>
            </a:r>
            <a:endParaRPr lang="en-US" sz="750" dirty="0"/>
          </a:p>
        </p:txBody>
      </p:sp>
      <p:sp>
        <p:nvSpPr>
          <p:cNvPr id="38" name="Shape 33"/>
          <p:cNvSpPr/>
          <p:nvPr/>
        </p:nvSpPr>
        <p:spPr>
          <a:xfrm>
            <a:off x="5646420" y="2777733"/>
            <a:ext cx="1211580" cy="0"/>
          </a:xfrm>
          <a:prstGeom prst="line">
            <a:avLst/>
          </a:prstGeom>
          <a:noFill/>
          <a:ln w="6350">
            <a:solidFill>
              <a:srgbClr val="C9A85C">
                <a:alpha val="20000"/>
              </a:srgbClr>
            </a:solidFill>
            <a:prstDash val="solid"/>
          </a:ln>
        </p:spPr>
      </p:sp>
      <p:sp>
        <p:nvSpPr>
          <p:cNvPr id="39" name="Text 34"/>
          <p:cNvSpPr txBox="1"/>
          <p:nvPr/>
        </p:nvSpPr>
        <p:spPr>
          <a:xfrm>
            <a:off x="564642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PRUEBA</a:t>
            </a:r>
            <a:endParaRPr lang="en-US" sz="450" dirty="0"/>
          </a:p>
        </p:txBody>
      </p:sp>
      <p:sp>
        <p:nvSpPr>
          <p:cNvPr id="40" name="Text 35"/>
          <p:cNvSpPr txBox="1"/>
          <p:nvPr/>
        </p:nvSpPr>
        <p:spPr>
          <a:xfrm>
            <a:off x="564642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100M+ transacciones</a:t>
            </a:r>
            <a:endParaRPr lang="en-US" sz="650" dirty="0"/>
          </a:p>
        </p:txBody>
      </p:sp>
      <p:sp>
        <p:nvSpPr>
          <p:cNvPr id="41" name="Text 36"/>
          <p:cNvSpPr txBox="1"/>
          <p:nvPr/>
        </p:nvSpPr>
        <p:spPr>
          <a:xfrm>
            <a:off x="7029450" y="1680210"/>
            <a:ext cx="125730" cy="1589013"/>
          </a:xfrm>
          <a:prstGeom prst="rect">
            <a:avLst/>
          </a:prstGeom>
          <a:noFill/>
          <a:ln/>
        </p:spPr>
        <p:txBody>
          <a:bodyPr wrap="square" lIns="0" tIns="0" rIns="0" bIns="0" rtlCol="0" anchor="ctr"/>
          <a:lstStyle/>
          <a:p>
            <a:pPr algn="ctr" indent="0" marL="0">
              <a:buNone/>
            </a:pPr>
            <a:r>
              <a:rPr lang="en-US" sz="1400" dirty="0">
                <a:solidFill>
                  <a:srgbClr val="C9A85C"/>
                </a:solidFill>
                <a:latin typeface="Manrope" pitchFamily="34" charset="0"/>
                <a:ea typeface="Manrope" pitchFamily="34" charset="-122"/>
                <a:cs typeface="Manrope" pitchFamily="34" charset="-120"/>
              </a:rPr>
              <a:t>→</a:t>
            </a:r>
            <a:endParaRPr lang="en-US" sz="1400" dirty="0"/>
          </a:p>
        </p:txBody>
      </p:sp>
      <p:sp>
        <p:nvSpPr>
          <p:cNvPr id="42" name="Shape 37"/>
          <p:cNvSpPr/>
          <p:nvPr/>
        </p:nvSpPr>
        <p:spPr>
          <a:xfrm>
            <a:off x="7178040" y="1680210"/>
            <a:ext cx="1508760" cy="1589013"/>
          </a:xfrm>
          <a:prstGeom prst="roundRect">
            <a:avLst>
              <a:gd name="adj" fmla="val 5303"/>
            </a:avLst>
          </a:prstGeom>
          <a:solidFill>
            <a:srgbClr val="08090B">
              <a:alpha val="88000"/>
            </a:srgbClr>
          </a:solidFill>
          <a:ln w="7620">
            <a:solidFill>
              <a:srgbClr val="C9A85C">
                <a:alpha val="34000"/>
              </a:srgbClr>
            </a:solidFill>
            <a:prstDash val="solid"/>
          </a:ln>
        </p:spPr>
      </p:sp>
      <p:sp>
        <p:nvSpPr>
          <p:cNvPr id="43" name="Text 38"/>
          <p:cNvSpPr txBox="1"/>
          <p:nvPr/>
        </p:nvSpPr>
        <p:spPr>
          <a:xfrm>
            <a:off x="7326630" y="1817370"/>
            <a:ext cx="914400" cy="91440"/>
          </a:xfrm>
          <a:prstGeom prst="rect">
            <a:avLst/>
          </a:prstGeom>
          <a:noFill/>
          <a:ln/>
        </p:spPr>
        <p:txBody>
          <a:bodyPr wrap="square" lIns="0" tIns="0" rIns="0" bIns="0" rtlCol="0" anchor="t"/>
          <a:lstStyle/>
          <a:p>
            <a:pPr indent="0" marL="0">
              <a:buNone/>
            </a:pPr>
            <a:r>
              <a:rPr lang="en-US" sz="600" b="1" spc="150" kern="0" dirty="0">
                <a:solidFill>
                  <a:srgbClr val="C9A85C"/>
                </a:solidFill>
                <a:latin typeface="Cinzel" pitchFamily="34" charset="0"/>
                <a:ea typeface="Cinzel" pitchFamily="34" charset="-122"/>
                <a:cs typeface="Cinzel" pitchFamily="34" charset="-120"/>
              </a:rPr>
              <a:t>05</a:t>
            </a:r>
            <a:endParaRPr lang="en-US" sz="600" dirty="0"/>
          </a:p>
        </p:txBody>
      </p:sp>
      <p:sp>
        <p:nvSpPr>
          <p:cNvPr id="44" name="Text 39"/>
          <p:cNvSpPr txBox="1"/>
          <p:nvPr/>
        </p:nvSpPr>
        <p:spPr>
          <a:xfrm>
            <a:off x="7326630" y="1965960"/>
            <a:ext cx="1211580" cy="171450"/>
          </a:xfrm>
          <a:prstGeom prst="rect">
            <a:avLst/>
          </a:prstGeom>
          <a:noFill/>
          <a:ln/>
        </p:spPr>
        <p:txBody>
          <a:bodyPr wrap="square" lIns="0" tIns="0" rIns="0" bIns="0" rtlCol="0" anchor="t"/>
          <a:lstStyle/>
          <a:p>
            <a:pPr indent="0" marL="0">
              <a:buNone/>
            </a:pPr>
            <a:r>
              <a:rPr lang="en-US" sz="1000" b="1" dirty="0">
                <a:solidFill>
                  <a:srgbClr val="F4EFE3"/>
                </a:solidFill>
                <a:latin typeface="Manrope" pitchFamily="34" charset="0"/>
                <a:ea typeface="Manrope" pitchFamily="34" charset="-122"/>
                <a:cs typeface="Manrope" pitchFamily="34" charset="-120"/>
              </a:rPr>
              <a:t>Spartan OS</a:t>
            </a:r>
            <a:endParaRPr lang="en-US" sz="1000" dirty="0"/>
          </a:p>
        </p:txBody>
      </p:sp>
      <p:sp>
        <p:nvSpPr>
          <p:cNvPr id="45" name="Text 40"/>
          <p:cNvSpPr txBox="1"/>
          <p:nvPr/>
        </p:nvSpPr>
        <p:spPr>
          <a:xfrm>
            <a:off x="7326630" y="2183130"/>
            <a:ext cx="1211580" cy="571743"/>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La primera aplicación construida para traer gente a la cadena</a:t>
            </a:r>
            <a:endParaRPr lang="en-US" sz="750" dirty="0"/>
          </a:p>
        </p:txBody>
      </p:sp>
      <p:sp>
        <p:nvSpPr>
          <p:cNvPr id="46" name="Shape 41"/>
          <p:cNvSpPr/>
          <p:nvPr/>
        </p:nvSpPr>
        <p:spPr>
          <a:xfrm>
            <a:off x="7326630" y="2777733"/>
            <a:ext cx="1211580" cy="0"/>
          </a:xfrm>
          <a:prstGeom prst="line">
            <a:avLst/>
          </a:prstGeom>
          <a:noFill/>
          <a:ln w="6350">
            <a:solidFill>
              <a:srgbClr val="C9A85C">
                <a:alpha val="20000"/>
              </a:srgbClr>
            </a:solidFill>
            <a:prstDash val="solid"/>
          </a:ln>
        </p:spPr>
      </p:sp>
      <p:sp>
        <p:nvSpPr>
          <p:cNvPr id="47" name="Text 42"/>
          <p:cNvSpPr txBox="1"/>
          <p:nvPr/>
        </p:nvSpPr>
        <p:spPr>
          <a:xfrm>
            <a:off x="7326630" y="2857743"/>
            <a:ext cx="1211580"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PRUEBA</a:t>
            </a:r>
            <a:endParaRPr lang="en-US" sz="450" dirty="0"/>
          </a:p>
        </p:txBody>
      </p:sp>
      <p:sp>
        <p:nvSpPr>
          <p:cNvPr id="48" name="Text 43"/>
          <p:cNvSpPr txBox="1"/>
          <p:nvPr/>
        </p:nvSpPr>
        <p:spPr>
          <a:xfrm>
            <a:off x="7326630" y="2943468"/>
            <a:ext cx="1211580"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Activa desde el 16 de junio de 2026</a:t>
            </a:r>
            <a:endParaRPr lang="en-US" sz="650" dirty="0"/>
          </a:p>
        </p:txBody>
      </p:sp>
      <p:sp>
        <p:nvSpPr>
          <p:cNvPr id="49" name="Shape 44"/>
          <p:cNvSpPr/>
          <p:nvPr/>
        </p:nvSpPr>
        <p:spPr>
          <a:xfrm>
            <a:off x="457200" y="3360663"/>
            <a:ext cx="4069080" cy="1177047"/>
          </a:xfrm>
          <a:prstGeom prst="roundRect">
            <a:avLst>
              <a:gd name="adj" fmla="val 6798"/>
            </a:avLst>
          </a:prstGeom>
          <a:solidFill>
            <a:srgbClr val="08090B">
              <a:alpha val="88000"/>
            </a:srgbClr>
          </a:solidFill>
          <a:ln w="7620">
            <a:solidFill>
              <a:srgbClr val="C9A85C">
                <a:alpha val="60000"/>
              </a:srgbClr>
            </a:solidFill>
            <a:prstDash val="solid"/>
          </a:ln>
        </p:spPr>
      </p:sp>
      <p:sp>
        <p:nvSpPr>
          <p:cNvPr id="50" name="Text 45"/>
          <p:cNvSpPr txBox="1"/>
          <p:nvPr/>
        </p:nvSpPr>
        <p:spPr>
          <a:xfrm>
            <a:off x="605790" y="3520683"/>
            <a:ext cx="37719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POR QUÉ LE IMPORTA</a:t>
            </a:r>
            <a:endParaRPr lang="en-US" sz="500" dirty="0"/>
          </a:p>
        </p:txBody>
      </p:sp>
      <p:sp>
        <p:nvSpPr>
          <p:cNvPr id="51" name="Text 46"/>
          <p:cNvSpPr txBox="1"/>
          <p:nvPr/>
        </p:nvSpPr>
        <p:spPr>
          <a:xfrm>
            <a:off x="605790" y="3669273"/>
            <a:ext cx="3771900" cy="776997"/>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La mayoría de los proyectos empiezan desde cero: sin usuarios, sin activos, sin historial. Este empieza con millones de tenedores que ya conocen el nombre de la fundación, y con una cadena que la fundación controla.</a:t>
            </a:r>
            <a:endParaRPr lang="en-US" sz="800" dirty="0"/>
          </a:p>
        </p:txBody>
      </p:sp>
      <p:sp>
        <p:nvSpPr>
          <p:cNvPr id="52" name="Shape 47"/>
          <p:cNvSpPr/>
          <p:nvPr/>
        </p:nvSpPr>
        <p:spPr>
          <a:xfrm>
            <a:off x="4617720" y="3360663"/>
            <a:ext cx="4069080" cy="1177047"/>
          </a:xfrm>
          <a:prstGeom prst="roundRect">
            <a:avLst>
              <a:gd name="adj" fmla="val 6798"/>
            </a:avLst>
          </a:prstGeom>
          <a:solidFill>
            <a:srgbClr val="08090B">
              <a:alpha val="88000"/>
            </a:srgbClr>
          </a:solidFill>
          <a:ln w="7620">
            <a:solidFill>
              <a:srgbClr val="C9A85C">
                <a:alpha val="60000"/>
              </a:srgbClr>
            </a:solidFill>
            <a:prstDash val="solid"/>
          </a:ln>
        </p:spPr>
      </p:sp>
      <p:sp>
        <p:nvSpPr>
          <p:cNvPr id="53" name="Text 48"/>
          <p:cNvSpPr txBox="1"/>
          <p:nvPr/>
        </p:nvSpPr>
        <p:spPr>
          <a:xfrm>
            <a:off x="4766310" y="3520683"/>
            <a:ext cx="37719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MISMO EQUIPO, MISMO CÓDIGO</a:t>
            </a:r>
            <a:endParaRPr lang="en-US" sz="500" dirty="0"/>
          </a:p>
        </p:txBody>
      </p:sp>
      <p:sp>
        <p:nvSpPr>
          <p:cNvPr id="54" name="Text 49"/>
          <p:cNvSpPr txBox="1"/>
          <p:nvPr/>
        </p:nvSpPr>
        <p:spPr>
          <a:xfrm>
            <a:off x="4766310" y="3669273"/>
            <a:ext cx="3771900" cy="776997"/>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Spartan OS ejecuta 137 contratos inteligentes sobre la base de código que hizo funcionar Origin y Awake. La auditoría de CertiK ha sido presentada. Las personas, el código y la cadena son los mismos tres nombres.</a:t>
            </a:r>
            <a:endParaRPr lang="en-US" sz="800" dirty="0"/>
          </a:p>
        </p:txBody>
      </p:sp>
      <p:sp>
        <p:nvSpPr>
          <p:cNvPr id="55" name="Shape 50"/>
          <p:cNvSpPr/>
          <p:nvPr/>
        </p:nvSpPr>
        <p:spPr>
          <a:xfrm>
            <a:off x="457200" y="4629150"/>
            <a:ext cx="8229600" cy="0"/>
          </a:xfrm>
          <a:prstGeom prst="line">
            <a:avLst/>
          </a:prstGeom>
          <a:noFill/>
          <a:ln w="6350">
            <a:solidFill>
              <a:srgbClr val="C9A85C">
                <a:alpha val="25000"/>
              </a:srgbClr>
            </a:solidFill>
            <a:prstDash val="solid"/>
          </a:ln>
        </p:spPr>
      </p:sp>
      <p:sp>
        <p:nvSpPr>
          <p:cNvPr id="56" name="Text 51"/>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Huella de la fundación según lo publicado en anubi.pro. Alianza con Origin anunciada por Anubis Foundation el 8 de julio de 2024.</a:t>
            </a:r>
            <a:endParaRPr lang="en-US" sz="550" dirty="0"/>
          </a:p>
        </p:txBody>
      </p:sp>
      <p:sp>
        <p:nvSpPr>
          <p:cNvPr id="57" name="Shape 52"/>
          <p:cNvSpPr/>
          <p:nvPr/>
        </p:nvSpPr>
        <p:spPr>
          <a:xfrm>
            <a:off x="7166610" y="4734878"/>
            <a:ext cx="125730" cy="40005"/>
          </a:xfrm>
          <a:prstGeom prst="roundRect">
            <a:avLst>
              <a:gd name="adj" fmla="val 50000"/>
            </a:avLst>
          </a:prstGeom>
          <a:solidFill>
            <a:srgbClr val="EAD08A"/>
          </a:solidFill>
          <a:ln w="12700">
            <a:solidFill>
              <a:srgbClr val="EAD08A"/>
            </a:solidFill>
            <a:prstDash val="solid"/>
          </a:ln>
        </p:spPr>
      </p:sp>
      <p:sp>
        <p:nvSpPr>
          <p:cNvPr id="58" name="Shape 53"/>
          <p:cNvSpPr/>
          <p:nvPr/>
        </p:nvSpPr>
        <p:spPr>
          <a:xfrm>
            <a:off x="7332345"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Shape 54"/>
          <p:cNvSpPr/>
          <p:nvPr/>
        </p:nvSpPr>
        <p:spPr>
          <a:xfrm>
            <a:off x="7412355" y="4734878"/>
            <a:ext cx="40005" cy="40005"/>
          </a:xfrm>
          <a:prstGeom prst="ellipse">
            <a:avLst/>
          </a:prstGeom>
          <a:solidFill>
            <a:srgbClr val="C9A85C">
              <a:alpha val="22000"/>
            </a:srgbClr>
          </a:solidFill>
          <a:ln w="12700">
            <a:solidFill>
              <a:srgbClr val="C9A85C">
                <a:alpha val="22000"/>
              </a:srgbClr>
            </a:solidFill>
            <a:prstDash val="solid"/>
          </a:ln>
        </p:spPr>
      </p:sp>
      <p:sp>
        <p:nvSpPr>
          <p:cNvPr id="60" name="Shape 55"/>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61" name="Shape 56"/>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62" name="Shape 57"/>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63" name="Shape 58"/>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64" name="Shape 59"/>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65" name="Shape 60"/>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66" name="Shape 61"/>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67" name="Shape 62"/>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68" name="Shape 63"/>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69" name="Text 64"/>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02 / 13</a:t>
            </a:r>
            <a:endParaRPr lang="en-US" sz="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02 · LO QUE ORIGIN DEMOSTRÓ</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Ya lo han hecho antes, </a:t>
            </a:r>
            <a:pPr indent="0" marL="0">
              <a:buNone/>
            </a:pPr>
            <a:r>
              <a:rPr lang="en-US" sz="2000" b="1" spc="30" kern="0" dirty="0">
                <a:solidFill>
                  <a:srgbClr val="EAD08A"/>
                </a:solidFill>
                <a:latin typeface="Cinzel" pitchFamily="34" charset="0"/>
                <a:ea typeface="Cinzel" pitchFamily="34" charset="-122"/>
                <a:cs typeface="Cinzel" pitchFamily="34" charset="-120"/>
              </a:rPr>
              <a:t>a gran escala.</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Una instantánea histórica del mercado del ecosistema Origin en AVE. No son los precios de hoy. Prueba de que esta fundación puede construir un mercado de millones y mantenerlo vivo.</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2.5M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Tenedores de LGNS en la instantánea</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$1.4B</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Capitalización en circulación, LGNS</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$200M</a:t>
            </a:r>
            <a:endParaRPr lang="en-US" sz="20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Pool de liquidez, LGNS</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91,000</a:t>
            </a:r>
            <a:endParaRPr lang="en-US" sz="20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Transacciones en un día</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$2.1B</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Capitalización de gLGNS, el segundo activo de Origin</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$55M</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Siguen hoy en el pool de Origin en Polygon, dos años después</a:t>
            </a:r>
            <a:endParaRPr lang="en-US" sz="700" dirty="0"/>
          </a:p>
        </p:txBody>
      </p:sp>
      <p:pic>
        <p:nvPicPr>
          <p:cNvPr id="26" name="Image 1" descr="/home/claude/spartan/deck/plates14/03.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Instantánea histórica de AVE facilitada por Anubis Foundation, verificable en ave.ai. Cifras pasadas, no precios, liquidez ni tesorería actuales. Pool de Origin hoy según lo declarado en la sesión informativa del 14 de septiembre de 2026.</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125730" cy="40005"/>
          </a:xfrm>
          <a:prstGeom prst="roundRect">
            <a:avLst>
              <a:gd name="adj" fmla="val 50000"/>
            </a:avLst>
          </a:prstGeom>
          <a:solidFill>
            <a:srgbClr val="EAD08A"/>
          </a:solidFill>
          <a:ln w="12700">
            <a:solidFill>
              <a:srgbClr val="EAD08A"/>
            </a:solidFill>
            <a:prstDash val="solid"/>
          </a:ln>
        </p:spPr>
      </p:sp>
      <p:sp>
        <p:nvSpPr>
          <p:cNvPr id="31" name="Shape 26"/>
          <p:cNvSpPr/>
          <p:nvPr/>
        </p:nvSpPr>
        <p:spPr>
          <a:xfrm>
            <a:off x="741235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03 / 13</a:t>
            </a:r>
            <a:endParaRPr lang="en-US" sz="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63474"/>
            <a:ext cx="274320" cy="228600"/>
          </a:xfrm>
          <a:prstGeom prst="rect">
            <a:avLst/>
          </a:prstGeom>
        </p:spPr>
      </p:pic>
      <p:sp>
        <p:nvSpPr>
          <p:cNvPr id="4" name="Text 0"/>
          <p:cNvSpPr txBox="1"/>
          <p:nvPr/>
        </p:nvSpPr>
        <p:spPr>
          <a:xfrm>
            <a:off x="786384" y="308610"/>
            <a:ext cx="1280160" cy="228600"/>
          </a:xfrm>
          <a:prstGeom prst="rect">
            <a:avLst/>
          </a:prstGeom>
          <a:noFill/>
          <a:ln/>
        </p:spPr>
        <p:txBody>
          <a:bodyPr wrap="square" lIns="0" tIns="0" rIns="0" bIns="0" rtlCol="0" anchor="ctr"/>
          <a:lstStyle/>
          <a:p>
            <a:pPr indent="0" marL="0">
              <a:buNone/>
            </a:pPr>
            <a:r>
              <a:rPr lang="en-US" sz="1100" b="1" spc="400" kern="0" dirty="0">
                <a:solidFill>
                  <a:srgbClr val="FFFFFF"/>
                </a:solidFill>
                <a:latin typeface="Cinzel" pitchFamily="34" charset="0"/>
                <a:ea typeface="Cinzel" pitchFamily="34" charset="-122"/>
                <a:cs typeface="Cinzel" pitchFamily="34" charset="-120"/>
              </a:rPr>
              <a:t>ANUBIS</a:t>
            </a:r>
            <a:endParaRPr lang="en-US" sz="11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8DE300"/>
                </a:solidFill>
                <a:latin typeface="Manrope" pitchFamily="34" charset="0"/>
                <a:ea typeface="Manrope" pitchFamily="34" charset="-122"/>
                <a:cs typeface="Manrope" pitchFamily="34" charset="-120"/>
              </a:rPr>
              <a:t>03 · LUEGO CONSTRUYERON LAS VÍAS</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La mayoría alquila una cadena. </a:t>
            </a:r>
            <a:pPr indent="0" marL="0">
              <a:buNone/>
            </a:pPr>
            <a:r>
              <a:rPr lang="en-US" sz="2000" b="1" spc="30" kern="0" dirty="0">
                <a:solidFill>
                  <a:srgbClr val="BFF25A"/>
                </a:solidFill>
                <a:latin typeface="Cinzel" pitchFamily="34" charset="0"/>
                <a:ea typeface="Cinzel" pitchFamily="34" charset="-122"/>
                <a:cs typeface="Cinzel" pitchFamily="34" charset="-120"/>
              </a:rPr>
              <a:t>Este tiene la suya.</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Anubis Chain entró en funcionamiento en abril de 2026. Las comisiones se pagan en gasDAI, anclado al dólar. Todo lo que sigue está en el explorador público browser.anubispace.org.</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100M+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Transacciones acumuladas</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18M+</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Direcciones</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16K+</a:t>
            </a:r>
            <a:endParaRPr lang="en-US" sz="20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Contratos inteligentes desplegados</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1.9K+</a:t>
            </a:r>
            <a:endParaRPr lang="en-US" sz="20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Tokens en la cadena</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~1 s</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Tiempo medio de bloque</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8DE300">
                <a:alpha val="30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BFF25A"/>
                </a:solidFill>
                <a:latin typeface="Cinzel" pitchFamily="34" charset="0"/>
                <a:ea typeface="Cinzel" pitchFamily="34" charset="-122"/>
                <a:cs typeface="Cinzel" pitchFamily="34" charset="-120"/>
              </a:rPr>
              <a:t>gasDAI</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Comisiones ancladas al dólar, iguales cada día</a:t>
            </a:r>
            <a:endParaRPr lang="en-US" sz="700" dirty="0"/>
          </a:p>
        </p:txBody>
      </p:sp>
      <p:pic>
        <p:nvPicPr>
          <p:cNvPr id="26" name="Image 1" descr="/home/claude/spartan/deck/plates14/04.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Cifras de red según lo publicado por Anubis Chain (informe periódico de datos, septiembre de 2026). Indexada por The Graph, explorador de Blockscout, conexión entre cadenas mediante LayerZero, Stargate, Anubis Bridge y GaleBridge.</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326630" y="4734878"/>
            <a:ext cx="125730" cy="40005"/>
          </a:xfrm>
          <a:prstGeom prst="roundRect">
            <a:avLst>
              <a:gd name="adj" fmla="val 50000"/>
            </a:avLst>
          </a:prstGeom>
          <a:solidFill>
            <a:srgbClr val="EAD08A"/>
          </a:solidFill>
          <a:ln w="12700">
            <a:solidFill>
              <a:srgbClr val="EAD08A"/>
            </a:solidFill>
            <a:prstDash val="solid"/>
          </a:ln>
        </p:spPr>
      </p:sp>
      <p:sp>
        <p:nvSpPr>
          <p:cNvPr id="32" name="Shape 27"/>
          <p:cNvSpPr/>
          <p:nvPr/>
        </p:nvSpPr>
        <p:spPr>
          <a:xfrm>
            <a:off x="749236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04 / 13</a:t>
            </a:r>
            <a:endParaRPr lang="en-US" sz="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04 · SPARTAN OS, NOVENTA DÍAS DESPUÉS</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Dos tokens. Un juego activo. </a:t>
            </a:r>
            <a:pPr indent="0" marL="0">
              <a:buNone/>
            </a:pPr>
            <a:r>
              <a:rPr lang="en-US" sz="2000" b="1" spc="30" kern="0" dirty="0">
                <a:solidFill>
                  <a:srgbClr val="EAD08A"/>
                </a:solidFill>
                <a:latin typeface="Cinzel" pitchFamily="34" charset="0"/>
                <a:ea typeface="Cinzel" pitchFamily="34" charset="-122"/>
                <a:cs typeface="Cinzel" pitchFamily="34" charset="-120"/>
              </a:rPr>
              <a:t>Cifras, no promesas.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RM es el token que usted gana y usa. GD es el token de gobernanza, 390,000 fijos. TempleRaid, con GoPlay, se lanzó el 6 de septiembre. El panel del 14 de septiembre de 2026 mostraba:</a:t>
            </a:r>
            <a:endParaRPr lang="en-US" sz="900" dirty="0"/>
          </a:p>
        </p:txBody>
      </p:sp>
      <p:sp>
        <p:nvSpPr>
          <p:cNvPr id="8" name="Shape 4"/>
          <p:cNvSpPr/>
          <p:nvPr/>
        </p:nvSpPr>
        <p:spPr>
          <a:xfrm>
            <a:off x="457200"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$29M</a:t>
            </a:r>
            <a:endParaRPr lang="en-US" sz="2000" dirty="0"/>
          </a:p>
        </p:txBody>
      </p:sp>
      <p:sp>
        <p:nvSpPr>
          <p:cNvPr id="10" name="Text 6"/>
          <p:cNvSpPr txBox="1"/>
          <p:nvPr/>
        </p:nvSpPr>
        <p:spPr>
          <a:xfrm>
            <a:off x="605790"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USDT en el pool de liquidez de RM</a:t>
            </a:r>
            <a:endParaRPr lang="en-US" sz="700" dirty="0"/>
          </a:p>
        </p:txBody>
      </p:sp>
      <p:sp>
        <p:nvSpPr>
          <p:cNvPr id="11" name="Shape 7"/>
          <p:cNvSpPr/>
          <p:nvPr/>
        </p:nvSpPr>
        <p:spPr>
          <a:xfrm>
            <a:off x="3228975" y="168021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2" name="Text 8"/>
          <p:cNvSpPr txBox="1"/>
          <p:nvPr/>
        </p:nvSpPr>
        <p:spPr>
          <a:xfrm>
            <a:off x="3377565" y="185166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500,000</a:t>
            </a:r>
            <a:endParaRPr lang="en-US" sz="2000" dirty="0"/>
          </a:p>
        </p:txBody>
      </p:sp>
      <p:sp>
        <p:nvSpPr>
          <p:cNvPr id="13" name="Text 9"/>
          <p:cNvSpPr txBox="1"/>
          <p:nvPr/>
        </p:nvSpPr>
        <p:spPr>
          <a:xfrm>
            <a:off x="3377565" y="219456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Tenedores de RM</a:t>
            </a:r>
            <a:endParaRPr lang="en-US" sz="700" dirty="0"/>
          </a:p>
        </p:txBody>
      </p:sp>
      <p:sp>
        <p:nvSpPr>
          <p:cNvPr id="14" name="Shape 10"/>
          <p:cNvSpPr/>
          <p:nvPr/>
        </p:nvSpPr>
        <p:spPr>
          <a:xfrm>
            <a:off x="457200"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5" name="Text 11"/>
          <p:cNvSpPr txBox="1"/>
          <p:nvPr/>
        </p:nvSpPr>
        <p:spPr>
          <a:xfrm>
            <a:off x="605790" y="2834640"/>
            <a:ext cx="2383155" cy="285750"/>
          </a:xfrm>
          <a:prstGeom prst="rect">
            <a:avLst/>
          </a:prstGeom>
          <a:noFill/>
          <a:ln/>
        </p:spPr>
        <p:txBody>
          <a:bodyPr wrap="square" lIns="0" tIns="0" rIns="0" bIns="0" rtlCol="0" anchor="t"/>
          <a:lstStyle/>
          <a:p>
            <a:pPr indent="0" marL="0">
              <a:buNone/>
            </a:pPr>
            <a:r>
              <a:rPr lang="en-US" sz="1500" b="1" dirty="0">
                <a:solidFill>
                  <a:srgbClr val="EAD08A"/>
                </a:solidFill>
                <a:latin typeface="Cinzel" pitchFamily="34" charset="0"/>
                <a:ea typeface="Cinzel" pitchFamily="34" charset="-122"/>
                <a:cs typeface="Cinzel" pitchFamily="34" charset="-120"/>
              </a:rPr>
              <a:t>$18.85 → $30+</a:t>
            </a:r>
            <a:endParaRPr lang="en-US" sz="1500" dirty="0"/>
          </a:p>
        </p:txBody>
      </p:sp>
      <p:sp>
        <p:nvSpPr>
          <p:cNvPr id="16" name="Text 12"/>
          <p:cNvSpPr txBox="1"/>
          <p:nvPr/>
        </p:nvSpPr>
        <p:spPr>
          <a:xfrm>
            <a:off x="605790"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Precio de RM, del lanzamiento el 16 de junio al 14 de septiembre</a:t>
            </a:r>
            <a:endParaRPr lang="en-US" sz="700" dirty="0"/>
          </a:p>
        </p:txBody>
      </p:sp>
      <p:sp>
        <p:nvSpPr>
          <p:cNvPr id="17" name="Shape 13"/>
          <p:cNvSpPr/>
          <p:nvPr/>
        </p:nvSpPr>
        <p:spPr>
          <a:xfrm>
            <a:off x="3228975" y="266319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18" name="Text 14"/>
          <p:cNvSpPr txBox="1"/>
          <p:nvPr/>
        </p:nvSpPr>
        <p:spPr>
          <a:xfrm>
            <a:off x="3377565" y="2834640"/>
            <a:ext cx="2383155" cy="285750"/>
          </a:xfrm>
          <a:prstGeom prst="rect">
            <a:avLst/>
          </a:prstGeom>
          <a:noFill/>
          <a:ln/>
        </p:spPr>
        <p:txBody>
          <a:bodyPr wrap="square" lIns="0" tIns="0" rIns="0" bIns="0" rtlCol="0" anchor="t"/>
          <a:lstStyle/>
          <a:p>
            <a:pPr indent="0" marL="0">
              <a:buNone/>
            </a:pPr>
            <a:r>
              <a:rPr lang="en-US" sz="1500" b="1" dirty="0">
                <a:solidFill>
                  <a:srgbClr val="EAD08A"/>
                </a:solidFill>
                <a:latin typeface="Cinzel" pitchFamily="34" charset="0"/>
                <a:ea typeface="Cinzel" pitchFamily="34" charset="-122"/>
                <a:cs typeface="Cinzel" pitchFamily="34" charset="-120"/>
              </a:rPr>
              <a:t>$40 → $16,000</a:t>
            </a:r>
            <a:endParaRPr lang="en-US" sz="1500" dirty="0"/>
          </a:p>
        </p:txBody>
      </p:sp>
      <p:sp>
        <p:nvSpPr>
          <p:cNvPr id="19" name="Text 15"/>
          <p:cNvSpPr txBox="1"/>
          <p:nvPr/>
        </p:nvSpPr>
        <p:spPr>
          <a:xfrm>
            <a:off x="3377565" y="317754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Precio de GD, del 4 de mayo al 14 de septiembre</a:t>
            </a:r>
            <a:endParaRPr lang="en-US" sz="700" dirty="0"/>
          </a:p>
        </p:txBody>
      </p:sp>
      <p:sp>
        <p:nvSpPr>
          <p:cNvPr id="20" name="Shape 16"/>
          <p:cNvSpPr/>
          <p:nvPr/>
        </p:nvSpPr>
        <p:spPr>
          <a:xfrm>
            <a:off x="457200"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1" name="Text 17"/>
          <p:cNvSpPr txBox="1"/>
          <p:nvPr/>
        </p:nvSpPr>
        <p:spPr>
          <a:xfrm>
            <a:off x="605790"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68%</a:t>
            </a:r>
            <a:endParaRPr lang="en-US" sz="2000" dirty="0"/>
          </a:p>
        </p:txBody>
      </p:sp>
      <p:sp>
        <p:nvSpPr>
          <p:cNvPr id="22" name="Text 18"/>
          <p:cNvSpPr txBox="1"/>
          <p:nvPr/>
        </p:nvSpPr>
        <p:spPr>
          <a:xfrm>
            <a:off x="605790"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de la oferta de RM en staking on-chain</a:t>
            </a:r>
            <a:endParaRPr lang="en-US" sz="700" dirty="0"/>
          </a:p>
        </p:txBody>
      </p:sp>
      <p:sp>
        <p:nvSpPr>
          <p:cNvPr id="23" name="Shape 19"/>
          <p:cNvSpPr/>
          <p:nvPr/>
        </p:nvSpPr>
        <p:spPr>
          <a:xfrm>
            <a:off x="3228975" y="3646170"/>
            <a:ext cx="2680335"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24" name="Text 20"/>
          <p:cNvSpPr txBox="1"/>
          <p:nvPr/>
        </p:nvSpPr>
        <p:spPr>
          <a:xfrm>
            <a:off x="3377565" y="3817620"/>
            <a:ext cx="2383155" cy="285750"/>
          </a:xfrm>
          <a:prstGeom prst="rect">
            <a:avLst/>
          </a:prstGeom>
          <a:noFill/>
          <a:ln/>
        </p:spPr>
        <p:txBody>
          <a:bodyPr wrap="square" lIns="0" tIns="0" rIns="0" bIns="0" rtlCol="0" anchor="t"/>
          <a:lstStyle/>
          <a:p>
            <a:pPr indent="0" marL="0">
              <a:buNone/>
            </a:pPr>
            <a:r>
              <a:rPr lang="en-US" sz="2000" b="1" dirty="0">
                <a:solidFill>
                  <a:srgbClr val="EAD08A"/>
                </a:solidFill>
                <a:latin typeface="Cinzel" pitchFamily="34" charset="0"/>
                <a:ea typeface="Cinzel" pitchFamily="34" charset="-122"/>
                <a:cs typeface="Cinzel" pitchFamily="34" charset="-120"/>
              </a:rPr>
              <a:t>$10M</a:t>
            </a:r>
            <a:endParaRPr lang="en-US" sz="2000" dirty="0"/>
          </a:p>
        </p:txBody>
      </p:sp>
      <p:sp>
        <p:nvSpPr>
          <p:cNvPr id="25" name="Text 21"/>
          <p:cNvSpPr txBox="1"/>
          <p:nvPr/>
        </p:nvSpPr>
        <p:spPr>
          <a:xfrm>
            <a:off x="3377565" y="4160520"/>
            <a:ext cx="2383155" cy="251460"/>
          </a:xfrm>
          <a:prstGeom prst="rect">
            <a:avLst/>
          </a:prstGeom>
          <a:noFill/>
          <a:ln/>
        </p:spPr>
        <p:txBody>
          <a:bodyPr wrap="square" lIns="0" tIns="0" rIns="0" bIns="0" rtlCol="0" anchor="t"/>
          <a:lstStyle/>
          <a:p>
            <a:pPr indent="0" marL="0">
              <a:lnSpc>
                <a:spcPct val="105000"/>
              </a:lnSpc>
              <a:buNone/>
            </a:pPr>
            <a:r>
              <a:rPr lang="en-US" sz="700" dirty="0">
                <a:solidFill>
                  <a:srgbClr val="CFC9BC"/>
                </a:solidFill>
                <a:latin typeface="Manrope" pitchFamily="34" charset="0"/>
                <a:ea typeface="Manrope" pitchFamily="34" charset="-122"/>
                <a:cs typeface="Manrope" pitchFamily="34" charset="-120"/>
              </a:rPr>
              <a:t>Tesorería en USDT</a:t>
            </a:r>
            <a:endParaRPr lang="en-US" sz="700" dirty="0"/>
          </a:p>
        </p:txBody>
      </p:sp>
      <p:pic>
        <p:nvPicPr>
          <p:cNvPr id="26" name="Image 1" descr="/home/claude/spartan/deck/plates14/05.png">    </p:cNvPr>
          <p:cNvPicPr>
            <a:picLocks noChangeAspect="1"/>
          </p:cNvPicPr>
          <p:nvPr/>
        </p:nvPicPr>
        <p:blipFill>
          <a:blip r:embed="rId3"/>
          <a:stretch>
            <a:fillRect/>
          </a:stretch>
        </p:blipFill>
        <p:spPr>
          <a:xfrm>
            <a:off x="6000750" y="1680210"/>
            <a:ext cx="2686050" cy="2857500"/>
          </a:xfrm>
          <a:prstGeom prst="rect">
            <a:avLst/>
          </a:prstGeom>
        </p:spPr>
      </p:pic>
      <p:sp>
        <p:nvSpPr>
          <p:cNvPr id="27" name="Shape 22"/>
          <p:cNvSpPr/>
          <p:nvPr/>
        </p:nvSpPr>
        <p:spPr>
          <a:xfrm>
            <a:off x="457200" y="4629150"/>
            <a:ext cx="8229600" cy="0"/>
          </a:xfrm>
          <a:prstGeom prst="line">
            <a:avLst/>
          </a:prstGeom>
          <a:noFill/>
          <a:ln w="6350">
            <a:solidFill>
              <a:srgbClr val="C9A85C">
                <a:alpha val="25000"/>
              </a:srgbClr>
            </a:solidFill>
            <a:prstDash val="solid"/>
          </a:ln>
        </p:spPr>
      </p:sp>
      <p:sp>
        <p:nvSpPr>
          <p:cNvPr id="28" name="Text 2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Según lo declarado por Spartan OS el 14 de septiembre de 2026. Oferta de RM: 6.1 millones. 137 contratos inteligentes, la misma base de código que Origin. Auditoría de CertiK presentada. Verifique en el explorador, el DEX y la dApp.</a:t>
            </a:r>
            <a:endParaRPr lang="en-US" sz="550" dirty="0"/>
          </a:p>
        </p:txBody>
      </p:sp>
      <p:sp>
        <p:nvSpPr>
          <p:cNvPr id="29" name="Shape 2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7406640" y="4734878"/>
            <a:ext cx="125730" cy="40005"/>
          </a:xfrm>
          <a:prstGeom prst="roundRect">
            <a:avLst>
              <a:gd name="adj" fmla="val 50000"/>
            </a:avLst>
          </a:prstGeom>
          <a:solidFill>
            <a:srgbClr val="EAD08A"/>
          </a:solidFill>
          <a:ln w="12700">
            <a:solidFill>
              <a:srgbClr val="EAD08A"/>
            </a:solidFill>
            <a:prstDash val="solid"/>
          </a:ln>
        </p:spPr>
      </p:sp>
      <p:sp>
        <p:nvSpPr>
          <p:cNvPr id="33" name="Shape 28"/>
          <p:cNvSpPr/>
          <p:nvPr/>
        </p:nvSpPr>
        <p:spPr>
          <a:xfrm>
            <a:off x="757237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Shape 30"/>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36" name="Shape 31"/>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37" name="Shape 32"/>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8" name="Shape 33"/>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9" name="Shape 34"/>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40" name="Shape 3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41" name="Text 3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05 / 13</a:t>
            </a:r>
            <a:endParaRPr lang="en-US" sz="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05 · CÓMO SE GANA</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Cinco flujos. </a:t>
            </a:r>
            <a:pPr indent="0" marL="0">
              <a:buNone/>
            </a:pPr>
            <a:r>
              <a:rPr lang="en-US" sz="2000" b="1" spc="30" kern="0" dirty="0">
                <a:solidFill>
                  <a:srgbClr val="EAD08A"/>
                </a:solidFill>
                <a:latin typeface="Cinzel" pitchFamily="34" charset="0"/>
                <a:ea typeface="Cinzel" pitchFamily="34" charset="-122"/>
                <a:cs typeface="Cinzel" pitchFamily="34" charset="-120"/>
              </a:rPr>
              <a:t>Todos pagan cada doce horas.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Cuatro de ellos se abren desde $1. Cada RM que usted gana pasa por la misma turbina antes de llegar a su billetera.</a:t>
            </a:r>
            <a:endParaRPr lang="en-US" sz="900" dirty="0"/>
          </a:p>
        </p:txBody>
      </p:sp>
      <p:sp>
        <p:nvSpPr>
          <p:cNvPr id="8" name="Shape 4"/>
          <p:cNvSpPr/>
          <p:nvPr/>
        </p:nvSpPr>
        <p:spPr>
          <a:xfrm>
            <a:off x="457200"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9" name="Image 1" descr="/home/claude/spartan/deck/icons14/coins_gold_46.png">    </p:cNvPr>
          <p:cNvPicPr>
            <a:picLocks noChangeAspect="1"/>
          </p:cNvPicPr>
          <p:nvPr/>
        </p:nvPicPr>
        <p:blipFill>
          <a:blip r:embed="rId3"/>
          <a:stretch>
            <a:fillRect/>
          </a:stretch>
        </p:blipFill>
        <p:spPr>
          <a:xfrm>
            <a:off x="605790" y="1817370"/>
            <a:ext cx="262890" cy="262890"/>
          </a:xfrm>
          <a:prstGeom prst="rect">
            <a:avLst/>
          </a:prstGeom>
        </p:spPr>
      </p:pic>
      <p:sp>
        <p:nvSpPr>
          <p:cNvPr id="10" name="Text 5"/>
          <p:cNvSpPr txBox="1"/>
          <p:nvPr/>
        </p:nvSpPr>
        <p:spPr>
          <a:xfrm>
            <a:off x="605790"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FLUJO UNO</a:t>
            </a:r>
            <a:endParaRPr lang="en-US" sz="500" dirty="0"/>
          </a:p>
        </p:txBody>
      </p:sp>
      <p:sp>
        <p:nvSpPr>
          <p:cNvPr id="11" name="Text 6"/>
          <p:cNvSpPr txBox="1"/>
          <p:nvPr/>
        </p:nvSpPr>
        <p:spPr>
          <a:xfrm>
            <a:off x="605790"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Staking flexible</a:t>
            </a:r>
            <a:endParaRPr lang="en-US" sz="950" dirty="0"/>
          </a:p>
        </p:txBody>
      </p:sp>
      <p:sp>
        <p:nvSpPr>
          <p:cNvPr id="12" name="Shape 7"/>
          <p:cNvSpPr/>
          <p:nvPr/>
        </p:nvSpPr>
        <p:spPr>
          <a:xfrm>
            <a:off x="605790" y="2503170"/>
            <a:ext cx="838454"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78942" y="2503170"/>
            <a:ext cx="747014"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0.6%</a:t>
            </a:r>
            <a:pPr indent="0" marL="0">
              <a:buNone/>
            </a:pPr>
            <a:r>
              <a:rPr lang="en-US" sz="450" b="1" spc="150" kern="0" dirty="0">
                <a:solidFill>
                  <a:srgbClr val="C9A85C"/>
                </a:solidFill>
                <a:latin typeface="Manrope" pitchFamily="34" charset="0"/>
                <a:ea typeface="Manrope" pitchFamily="34" charset="-122"/>
                <a:cs typeface="Manrope" pitchFamily="34" charset="-120"/>
              </a:rPr>
              <a:t>  AL DÍA</a:t>
            </a:r>
            <a:endParaRPr lang="en-US" sz="1000" dirty="0"/>
          </a:p>
        </p:txBody>
      </p:sp>
      <p:sp>
        <p:nvSpPr>
          <p:cNvPr id="14" name="Text 9"/>
          <p:cNvSpPr txBox="1"/>
          <p:nvPr/>
        </p:nvSpPr>
        <p:spPr>
          <a:xfrm>
            <a:off x="605790"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0.3% cada doce horas sobre sus RM, capitalizando por sí solo. Entra desde $1, sale cuando quiera. Alrededor del 20% al mes si lo deja quieto.</a:t>
            </a:r>
            <a:endParaRPr lang="en-US" sz="750" dirty="0"/>
          </a:p>
        </p:txBody>
      </p:sp>
      <p:sp>
        <p:nvSpPr>
          <p:cNvPr id="15" name="Shape 10"/>
          <p:cNvSpPr/>
          <p:nvPr/>
        </p:nvSpPr>
        <p:spPr>
          <a:xfrm>
            <a:off x="605790" y="3806190"/>
            <a:ext cx="1275588" cy="0"/>
          </a:xfrm>
          <a:prstGeom prst="line">
            <a:avLst/>
          </a:prstGeom>
          <a:noFill/>
          <a:ln w="6350">
            <a:solidFill>
              <a:srgbClr val="C9A85C">
                <a:alpha val="20000"/>
              </a:srgbClr>
            </a:solidFill>
            <a:prstDash val="solid"/>
          </a:ln>
        </p:spPr>
      </p:sp>
      <p:sp>
        <p:nvSpPr>
          <p:cNvPr id="16" name="Text 11"/>
          <p:cNvSpPr txBox="1"/>
          <p:nvPr/>
        </p:nvSpPr>
        <p:spPr>
          <a:xfrm>
            <a:off x="605790"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ENTRADA</a:t>
            </a:r>
            <a:endParaRPr lang="en-US" sz="450" dirty="0"/>
          </a:p>
        </p:txBody>
      </p:sp>
      <p:sp>
        <p:nvSpPr>
          <p:cNvPr id="17" name="Text 12"/>
          <p:cNvSpPr txBox="1"/>
          <p:nvPr/>
        </p:nvSpPr>
        <p:spPr>
          <a:xfrm>
            <a:off x="605790"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Desde $1</a:t>
            </a:r>
            <a:endParaRPr lang="en-US" sz="650" dirty="0"/>
          </a:p>
        </p:txBody>
      </p:sp>
      <p:sp>
        <p:nvSpPr>
          <p:cNvPr id="18" name="Text 13"/>
          <p:cNvSpPr txBox="1"/>
          <p:nvPr/>
        </p:nvSpPr>
        <p:spPr>
          <a:xfrm>
            <a:off x="605790"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BLOQUEO</a:t>
            </a:r>
            <a:endParaRPr lang="en-US" sz="450" dirty="0"/>
          </a:p>
        </p:txBody>
      </p:sp>
      <p:sp>
        <p:nvSpPr>
          <p:cNvPr id="19" name="Text 14"/>
          <p:cNvSpPr txBox="1"/>
          <p:nvPr/>
        </p:nvSpPr>
        <p:spPr>
          <a:xfrm>
            <a:off x="605790"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Ninguno</a:t>
            </a:r>
            <a:endParaRPr lang="en-US" sz="650" dirty="0"/>
          </a:p>
        </p:txBody>
      </p:sp>
      <p:sp>
        <p:nvSpPr>
          <p:cNvPr id="20" name="Shape 15"/>
          <p:cNvSpPr/>
          <p:nvPr/>
        </p:nvSpPr>
        <p:spPr>
          <a:xfrm>
            <a:off x="2121408"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21" name="Image 2" descr="/home/claude/spartan/deck/icons14/timer_gold_46.png">    </p:cNvPr>
          <p:cNvPicPr>
            <a:picLocks noChangeAspect="1"/>
          </p:cNvPicPr>
          <p:nvPr/>
        </p:nvPicPr>
        <p:blipFill>
          <a:blip r:embed="rId4"/>
          <a:stretch>
            <a:fillRect/>
          </a:stretch>
        </p:blipFill>
        <p:spPr>
          <a:xfrm>
            <a:off x="2269998" y="1817370"/>
            <a:ext cx="262890" cy="262890"/>
          </a:xfrm>
          <a:prstGeom prst="rect">
            <a:avLst/>
          </a:prstGeom>
        </p:spPr>
      </p:pic>
      <p:sp>
        <p:nvSpPr>
          <p:cNvPr id="22" name="Text 16"/>
          <p:cNvSpPr txBox="1"/>
          <p:nvPr/>
        </p:nvSpPr>
        <p:spPr>
          <a:xfrm>
            <a:off x="2269998"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FLUJO DOS</a:t>
            </a:r>
            <a:endParaRPr lang="en-US" sz="500" dirty="0"/>
          </a:p>
        </p:txBody>
      </p:sp>
      <p:sp>
        <p:nvSpPr>
          <p:cNvPr id="23" name="Text 17"/>
          <p:cNvSpPr txBox="1"/>
          <p:nvPr/>
        </p:nvSpPr>
        <p:spPr>
          <a:xfrm>
            <a:off x="2269998"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Staking a largo plazo</a:t>
            </a:r>
            <a:endParaRPr lang="en-US" sz="950" dirty="0"/>
          </a:p>
        </p:txBody>
      </p:sp>
      <p:sp>
        <p:nvSpPr>
          <p:cNvPr id="24" name="Shape 18"/>
          <p:cNvSpPr/>
          <p:nvPr/>
        </p:nvSpPr>
        <p:spPr>
          <a:xfrm>
            <a:off x="2269998" y="2503170"/>
            <a:ext cx="1310894"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25" name="Text 19"/>
          <p:cNvSpPr txBox="1"/>
          <p:nvPr/>
        </p:nvSpPr>
        <p:spPr>
          <a:xfrm>
            <a:off x="2343150" y="2503170"/>
            <a:ext cx="1219454"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1.1 – 1.3%</a:t>
            </a:r>
            <a:pPr indent="0" marL="0">
              <a:buNone/>
            </a:pPr>
            <a:r>
              <a:rPr lang="en-US" sz="450" b="1" spc="150" kern="0" dirty="0">
                <a:solidFill>
                  <a:srgbClr val="C9A85C"/>
                </a:solidFill>
                <a:latin typeface="Manrope" pitchFamily="34" charset="0"/>
                <a:ea typeface="Manrope" pitchFamily="34" charset="-122"/>
                <a:cs typeface="Manrope" pitchFamily="34" charset="-120"/>
              </a:rPr>
              <a:t>  AL DÍA</a:t>
            </a:r>
            <a:endParaRPr lang="en-US" sz="1000" dirty="0"/>
          </a:p>
        </p:txBody>
      </p:sp>
      <p:sp>
        <p:nvSpPr>
          <p:cNvPr id="26" name="Text 20"/>
          <p:cNvSpPr txBox="1"/>
          <p:nvPr/>
        </p:nvSpPr>
        <p:spPr>
          <a:xfrm>
            <a:off x="2269998"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180, 360 o 540 días, desde $1. El capital vuelve en porciones diarias desde el primer día, más los intereses, más las recompensas adicionales.</a:t>
            </a:r>
            <a:endParaRPr lang="en-US" sz="750" dirty="0"/>
          </a:p>
        </p:txBody>
      </p:sp>
      <p:sp>
        <p:nvSpPr>
          <p:cNvPr id="27" name="Shape 21"/>
          <p:cNvSpPr/>
          <p:nvPr/>
        </p:nvSpPr>
        <p:spPr>
          <a:xfrm>
            <a:off x="2269998" y="3806190"/>
            <a:ext cx="1275588" cy="0"/>
          </a:xfrm>
          <a:prstGeom prst="line">
            <a:avLst/>
          </a:prstGeom>
          <a:noFill/>
          <a:ln w="6350">
            <a:solidFill>
              <a:srgbClr val="C9A85C">
                <a:alpha val="20000"/>
              </a:srgbClr>
            </a:solidFill>
            <a:prstDash val="solid"/>
          </a:ln>
        </p:spPr>
      </p:sp>
      <p:sp>
        <p:nvSpPr>
          <p:cNvPr id="28" name="Text 22"/>
          <p:cNvSpPr txBox="1"/>
          <p:nvPr/>
        </p:nvSpPr>
        <p:spPr>
          <a:xfrm>
            <a:off x="2269998"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ENTRADA</a:t>
            </a:r>
            <a:endParaRPr lang="en-US" sz="450" dirty="0"/>
          </a:p>
        </p:txBody>
      </p:sp>
      <p:sp>
        <p:nvSpPr>
          <p:cNvPr id="29" name="Text 23"/>
          <p:cNvSpPr txBox="1"/>
          <p:nvPr/>
        </p:nvSpPr>
        <p:spPr>
          <a:xfrm>
            <a:off x="2269998"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Desde $1</a:t>
            </a:r>
            <a:endParaRPr lang="en-US" sz="650" dirty="0"/>
          </a:p>
        </p:txBody>
      </p:sp>
      <p:sp>
        <p:nvSpPr>
          <p:cNvPr id="30" name="Text 24"/>
          <p:cNvSpPr txBox="1"/>
          <p:nvPr/>
        </p:nvSpPr>
        <p:spPr>
          <a:xfrm>
            <a:off x="2269998"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BLOQUEO</a:t>
            </a:r>
            <a:endParaRPr lang="en-US" sz="450" dirty="0"/>
          </a:p>
        </p:txBody>
      </p:sp>
      <p:sp>
        <p:nvSpPr>
          <p:cNvPr id="31" name="Text 25"/>
          <p:cNvSpPr txBox="1"/>
          <p:nvPr/>
        </p:nvSpPr>
        <p:spPr>
          <a:xfrm>
            <a:off x="2269998"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180, 360 o 540 días</a:t>
            </a:r>
            <a:endParaRPr lang="en-US" sz="650" dirty="0"/>
          </a:p>
        </p:txBody>
      </p:sp>
      <p:sp>
        <p:nvSpPr>
          <p:cNvPr id="32" name="Shape 26"/>
          <p:cNvSpPr/>
          <p:nvPr/>
        </p:nvSpPr>
        <p:spPr>
          <a:xfrm>
            <a:off x="3785616"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33" name="Image 3" descr="/home/claude/spartan/deck/icons14/flame_gold_46.png">    </p:cNvPr>
          <p:cNvPicPr>
            <a:picLocks noChangeAspect="1"/>
          </p:cNvPicPr>
          <p:nvPr/>
        </p:nvPicPr>
        <p:blipFill>
          <a:blip r:embed="rId5"/>
          <a:stretch>
            <a:fillRect/>
          </a:stretch>
        </p:blipFill>
        <p:spPr>
          <a:xfrm>
            <a:off x="3934206" y="1817370"/>
            <a:ext cx="262890" cy="262890"/>
          </a:xfrm>
          <a:prstGeom prst="rect">
            <a:avLst/>
          </a:prstGeom>
        </p:spPr>
      </p:pic>
      <p:sp>
        <p:nvSpPr>
          <p:cNvPr id="34" name="Text 27"/>
          <p:cNvSpPr txBox="1"/>
          <p:nvPr/>
        </p:nvSpPr>
        <p:spPr>
          <a:xfrm>
            <a:off x="3934206"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FLUJO TRES</a:t>
            </a:r>
            <a:endParaRPr lang="en-US" sz="500" dirty="0"/>
          </a:p>
        </p:txBody>
      </p:sp>
      <p:sp>
        <p:nvSpPr>
          <p:cNvPr id="35" name="Text 28"/>
          <p:cNvSpPr txBox="1"/>
          <p:nvPr/>
        </p:nvSpPr>
        <p:spPr>
          <a:xfrm>
            <a:off x="3934206"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Bono de quema</a:t>
            </a:r>
            <a:endParaRPr lang="en-US" sz="950" dirty="0"/>
          </a:p>
        </p:txBody>
      </p:sp>
      <p:sp>
        <p:nvSpPr>
          <p:cNvPr id="36" name="Shape 29"/>
          <p:cNvSpPr/>
          <p:nvPr/>
        </p:nvSpPr>
        <p:spPr>
          <a:xfrm>
            <a:off x="3934206" y="2503170"/>
            <a:ext cx="1051052"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37" name="Text 30"/>
          <p:cNvSpPr txBox="1"/>
          <p:nvPr/>
        </p:nvSpPr>
        <p:spPr>
          <a:xfrm>
            <a:off x="4007358" y="2503170"/>
            <a:ext cx="959612"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1.5%</a:t>
            </a:r>
            <a:pPr indent="0" marL="0">
              <a:buNone/>
            </a:pPr>
            <a:r>
              <a:rPr lang="en-US" sz="450" b="1" spc="150" kern="0" dirty="0">
                <a:solidFill>
                  <a:srgbClr val="C9A85C"/>
                </a:solidFill>
                <a:latin typeface="Manrope" pitchFamily="34" charset="0"/>
                <a:ea typeface="Manrope" pitchFamily="34" charset="-122"/>
                <a:cs typeface="Manrope" pitchFamily="34" charset="-120"/>
              </a:rPr>
              <a:t>  AL DÍA, NETO</a:t>
            </a:r>
            <a:endParaRPr lang="en-US" sz="1000" dirty="0"/>
          </a:p>
        </p:txBody>
      </p:sp>
      <p:sp>
        <p:nvSpPr>
          <p:cNvPr id="38" name="Text 31"/>
          <p:cNvSpPr txBox="1"/>
          <p:nvPr/>
        </p:nvSpPr>
        <p:spPr>
          <a:xfrm>
            <a:off x="3934206"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Desde $500. Libera el 250% de la orden, 150% neto. Añade 20% de energía y un airdrop de 3% en GD. Volumen ilimitado. Sin capitalización.</a:t>
            </a:r>
            <a:endParaRPr lang="en-US" sz="750" dirty="0"/>
          </a:p>
        </p:txBody>
      </p:sp>
      <p:sp>
        <p:nvSpPr>
          <p:cNvPr id="39" name="Shape 32"/>
          <p:cNvSpPr/>
          <p:nvPr/>
        </p:nvSpPr>
        <p:spPr>
          <a:xfrm>
            <a:off x="3934206" y="3806190"/>
            <a:ext cx="1275588" cy="0"/>
          </a:xfrm>
          <a:prstGeom prst="line">
            <a:avLst/>
          </a:prstGeom>
          <a:noFill/>
          <a:ln w="6350">
            <a:solidFill>
              <a:srgbClr val="C9A85C">
                <a:alpha val="20000"/>
              </a:srgbClr>
            </a:solidFill>
            <a:prstDash val="solid"/>
          </a:ln>
        </p:spPr>
      </p:sp>
      <p:sp>
        <p:nvSpPr>
          <p:cNvPr id="40" name="Text 33"/>
          <p:cNvSpPr txBox="1"/>
          <p:nvPr/>
        </p:nvSpPr>
        <p:spPr>
          <a:xfrm>
            <a:off x="3934206"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ENTRADA</a:t>
            </a:r>
            <a:endParaRPr lang="en-US" sz="450" dirty="0"/>
          </a:p>
        </p:txBody>
      </p:sp>
      <p:sp>
        <p:nvSpPr>
          <p:cNvPr id="41" name="Text 34"/>
          <p:cNvSpPr txBox="1"/>
          <p:nvPr/>
        </p:nvSpPr>
        <p:spPr>
          <a:xfrm>
            <a:off x="3934206"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Desde $500</a:t>
            </a:r>
            <a:endParaRPr lang="en-US" sz="650" dirty="0"/>
          </a:p>
        </p:txBody>
      </p:sp>
      <p:sp>
        <p:nvSpPr>
          <p:cNvPr id="42" name="Text 35"/>
          <p:cNvSpPr txBox="1"/>
          <p:nvPr/>
        </p:nvSpPr>
        <p:spPr>
          <a:xfrm>
            <a:off x="3934206"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TOPE</a:t>
            </a:r>
            <a:endParaRPr lang="en-US" sz="450" dirty="0"/>
          </a:p>
        </p:txBody>
      </p:sp>
      <p:sp>
        <p:nvSpPr>
          <p:cNvPr id="43" name="Text 36"/>
          <p:cNvSpPr txBox="1"/>
          <p:nvPr/>
        </p:nvSpPr>
        <p:spPr>
          <a:xfrm>
            <a:off x="3934206"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2.5× · sin orden máxima</a:t>
            </a:r>
            <a:endParaRPr lang="en-US" sz="650" dirty="0"/>
          </a:p>
        </p:txBody>
      </p:sp>
      <p:sp>
        <p:nvSpPr>
          <p:cNvPr id="44" name="Shape 37"/>
          <p:cNvSpPr/>
          <p:nvPr/>
        </p:nvSpPr>
        <p:spPr>
          <a:xfrm>
            <a:off x="5449824"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45" name="Image 4" descr="/home/claude/spartan/deck/icons14/users_gold_46.png">    </p:cNvPr>
          <p:cNvPicPr>
            <a:picLocks noChangeAspect="1"/>
          </p:cNvPicPr>
          <p:nvPr/>
        </p:nvPicPr>
        <p:blipFill>
          <a:blip r:embed="rId6"/>
          <a:stretch>
            <a:fillRect/>
          </a:stretch>
        </p:blipFill>
        <p:spPr>
          <a:xfrm>
            <a:off x="5598414" y="1817370"/>
            <a:ext cx="262890" cy="262890"/>
          </a:xfrm>
          <a:prstGeom prst="rect">
            <a:avLst/>
          </a:prstGeom>
        </p:spPr>
      </p:pic>
      <p:sp>
        <p:nvSpPr>
          <p:cNvPr id="46" name="Text 38"/>
          <p:cNvSpPr txBox="1"/>
          <p:nvPr/>
        </p:nvSpPr>
        <p:spPr>
          <a:xfrm>
            <a:off x="5598414"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FLUJO CUATRO</a:t>
            </a:r>
            <a:endParaRPr lang="en-US" sz="500" dirty="0"/>
          </a:p>
        </p:txBody>
      </p:sp>
      <p:sp>
        <p:nvSpPr>
          <p:cNvPr id="47" name="Text 39"/>
          <p:cNvSpPr txBox="1"/>
          <p:nvPr/>
        </p:nvSpPr>
        <p:spPr>
          <a:xfrm>
            <a:off x="5598414"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Ingresos por niveles</a:t>
            </a:r>
            <a:endParaRPr lang="en-US" sz="950" dirty="0"/>
          </a:p>
        </p:txBody>
      </p:sp>
      <p:sp>
        <p:nvSpPr>
          <p:cNvPr id="48" name="Shape 40"/>
          <p:cNvSpPr/>
          <p:nvPr/>
        </p:nvSpPr>
        <p:spPr>
          <a:xfrm>
            <a:off x="5598414" y="2503170"/>
            <a:ext cx="1700657"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49" name="Text 41"/>
          <p:cNvSpPr txBox="1"/>
          <p:nvPr/>
        </p:nvSpPr>
        <p:spPr>
          <a:xfrm>
            <a:off x="5671566" y="2503170"/>
            <a:ext cx="1609217"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8 · 4 · 2%</a:t>
            </a:r>
            <a:pPr indent="0" marL="0">
              <a:buNone/>
            </a:pPr>
            <a:r>
              <a:rPr lang="en-US" sz="450" b="1" spc="150" kern="0" dirty="0">
                <a:solidFill>
                  <a:srgbClr val="C9A85C"/>
                </a:solidFill>
                <a:latin typeface="Manrope" pitchFamily="34" charset="0"/>
                <a:ea typeface="Manrope" pitchFamily="34" charset="-122"/>
                <a:cs typeface="Manrope" pitchFamily="34" charset="-120"/>
              </a:rPr>
              <a:t>  DEL ROI DE SU RED</a:t>
            </a:r>
            <a:endParaRPr lang="en-US" sz="1000" dirty="0"/>
          </a:p>
        </p:txBody>
      </p:sp>
      <p:sp>
        <p:nvSpPr>
          <p:cNvPr id="50" name="Text 42"/>
          <p:cNvSpPr txBox="1"/>
          <p:nvPr/>
        </p:nvSpPr>
        <p:spPr>
          <a:xfrm>
            <a:off x="5598414"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Del ROI que ganan sus tres primeros niveles, pagado a usted cada doce horas. Es el único flujo que consume energía.</a:t>
            </a:r>
            <a:endParaRPr lang="en-US" sz="750" dirty="0"/>
          </a:p>
        </p:txBody>
      </p:sp>
      <p:sp>
        <p:nvSpPr>
          <p:cNvPr id="51" name="Shape 43"/>
          <p:cNvSpPr/>
          <p:nvPr/>
        </p:nvSpPr>
        <p:spPr>
          <a:xfrm>
            <a:off x="5598414" y="3806190"/>
            <a:ext cx="1275588" cy="0"/>
          </a:xfrm>
          <a:prstGeom prst="line">
            <a:avLst/>
          </a:prstGeom>
          <a:noFill/>
          <a:ln w="6350">
            <a:solidFill>
              <a:srgbClr val="C9A85C">
                <a:alpha val="20000"/>
              </a:srgbClr>
            </a:solidFill>
            <a:prstDash val="solid"/>
          </a:ln>
        </p:spPr>
      </p:sp>
      <p:sp>
        <p:nvSpPr>
          <p:cNvPr id="52" name="Text 44"/>
          <p:cNvSpPr txBox="1"/>
          <p:nvPr/>
        </p:nvSpPr>
        <p:spPr>
          <a:xfrm>
            <a:off x="5598414"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PAGO</a:t>
            </a:r>
            <a:endParaRPr lang="en-US" sz="450" dirty="0"/>
          </a:p>
        </p:txBody>
      </p:sp>
      <p:sp>
        <p:nvSpPr>
          <p:cNvPr id="53" name="Text 45"/>
          <p:cNvSpPr txBox="1"/>
          <p:nvPr/>
        </p:nvSpPr>
        <p:spPr>
          <a:xfrm>
            <a:off x="5598414"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Cada doce horas</a:t>
            </a:r>
            <a:endParaRPr lang="en-US" sz="650" dirty="0"/>
          </a:p>
        </p:txBody>
      </p:sp>
      <p:sp>
        <p:nvSpPr>
          <p:cNvPr id="54" name="Text 46"/>
          <p:cNvSpPr txBox="1"/>
          <p:nvPr/>
        </p:nvSpPr>
        <p:spPr>
          <a:xfrm>
            <a:off x="5598414"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REQUIERE</a:t>
            </a:r>
            <a:endParaRPr lang="en-US" sz="450" dirty="0"/>
          </a:p>
        </p:txBody>
      </p:sp>
      <p:sp>
        <p:nvSpPr>
          <p:cNvPr id="55" name="Text 47"/>
          <p:cNvSpPr txBox="1"/>
          <p:nvPr/>
        </p:nvSpPr>
        <p:spPr>
          <a:xfrm>
            <a:off x="5598414"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Energía para retirar</a:t>
            </a:r>
            <a:endParaRPr lang="en-US" sz="650" dirty="0"/>
          </a:p>
        </p:txBody>
      </p:sp>
      <p:sp>
        <p:nvSpPr>
          <p:cNvPr id="56" name="Shape 48"/>
          <p:cNvSpPr/>
          <p:nvPr/>
        </p:nvSpPr>
        <p:spPr>
          <a:xfrm>
            <a:off x="7114032" y="1680210"/>
            <a:ext cx="1572768" cy="2857500"/>
          </a:xfrm>
          <a:prstGeom prst="roundRect">
            <a:avLst>
              <a:gd name="adj" fmla="val 5087"/>
            </a:avLst>
          </a:prstGeom>
          <a:solidFill>
            <a:srgbClr val="08090B">
              <a:alpha val="88000"/>
            </a:srgbClr>
          </a:solidFill>
          <a:ln w="7620">
            <a:solidFill>
              <a:srgbClr val="C9A85C">
                <a:alpha val="34000"/>
              </a:srgbClr>
            </a:solidFill>
            <a:prstDash val="solid"/>
          </a:ln>
        </p:spPr>
      </p:sp>
      <p:pic>
        <p:nvPicPr>
          <p:cNvPr id="57" name="Image 5" descr="/home/claude/spartan/deck/icons14/crown_gold_46.png">    </p:cNvPr>
          <p:cNvPicPr>
            <a:picLocks noChangeAspect="1"/>
          </p:cNvPicPr>
          <p:nvPr/>
        </p:nvPicPr>
        <p:blipFill>
          <a:blip r:embed="rId7"/>
          <a:stretch>
            <a:fillRect/>
          </a:stretch>
        </p:blipFill>
        <p:spPr>
          <a:xfrm>
            <a:off x="7262622" y="1817370"/>
            <a:ext cx="262890" cy="262890"/>
          </a:xfrm>
          <a:prstGeom prst="rect">
            <a:avLst/>
          </a:prstGeom>
        </p:spPr>
      </p:pic>
      <p:sp>
        <p:nvSpPr>
          <p:cNvPr id="58" name="Text 49"/>
          <p:cNvSpPr txBox="1"/>
          <p:nvPr/>
        </p:nvSpPr>
        <p:spPr>
          <a:xfrm>
            <a:off x="7262622" y="2160270"/>
            <a:ext cx="1275588"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FLUJO CINCO</a:t>
            </a:r>
            <a:endParaRPr lang="en-US" sz="500" dirty="0"/>
          </a:p>
        </p:txBody>
      </p:sp>
      <p:sp>
        <p:nvSpPr>
          <p:cNvPr id="59" name="Text 50"/>
          <p:cNvSpPr txBox="1"/>
          <p:nvPr/>
        </p:nvSpPr>
        <p:spPr>
          <a:xfrm>
            <a:off x="7262622" y="2297430"/>
            <a:ext cx="1275588"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Recompensa por rango</a:t>
            </a:r>
            <a:endParaRPr lang="en-US" sz="950" dirty="0"/>
          </a:p>
        </p:txBody>
      </p:sp>
      <p:sp>
        <p:nvSpPr>
          <p:cNvPr id="60" name="Shape 51"/>
          <p:cNvSpPr/>
          <p:nvPr/>
        </p:nvSpPr>
        <p:spPr>
          <a:xfrm>
            <a:off x="7262622" y="2503170"/>
            <a:ext cx="1547114"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61" name="Text 52"/>
          <p:cNvSpPr txBox="1"/>
          <p:nvPr/>
        </p:nvSpPr>
        <p:spPr>
          <a:xfrm>
            <a:off x="7335774" y="2503170"/>
            <a:ext cx="1455674"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$15 – $1,200+</a:t>
            </a:r>
            <a:pPr indent="0" marL="0">
              <a:buNone/>
            </a:pPr>
            <a:r>
              <a:rPr lang="en-US" sz="450" b="1" spc="150" kern="0" dirty="0">
                <a:solidFill>
                  <a:srgbClr val="C9A85C"/>
                </a:solidFill>
                <a:latin typeface="Manrope" pitchFamily="34" charset="0"/>
                <a:ea typeface="Manrope" pitchFamily="34" charset="-122"/>
                <a:cs typeface="Manrope" pitchFamily="34" charset="-120"/>
              </a:rPr>
              <a:t>  AL DÍA</a:t>
            </a:r>
            <a:endParaRPr lang="en-US" sz="1000" dirty="0"/>
          </a:p>
        </p:txBody>
      </p:sp>
      <p:sp>
        <p:nvSpPr>
          <p:cNvPr id="62" name="Text 53"/>
          <p:cNvSpPr txBox="1"/>
          <p:nvPr/>
        </p:nvSpPr>
        <p:spPr>
          <a:xfrm>
            <a:off x="7262622" y="2800350"/>
            <a:ext cx="1275588" cy="98298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De V1 a V12 desde el pool DAO, pagada a diario. La línea grande califica el rango; la pequeña paga la recompensa. V1 de unos $15 a $25 al día; el intervalo de cada rango está en la 09.</a:t>
            </a:r>
            <a:endParaRPr lang="en-US" sz="750" dirty="0"/>
          </a:p>
        </p:txBody>
      </p:sp>
      <p:sp>
        <p:nvSpPr>
          <p:cNvPr id="63" name="Shape 54"/>
          <p:cNvSpPr/>
          <p:nvPr/>
        </p:nvSpPr>
        <p:spPr>
          <a:xfrm>
            <a:off x="7262622" y="3806190"/>
            <a:ext cx="1275588" cy="0"/>
          </a:xfrm>
          <a:prstGeom prst="line">
            <a:avLst/>
          </a:prstGeom>
          <a:noFill/>
          <a:ln w="6350">
            <a:solidFill>
              <a:srgbClr val="C9A85C">
                <a:alpha val="20000"/>
              </a:srgbClr>
            </a:solidFill>
            <a:prstDash val="solid"/>
          </a:ln>
        </p:spPr>
      </p:sp>
      <p:sp>
        <p:nvSpPr>
          <p:cNvPr id="64" name="Text 55"/>
          <p:cNvSpPr txBox="1"/>
          <p:nvPr/>
        </p:nvSpPr>
        <p:spPr>
          <a:xfrm>
            <a:off x="7262622" y="388620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V1 REQUIERE</a:t>
            </a:r>
            <a:endParaRPr lang="en-US" sz="450" dirty="0"/>
          </a:p>
        </p:txBody>
      </p:sp>
      <p:sp>
        <p:nvSpPr>
          <p:cNvPr id="65" name="Text 56"/>
          <p:cNvSpPr txBox="1"/>
          <p:nvPr/>
        </p:nvSpPr>
        <p:spPr>
          <a:xfrm>
            <a:off x="7262622" y="397192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$500 · 3 directos calificados · $10,000 por línea</a:t>
            </a:r>
            <a:endParaRPr lang="en-US" sz="650" dirty="0"/>
          </a:p>
        </p:txBody>
      </p:sp>
      <p:sp>
        <p:nvSpPr>
          <p:cNvPr id="66" name="Text 57"/>
          <p:cNvSpPr txBox="1"/>
          <p:nvPr/>
        </p:nvSpPr>
        <p:spPr>
          <a:xfrm>
            <a:off x="7262622" y="4137660"/>
            <a:ext cx="1275588"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RANGOS</a:t>
            </a:r>
            <a:endParaRPr lang="en-US" sz="450" dirty="0"/>
          </a:p>
        </p:txBody>
      </p:sp>
      <p:sp>
        <p:nvSpPr>
          <p:cNvPr id="67" name="Text 58"/>
          <p:cNvSpPr txBox="1"/>
          <p:nvPr/>
        </p:nvSpPr>
        <p:spPr>
          <a:xfrm>
            <a:off x="7262622" y="4223385"/>
            <a:ext cx="1275588"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De V1 a V12</a:t>
            </a:r>
            <a:endParaRPr lang="en-US" sz="650" dirty="0"/>
          </a:p>
        </p:txBody>
      </p:sp>
      <p:sp>
        <p:nvSpPr>
          <p:cNvPr id="68" name="Shape 59"/>
          <p:cNvSpPr/>
          <p:nvPr/>
        </p:nvSpPr>
        <p:spPr>
          <a:xfrm>
            <a:off x="457200" y="4629150"/>
            <a:ext cx="8229600" cy="0"/>
          </a:xfrm>
          <a:prstGeom prst="line">
            <a:avLst/>
          </a:prstGeom>
          <a:noFill/>
          <a:ln w="6350">
            <a:solidFill>
              <a:srgbClr val="C9A85C">
                <a:alpha val="25000"/>
              </a:srgbClr>
            </a:solidFill>
            <a:prstDash val="solid"/>
          </a:ln>
        </p:spPr>
      </p:sp>
      <p:sp>
        <p:nvSpPr>
          <p:cNvPr id="69" name="Text 60"/>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Tasas según lo declarado por Spartan OS el 7 y el 14 de septiembre de 2026. Las tasas flotan. Los bonos de liquidez pagan con un precio de entrada más bajo, no con una tasa diaria aparte; véase la 08. No es una promesa de rendimiento.</a:t>
            </a:r>
            <a:endParaRPr lang="en-US" sz="550" dirty="0"/>
          </a:p>
        </p:txBody>
      </p:sp>
      <p:sp>
        <p:nvSpPr>
          <p:cNvPr id="70" name="Shape 61"/>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71" name="Shape 62"/>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72" name="Shape 63"/>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73" name="Shape 64"/>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74" name="Shape 65"/>
          <p:cNvSpPr/>
          <p:nvPr/>
        </p:nvSpPr>
        <p:spPr>
          <a:xfrm>
            <a:off x="7486650" y="4734878"/>
            <a:ext cx="125730" cy="40005"/>
          </a:xfrm>
          <a:prstGeom prst="roundRect">
            <a:avLst>
              <a:gd name="adj" fmla="val 50000"/>
            </a:avLst>
          </a:prstGeom>
          <a:solidFill>
            <a:srgbClr val="EAD08A"/>
          </a:solidFill>
          <a:ln w="12700">
            <a:solidFill>
              <a:srgbClr val="EAD08A"/>
            </a:solidFill>
            <a:prstDash val="solid"/>
          </a:ln>
        </p:spPr>
      </p:sp>
      <p:sp>
        <p:nvSpPr>
          <p:cNvPr id="75" name="Shape 66"/>
          <p:cNvSpPr/>
          <p:nvPr/>
        </p:nvSpPr>
        <p:spPr>
          <a:xfrm>
            <a:off x="7652385" y="4734878"/>
            <a:ext cx="40005" cy="40005"/>
          </a:xfrm>
          <a:prstGeom prst="ellipse">
            <a:avLst/>
          </a:prstGeom>
          <a:solidFill>
            <a:srgbClr val="C9A85C">
              <a:alpha val="22000"/>
            </a:srgbClr>
          </a:solidFill>
          <a:ln w="12700">
            <a:solidFill>
              <a:srgbClr val="C9A85C">
                <a:alpha val="22000"/>
              </a:srgbClr>
            </a:solidFill>
            <a:prstDash val="solid"/>
          </a:ln>
        </p:spPr>
      </p:sp>
      <p:sp>
        <p:nvSpPr>
          <p:cNvPr id="76" name="Shape 67"/>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77" name="Shape 68"/>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78" name="Shape 69"/>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79" name="Shape 70"/>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80" name="Shape 71"/>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81" name="Shape 72"/>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82" name="Text 73"/>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06 / 13</a:t>
            </a:r>
            <a:endParaRPr lang="en-US" sz="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06 · EL STAKING, EN UNA TABLA</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Pagado cada doce horas. </a:t>
            </a:r>
            <a:pPr indent="0" marL="0">
              <a:buNone/>
            </a:pPr>
            <a:r>
              <a:rPr lang="en-US" sz="2000" b="1" spc="30" kern="0" dirty="0">
                <a:solidFill>
                  <a:srgbClr val="EAD08A"/>
                </a:solidFill>
                <a:latin typeface="Cinzel" pitchFamily="34" charset="0"/>
                <a:ea typeface="Cinzel" pitchFamily="34" charset="-122"/>
                <a:cs typeface="Cinzel" pitchFamily="34" charset="-120"/>
              </a:rPr>
              <a:t>Con tope en dólares.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El capital vuelve a diario desde el primer día. El tope se fija en USDT en el momento de entrar. Las tasas flotan con la plataforma; el tope no.</a:t>
            </a:r>
            <a:endParaRPr lang="en-US" sz="900" dirty="0"/>
          </a:p>
        </p:txBody>
      </p:sp>
      <p:sp>
        <p:nvSpPr>
          <p:cNvPr id="8" name="Shape 4"/>
          <p:cNvSpPr/>
          <p:nvPr/>
        </p:nvSpPr>
        <p:spPr>
          <a:xfrm>
            <a:off x="457200" y="1680210"/>
            <a:ext cx="8229600" cy="1405890"/>
          </a:xfrm>
          <a:prstGeom prst="roundRect">
            <a:avLst>
              <a:gd name="adj" fmla="val 5691"/>
            </a:avLst>
          </a:prstGeom>
          <a:solidFill>
            <a:srgbClr val="08090B">
              <a:alpha val="88000"/>
            </a:srgbClr>
          </a:solidFill>
          <a:ln w="7620">
            <a:solidFill>
              <a:srgbClr val="C9A85C">
                <a:alpha val="34000"/>
              </a:srgbClr>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71500" y="1748790"/>
          <a:ext cx="8001000" cy="914400"/>
        </p:xfrm>
        <a:graphic>
          <a:graphicData uri="http://schemas.openxmlformats.org/drawingml/2006/table">
            <a:tbl>
              <a:tblPr/>
              <a:tblGrid>
                <a:gridCol w="1500188"/>
                <a:gridCol w="1444625"/>
                <a:gridCol w="1055688"/>
                <a:gridCol w="1666875"/>
                <a:gridCol w="1166813"/>
                <a:gridCol w="1166813"/>
              </a:tblGrid>
              <a:tr h="21717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POSICIÓN</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TASA DIARIA, SEGÚN LO DECLARADO</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SOBRE $1,000, AL DÍA</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SOBRE $1,000, AL MES</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TOPE DEL PAGO TOTAL</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CAPITAL</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Flexible · desde $1 · sin bloqueo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0.3% cada 12 h · 0.6% al día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$6</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unos $180 · $200 capitalizando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Ninguno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Retiro en cualquier momento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180 días · 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1.1% al día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unos $330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Liberado a diario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360 días · 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1.2% al día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$12</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unos $360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4.5×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Liberado a diario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540 días · 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1.3% al día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$13</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unos $390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5×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Liberado a diario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bl>
          </a:graphicData>
        </a:graphic>
      </p:graphicFrame>
      <p:sp>
        <p:nvSpPr>
          <p:cNvPr id="10" name="Shape 5"/>
          <p:cNvSpPr/>
          <p:nvPr/>
        </p:nvSpPr>
        <p:spPr>
          <a:xfrm>
            <a:off x="45720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3491865"/>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LO QUE NADIE MÁS HACE</a:t>
            </a:r>
            <a:endParaRPr lang="en-US" sz="500" dirty="0"/>
          </a:p>
        </p:txBody>
      </p:sp>
      <p:sp>
        <p:nvSpPr>
          <p:cNvPr id="12" name="Text 7"/>
          <p:cNvSpPr txBox="1"/>
          <p:nvPr/>
        </p:nvSpPr>
        <p:spPr>
          <a:xfrm>
            <a:off x="605790" y="3629025"/>
            <a:ext cx="2385060" cy="817245"/>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Otros sistemas al estilo Olympus retienen su capital hasta que termina el plazo. Aquí vuelve en porciones diarias desde el primer día, junto con los intereses y las recompensas adicionales.</a:t>
            </a:r>
            <a:endParaRPr lang="en-US" sz="800" dirty="0"/>
          </a:p>
        </p:txBody>
      </p:sp>
      <p:sp>
        <p:nvSpPr>
          <p:cNvPr id="13" name="Shape 8"/>
          <p:cNvSpPr/>
          <p:nvPr/>
        </p:nvSpPr>
        <p:spPr>
          <a:xfrm>
            <a:off x="323088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4" name="Text 9"/>
          <p:cNvSpPr txBox="1"/>
          <p:nvPr/>
        </p:nvSpPr>
        <p:spPr>
          <a:xfrm>
            <a:off x="3379470" y="3491865"/>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QUÉ SIGNIFICA EL TOPE</a:t>
            </a:r>
            <a:endParaRPr lang="en-US" sz="500" dirty="0"/>
          </a:p>
        </p:txBody>
      </p:sp>
      <p:sp>
        <p:nvSpPr>
          <p:cNvPr id="15" name="Text 10"/>
          <p:cNvSpPr txBox="1"/>
          <p:nvPr/>
        </p:nvSpPr>
        <p:spPr>
          <a:xfrm>
            <a:off x="3379470" y="3629025"/>
            <a:ext cx="2385060" cy="817245"/>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$1,000 a 540 días pueden pagar como máximo $5,000 en valor de RM, todas las fuentes combinadas. Entonces la posición se completa y usted abre una nueva. Ese techo es lo que hace creíble la tasa.</a:t>
            </a:r>
            <a:endParaRPr lang="en-US" sz="800" dirty="0"/>
          </a:p>
        </p:txBody>
      </p:sp>
      <p:sp>
        <p:nvSpPr>
          <p:cNvPr id="16" name="Shape 11"/>
          <p:cNvSpPr/>
          <p:nvPr/>
        </p:nvSpPr>
        <p:spPr>
          <a:xfrm>
            <a:off x="600456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7" name="Text 12"/>
          <p:cNvSpPr txBox="1"/>
          <p:nvPr/>
        </p:nvSpPr>
        <p:spPr>
          <a:xfrm>
            <a:off x="6153150" y="3491865"/>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RECOMPENSAS ADICIONALES</a:t>
            </a:r>
            <a:endParaRPr lang="en-US" sz="500" dirty="0"/>
          </a:p>
        </p:txBody>
      </p:sp>
      <p:sp>
        <p:nvSpPr>
          <p:cNvPr id="18" name="Text 13"/>
          <p:cNvSpPr txBox="1"/>
          <p:nvPr/>
        </p:nvSpPr>
        <p:spPr>
          <a:xfrm>
            <a:off x="6153150" y="3629025"/>
            <a:ext cx="2385060" cy="817245"/>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Solo posiciones a largo plazo. Se financian con el 35% del impuesto de venta extra y pueden reclamarse cada doce horas. No capitalizan, así que reclámelas a diario.</a:t>
            </a:r>
            <a:endParaRPr lang="en-US" sz="800" dirty="0"/>
          </a:p>
        </p:txBody>
      </p:sp>
      <p:sp>
        <p:nvSpPr>
          <p:cNvPr id="19" name="Shape 14"/>
          <p:cNvSpPr/>
          <p:nvPr/>
        </p:nvSpPr>
        <p:spPr>
          <a:xfrm>
            <a:off x="457200" y="4629150"/>
            <a:ext cx="8229600" cy="0"/>
          </a:xfrm>
          <a:prstGeom prst="line">
            <a:avLst/>
          </a:prstGeom>
          <a:noFill/>
          <a:ln w="6350">
            <a:solidFill>
              <a:srgbClr val="C9A85C">
                <a:alpha val="25000"/>
              </a:srgbClr>
            </a:solidFill>
            <a:prstDash val="solid"/>
          </a:ln>
        </p:spPr>
      </p:sp>
      <p:sp>
        <p:nvSpPr>
          <p:cNvPr id="20" name="Text 15"/>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Tasas según lo declarado por Spartan OS el 7 de septiembre de 2026 (el 14 de septiembre: más de 1.0%, 1.1% y 1.2%). Las tasas flotan; el tope se fija en USDT al entrar. No es una promesa de rendimiento.</a:t>
            </a:r>
            <a:endParaRPr lang="en-US" sz="550" dirty="0"/>
          </a:p>
        </p:txBody>
      </p:sp>
      <p:sp>
        <p:nvSpPr>
          <p:cNvPr id="21" name="Shape 16"/>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2" name="Shape 17"/>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3" name="Shape 18"/>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566660" y="4734878"/>
            <a:ext cx="125730" cy="40005"/>
          </a:xfrm>
          <a:prstGeom prst="roundRect">
            <a:avLst>
              <a:gd name="adj" fmla="val 50000"/>
            </a:avLst>
          </a:prstGeom>
          <a:solidFill>
            <a:srgbClr val="EAD08A"/>
          </a:solidFill>
          <a:ln w="12700">
            <a:solidFill>
              <a:srgbClr val="EAD08A"/>
            </a:solidFill>
            <a:prstDash val="solid"/>
          </a:ln>
        </p:spPr>
      </p:sp>
      <p:sp>
        <p:nvSpPr>
          <p:cNvPr id="27" name="Shape 22"/>
          <p:cNvSpPr/>
          <p:nvPr/>
        </p:nvSpPr>
        <p:spPr>
          <a:xfrm>
            <a:off x="7732395"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29" name="Shape 24"/>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Text 28"/>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07 / 13</a:t>
            </a:r>
            <a:endParaRPr lang="en-US" sz="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07 · LO QUE PAGAN $1,000</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Mismos $1,000. </a:t>
            </a:r>
            <a:pPr indent="0" marL="0">
              <a:buNone/>
            </a:pPr>
            <a:r>
              <a:rPr lang="en-US" sz="2000" b="1" spc="30" kern="0" dirty="0">
                <a:solidFill>
                  <a:srgbClr val="EAD08A"/>
                </a:solidFill>
                <a:latin typeface="Cinzel" pitchFamily="34" charset="0"/>
                <a:ea typeface="Cinzel" pitchFamily="34" charset="-122"/>
                <a:cs typeface="Cinzel" pitchFamily="34" charset="-120"/>
              </a:rPr>
              <a:t>Cinco cifras diarias.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Tasa diaria simple según lo declarado, sobre una posición de $1,000, antes de ingresos de equipo y recompensas por rango. Sin incluir capitalización.</a:t>
            </a:r>
            <a:endParaRPr lang="en-US" sz="900" dirty="0"/>
          </a:p>
        </p:txBody>
      </p:sp>
      <p:sp>
        <p:nvSpPr>
          <p:cNvPr id="8" name="Shape 4"/>
          <p:cNvSpPr/>
          <p:nvPr/>
        </p:nvSpPr>
        <p:spPr>
          <a:xfrm>
            <a:off x="457200" y="1680210"/>
            <a:ext cx="4870580" cy="2857500"/>
          </a:xfrm>
          <a:prstGeom prst="roundRect">
            <a:avLst>
              <a:gd name="adj" fmla="val 2800"/>
            </a:avLst>
          </a:prstGeom>
          <a:solidFill>
            <a:srgbClr val="08090B">
              <a:alpha val="88000"/>
            </a:srgbClr>
          </a:solidFill>
          <a:ln w="7620">
            <a:solidFill>
              <a:srgbClr val="C9A85C">
                <a:alpha val="34000"/>
              </a:srgbClr>
            </a:solidFill>
            <a:prstDash val="solid"/>
          </a:ln>
        </p:spPr>
      </p:sp>
      <p:sp>
        <p:nvSpPr>
          <p:cNvPr id="9" name="Text 5"/>
          <p:cNvSpPr txBox="1"/>
          <p:nvPr/>
        </p:nvSpPr>
        <p:spPr>
          <a:xfrm>
            <a:off x="605790" y="1828800"/>
            <a:ext cx="27432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POR DÍA, SOBRE $1,000</a:t>
            </a:r>
            <a:endParaRPr lang="en-US" sz="500" dirty="0"/>
          </a:p>
        </p:txBody>
      </p:sp>
      <p:sp>
        <p:nvSpPr>
          <p:cNvPr id="10" name="Shape 6"/>
          <p:cNvSpPr/>
          <p:nvPr/>
        </p:nvSpPr>
        <p:spPr>
          <a:xfrm>
            <a:off x="605790" y="4011930"/>
            <a:ext cx="4573400" cy="0"/>
          </a:xfrm>
          <a:prstGeom prst="line">
            <a:avLst/>
          </a:prstGeom>
          <a:noFill/>
          <a:ln w="7620">
            <a:solidFill>
              <a:srgbClr val="C9A85C">
                <a:alpha val="45000"/>
              </a:srgbClr>
            </a:solidFill>
            <a:prstDash val="solid"/>
          </a:ln>
        </p:spPr>
      </p:sp>
      <p:sp>
        <p:nvSpPr>
          <p:cNvPr id="11" name="Shape 7"/>
          <p:cNvSpPr/>
          <p:nvPr/>
        </p:nvSpPr>
        <p:spPr>
          <a:xfrm>
            <a:off x="807020" y="3284982"/>
            <a:ext cx="512221" cy="726948"/>
          </a:xfrm>
          <a:prstGeom prst="roundRect">
            <a:avLst>
              <a:gd name="adj" fmla="val 6694"/>
            </a:avLst>
          </a:prstGeom>
          <a:solidFill>
            <a:srgbClr val="8F7A45"/>
          </a:solidFill>
          <a:ln w="12700">
            <a:solidFill>
              <a:srgbClr val="8F7A45"/>
            </a:solidFill>
            <a:prstDash val="solid"/>
          </a:ln>
        </p:spPr>
      </p:sp>
      <p:sp>
        <p:nvSpPr>
          <p:cNvPr id="12" name="Text 8"/>
          <p:cNvSpPr txBox="1"/>
          <p:nvPr/>
        </p:nvSpPr>
        <p:spPr>
          <a:xfrm>
            <a:off x="532700" y="3022092"/>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$6</a:t>
            </a:r>
            <a:endParaRPr lang="en-US" sz="1350" dirty="0"/>
          </a:p>
        </p:txBody>
      </p:sp>
      <p:sp>
        <p:nvSpPr>
          <p:cNvPr id="13" name="Text 9"/>
          <p:cNvSpPr txBox="1"/>
          <p:nvPr/>
        </p:nvSpPr>
        <p:spPr>
          <a:xfrm>
            <a:off x="807020"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SIN TOPE</a:t>
            </a:r>
            <a:endParaRPr lang="en-US" sz="500" dirty="0"/>
          </a:p>
        </p:txBody>
      </p:sp>
      <p:sp>
        <p:nvSpPr>
          <p:cNvPr id="14" name="Text 10"/>
          <p:cNvSpPr txBox="1"/>
          <p:nvPr/>
        </p:nvSpPr>
        <p:spPr>
          <a:xfrm>
            <a:off x="532700"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Flexible</a:t>
            </a:r>
            <a:endParaRPr lang="en-US" sz="700" dirty="0"/>
          </a:p>
        </p:txBody>
      </p:sp>
      <p:sp>
        <p:nvSpPr>
          <p:cNvPr id="15" name="Text 11"/>
          <p:cNvSpPr txBox="1"/>
          <p:nvPr/>
        </p:nvSpPr>
        <p:spPr>
          <a:xfrm>
            <a:off x="532700"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0.6% al día</a:t>
            </a:r>
            <a:endParaRPr lang="en-US" sz="550" dirty="0"/>
          </a:p>
        </p:txBody>
      </p:sp>
      <p:sp>
        <p:nvSpPr>
          <p:cNvPr id="16" name="Shape 12"/>
          <p:cNvSpPr/>
          <p:nvPr/>
        </p:nvSpPr>
        <p:spPr>
          <a:xfrm>
            <a:off x="1721700" y="2679192"/>
            <a:ext cx="512221" cy="1332738"/>
          </a:xfrm>
          <a:prstGeom prst="roundRect">
            <a:avLst>
              <a:gd name="adj" fmla="val 6694"/>
            </a:avLst>
          </a:prstGeom>
          <a:solidFill>
            <a:srgbClr val="C9A85C"/>
          </a:solidFill>
          <a:ln w="12700">
            <a:solidFill>
              <a:srgbClr val="C9A85C"/>
            </a:solidFill>
            <a:prstDash val="solid"/>
          </a:ln>
        </p:spPr>
      </p:sp>
      <p:sp>
        <p:nvSpPr>
          <p:cNvPr id="17" name="Text 13"/>
          <p:cNvSpPr txBox="1"/>
          <p:nvPr/>
        </p:nvSpPr>
        <p:spPr>
          <a:xfrm>
            <a:off x="1447380" y="2416302"/>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$11</a:t>
            </a:r>
            <a:endParaRPr lang="en-US" sz="1350" dirty="0"/>
          </a:p>
        </p:txBody>
      </p:sp>
      <p:sp>
        <p:nvSpPr>
          <p:cNvPr id="18" name="Text 14"/>
          <p:cNvSpPr txBox="1"/>
          <p:nvPr/>
        </p:nvSpPr>
        <p:spPr>
          <a:xfrm>
            <a:off x="1721700"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TOPE 4×</a:t>
            </a:r>
            <a:endParaRPr lang="en-US" sz="500" dirty="0"/>
          </a:p>
        </p:txBody>
      </p:sp>
      <p:sp>
        <p:nvSpPr>
          <p:cNvPr id="19" name="Text 15"/>
          <p:cNvSpPr txBox="1"/>
          <p:nvPr/>
        </p:nvSpPr>
        <p:spPr>
          <a:xfrm>
            <a:off x="1447380"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180 días</a:t>
            </a:r>
            <a:endParaRPr lang="en-US" sz="700" dirty="0"/>
          </a:p>
        </p:txBody>
      </p:sp>
      <p:sp>
        <p:nvSpPr>
          <p:cNvPr id="20" name="Text 16"/>
          <p:cNvSpPr txBox="1"/>
          <p:nvPr/>
        </p:nvSpPr>
        <p:spPr>
          <a:xfrm>
            <a:off x="1447380"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1.1% al día</a:t>
            </a:r>
            <a:endParaRPr lang="en-US" sz="550" dirty="0"/>
          </a:p>
        </p:txBody>
      </p:sp>
      <p:sp>
        <p:nvSpPr>
          <p:cNvPr id="21" name="Shape 17"/>
          <p:cNvSpPr/>
          <p:nvPr/>
        </p:nvSpPr>
        <p:spPr>
          <a:xfrm>
            <a:off x="2636379" y="2558034"/>
            <a:ext cx="512221" cy="1453896"/>
          </a:xfrm>
          <a:prstGeom prst="roundRect">
            <a:avLst>
              <a:gd name="adj" fmla="val 6694"/>
            </a:avLst>
          </a:prstGeom>
          <a:solidFill>
            <a:srgbClr val="C9A85C"/>
          </a:solidFill>
          <a:ln w="12700">
            <a:solidFill>
              <a:srgbClr val="C9A85C"/>
            </a:solidFill>
            <a:prstDash val="solid"/>
          </a:ln>
        </p:spPr>
      </p:sp>
      <p:sp>
        <p:nvSpPr>
          <p:cNvPr id="22" name="Text 18"/>
          <p:cNvSpPr txBox="1"/>
          <p:nvPr/>
        </p:nvSpPr>
        <p:spPr>
          <a:xfrm>
            <a:off x="2362059" y="2295144"/>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$12</a:t>
            </a:r>
            <a:endParaRPr lang="en-US" sz="1350" dirty="0"/>
          </a:p>
        </p:txBody>
      </p:sp>
      <p:sp>
        <p:nvSpPr>
          <p:cNvPr id="23" name="Text 19"/>
          <p:cNvSpPr txBox="1"/>
          <p:nvPr/>
        </p:nvSpPr>
        <p:spPr>
          <a:xfrm>
            <a:off x="263637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TOPE 4.5×</a:t>
            </a:r>
            <a:endParaRPr lang="en-US" sz="500" dirty="0"/>
          </a:p>
        </p:txBody>
      </p:sp>
      <p:sp>
        <p:nvSpPr>
          <p:cNvPr id="24" name="Text 20"/>
          <p:cNvSpPr txBox="1"/>
          <p:nvPr/>
        </p:nvSpPr>
        <p:spPr>
          <a:xfrm>
            <a:off x="236205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360 días</a:t>
            </a:r>
            <a:endParaRPr lang="en-US" sz="700" dirty="0"/>
          </a:p>
        </p:txBody>
      </p:sp>
      <p:sp>
        <p:nvSpPr>
          <p:cNvPr id="25" name="Text 21"/>
          <p:cNvSpPr txBox="1"/>
          <p:nvPr/>
        </p:nvSpPr>
        <p:spPr>
          <a:xfrm>
            <a:off x="236205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1.2% al día</a:t>
            </a:r>
            <a:endParaRPr lang="en-US" sz="550" dirty="0"/>
          </a:p>
        </p:txBody>
      </p:sp>
      <p:sp>
        <p:nvSpPr>
          <p:cNvPr id="26" name="Shape 22"/>
          <p:cNvSpPr/>
          <p:nvPr/>
        </p:nvSpPr>
        <p:spPr>
          <a:xfrm>
            <a:off x="3551059" y="2436876"/>
            <a:ext cx="512221" cy="1575054"/>
          </a:xfrm>
          <a:prstGeom prst="roundRect">
            <a:avLst>
              <a:gd name="adj" fmla="val 6694"/>
            </a:avLst>
          </a:prstGeom>
          <a:solidFill>
            <a:srgbClr val="C9A85C"/>
          </a:solidFill>
          <a:ln w="12700">
            <a:solidFill>
              <a:srgbClr val="C9A85C"/>
            </a:solidFill>
            <a:prstDash val="solid"/>
          </a:ln>
        </p:spPr>
      </p:sp>
      <p:sp>
        <p:nvSpPr>
          <p:cNvPr id="27" name="Text 23"/>
          <p:cNvSpPr txBox="1"/>
          <p:nvPr/>
        </p:nvSpPr>
        <p:spPr>
          <a:xfrm>
            <a:off x="3276739" y="2173986"/>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$13</a:t>
            </a:r>
            <a:endParaRPr lang="en-US" sz="1350" dirty="0"/>
          </a:p>
        </p:txBody>
      </p:sp>
      <p:sp>
        <p:nvSpPr>
          <p:cNvPr id="28" name="Text 24"/>
          <p:cNvSpPr txBox="1"/>
          <p:nvPr/>
        </p:nvSpPr>
        <p:spPr>
          <a:xfrm>
            <a:off x="355105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TOPE 5×</a:t>
            </a:r>
            <a:endParaRPr lang="en-US" sz="500" dirty="0"/>
          </a:p>
        </p:txBody>
      </p:sp>
      <p:sp>
        <p:nvSpPr>
          <p:cNvPr id="29" name="Text 25"/>
          <p:cNvSpPr txBox="1"/>
          <p:nvPr/>
        </p:nvSpPr>
        <p:spPr>
          <a:xfrm>
            <a:off x="327673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540 días</a:t>
            </a:r>
            <a:endParaRPr lang="en-US" sz="700" dirty="0"/>
          </a:p>
        </p:txBody>
      </p:sp>
      <p:sp>
        <p:nvSpPr>
          <p:cNvPr id="30" name="Text 26"/>
          <p:cNvSpPr txBox="1"/>
          <p:nvPr/>
        </p:nvSpPr>
        <p:spPr>
          <a:xfrm>
            <a:off x="327673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1.3% al día</a:t>
            </a:r>
            <a:endParaRPr lang="en-US" sz="550" dirty="0"/>
          </a:p>
        </p:txBody>
      </p:sp>
      <p:sp>
        <p:nvSpPr>
          <p:cNvPr id="31" name="Shape 27"/>
          <p:cNvSpPr/>
          <p:nvPr/>
        </p:nvSpPr>
        <p:spPr>
          <a:xfrm>
            <a:off x="4465739" y="2194560"/>
            <a:ext cx="512221" cy="1817370"/>
          </a:xfrm>
          <a:prstGeom prst="roundRect">
            <a:avLst>
              <a:gd name="adj" fmla="val 6694"/>
            </a:avLst>
          </a:prstGeom>
          <a:solidFill>
            <a:srgbClr val="E6CB86"/>
          </a:solidFill>
          <a:ln w="12700">
            <a:solidFill>
              <a:srgbClr val="E6CB86"/>
            </a:solidFill>
            <a:prstDash val="solid"/>
          </a:ln>
        </p:spPr>
      </p:sp>
      <p:sp>
        <p:nvSpPr>
          <p:cNvPr id="32" name="Text 28"/>
          <p:cNvSpPr txBox="1"/>
          <p:nvPr/>
        </p:nvSpPr>
        <p:spPr>
          <a:xfrm>
            <a:off x="4191419" y="1931670"/>
            <a:ext cx="1060861" cy="228600"/>
          </a:xfrm>
          <a:prstGeom prst="rect">
            <a:avLst/>
          </a:prstGeom>
          <a:noFill/>
          <a:ln/>
        </p:spPr>
        <p:txBody>
          <a:bodyPr wrap="square" lIns="0" tIns="0" rIns="0" bIns="0" rtlCol="0" anchor="b"/>
          <a:lstStyle/>
          <a:p>
            <a:pPr algn="ctr" indent="0" marL="0">
              <a:buNone/>
            </a:pPr>
            <a:r>
              <a:rPr lang="en-US" sz="1350" b="1" dirty="0">
                <a:solidFill>
                  <a:srgbClr val="EAD08A"/>
                </a:solidFill>
                <a:latin typeface="Cinzel" pitchFamily="34" charset="0"/>
                <a:ea typeface="Cinzel" pitchFamily="34" charset="-122"/>
                <a:cs typeface="Cinzel" pitchFamily="34" charset="-120"/>
              </a:rPr>
              <a:t>$15</a:t>
            </a:r>
            <a:endParaRPr lang="en-US" sz="1350" dirty="0"/>
          </a:p>
        </p:txBody>
      </p:sp>
      <p:sp>
        <p:nvSpPr>
          <p:cNvPr id="33" name="Text 29"/>
          <p:cNvSpPr txBox="1"/>
          <p:nvPr/>
        </p:nvSpPr>
        <p:spPr>
          <a:xfrm>
            <a:off x="4465739" y="3840480"/>
            <a:ext cx="512221" cy="114300"/>
          </a:xfrm>
          <a:prstGeom prst="rect">
            <a:avLst/>
          </a:prstGeom>
          <a:noFill/>
          <a:ln/>
        </p:spPr>
        <p:txBody>
          <a:bodyPr wrap="square" lIns="0" tIns="0" rIns="0" bIns="0" rtlCol="0" anchor="ctr"/>
          <a:lstStyle/>
          <a:p>
            <a:pPr algn="ctr" indent="0" marL="0">
              <a:buNone/>
            </a:pPr>
            <a:r>
              <a:rPr lang="en-US" sz="500" b="1" spc="100" kern="0" dirty="0">
                <a:solidFill>
                  <a:srgbClr val="0A0B0D"/>
                </a:solidFill>
                <a:latin typeface="Manrope" pitchFamily="34" charset="0"/>
                <a:ea typeface="Manrope" pitchFamily="34" charset="-122"/>
                <a:cs typeface="Manrope" pitchFamily="34" charset="-120"/>
              </a:rPr>
              <a:t>TOPE 2.5×</a:t>
            </a:r>
            <a:endParaRPr lang="en-US" sz="500" dirty="0"/>
          </a:p>
        </p:txBody>
      </p:sp>
      <p:sp>
        <p:nvSpPr>
          <p:cNvPr id="34" name="Text 30"/>
          <p:cNvSpPr txBox="1"/>
          <p:nvPr/>
        </p:nvSpPr>
        <p:spPr>
          <a:xfrm>
            <a:off x="4191419" y="4080510"/>
            <a:ext cx="1060861" cy="125730"/>
          </a:xfrm>
          <a:prstGeom prst="rect">
            <a:avLst/>
          </a:prstGeom>
          <a:noFill/>
          <a:ln/>
        </p:spPr>
        <p:txBody>
          <a:bodyPr wrap="square" lIns="0" tIns="0" rIns="0" bIns="0" rtlCol="0" anchor="t"/>
          <a:lstStyle/>
          <a:p>
            <a:pPr algn="ctr" indent="0" marL="0">
              <a:buNone/>
            </a:pPr>
            <a:r>
              <a:rPr lang="en-US" sz="700" b="1" dirty="0">
                <a:solidFill>
                  <a:srgbClr val="F4EFE3"/>
                </a:solidFill>
                <a:latin typeface="Manrope" pitchFamily="34" charset="0"/>
                <a:ea typeface="Manrope" pitchFamily="34" charset="-122"/>
                <a:cs typeface="Manrope" pitchFamily="34" charset="-120"/>
              </a:rPr>
              <a:t>Bono de quema</a:t>
            </a:r>
            <a:endParaRPr lang="en-US" sz="700" dirty="0"/>
          </a:p>
        </p:txBody>
      </p:sp>
      <p:sp>
        <p:nvSpPr>
          <p:cNvPr id="35" name="Text 31"/>
          <p:cNvSpPr txBox="1"/>
          <p:nvPr/>
        </p:nvSpPr>
        <p:spPr>
          <a:xfrm>
            <a:off x="4191419" y="4206240"/>
            <a:ext cx="1060861" cy="11430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1.5% al día, neto</a:t>
            </a:r>
            <a:endParaRPr lang="en-US" sz="550" dirty="0"/>
          </a:p>
        </p:txBody>
      </p:sp>
      <p:sp>
        <p:nvSpPr>
          <p:cNvPr id="36" name="Shape 32"/>
          <p:cNvSpPr/>
          <p:nvPr/>
        </p:nvSpPr>
        <p:spPr>
          <a:xfrm>
            <a:off x="5419220" y="168021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37" name="Text 33"/>
          <p:cNvSpPr txBox="1"/>
          <p:nvPr/>
        </p:nvSpPr>
        <p:spPr>
          <a:xfrm>
            <a:off x="5567810" y="1914525"/>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SOBRE $10,000</a:t>
            </a:r>
            <a:endParaRPr lang="en-US" sz="500" dirty="0"/>
          </a:p>
        </p:txBody>
      </p:sp>
      <p:sp>
        <p:nvSpPr>
          <p:cNvPr id="38" name="Text 34"/>
          <p:cNvSpPr txBox="1"/>
          <p:nvPr/>
        </p:nvSpPr>
        <p:spPr>
          <a:xfrm>
            <a:off x="5567810" y="2051685"/>
            <a:ext cx="2970400" cy="485775"/>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$60, $110, $120, $130 o $150 al día. Entre $1,800 y $4,500 al mes, antes de un solo miembro de equipo.</a:t>
            </a:r>
            <a:endParaRPr lang="en-US" sz="750" dirty="0"/>
          </a:p>
        </p:txBody>
      </p:sp>
      <p:sp>
        <p:nvSpPr>
          <p:cNvPr id="39" name="Shape 35"/>
          <p:cNvSpPr/>
          <p:nvPr/>
        </p:nvSpPr>
        <p:spPr>
          <a:xfrm>
            <a:off x="5419220" y="266319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40" name="Text 36"/>
          <p:cNvSpPr txBox="1"/>
          <p:nvPr/>
        </p:nvSpPr>
        <p:spPr>
          <a:xfrm>
            <a:off x="5567810" y="2897505"/>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AL MES, SOBRE $1,000</a:t>
            </a:r>
            <a:endParaRPr lang="en-US" sz="500" dirty="0"/>
          </a:p>
        </p:txBody>
      </p:sp>
      <p:sp>
        <p:nvSpPr>
          <p:cNvPr id="41" name="Text 37"/>
          <p:cNvSpPr txBox="1"/>
          <p:nvPr/>
        </p:nvSpPr>
        <p:spPr>
          <a:xfrm>
            <a:off x="5567810" y="3034665"/>
            <a:ext cx="2970400" cy="485775"/>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Unos $180 en flexible ($200 capitalizando), $330 a 180 días, $360 a 360, $390 a 540, $450 en un bono de quema.</a:t>
            </a:r>
            <a:endParaRPr lang="en-US" sz="750" dirty="0"/>
          </a:p>
        </p:txBody>
      </p:sp>
      <p:sp>
        <p:nvSpPr>
          <p:cNvPr id="42" name="Shape 38"/>
          <p:cNvSpPr/>
          <p:nvPr/>
        </p:nvSpPr>
        <p:spPr>
          <a:xfrm>
            <a:off x="5419220" y="3646170"/>
            <a:ext cx="3267580" cy="891540"/>
          </a:xfrm>
          <a:prstGeom prst="roundRect">
            <a:avLst>
              <a:gd name="adj" fmla="val 8974"/>
            </a:avLst>
          </a:prstGeom>
          <a:solidFill>
            <a:srgbClr val="08090B">
              <a:alpha val="88000"/>
            </a:srgbClr>
          </a:solidFill>
          <a:ln w="7620">
            <a:solidFill>
              <a:srgbClr val="C9A85C">
                <a:alpha val="34000"/>
              </a:srgbClr>
            </a:solidFill>
            <a:prstDash val="solid"/>
          </a:ln>
        </p:spPr>
      </p:sp>
      <p:sp>
        <p:nvSpPr>
          <p:cNvPr id="43" name="Text 39"/>
          <p:cNvSpPr txBox="1"/>
          <p:nvPr/>
        </p:nvSpPr>
        <p:spPr>
          <a:xfrm>
            <a:off x="5567810" y="3749040"/>
            <a:ext cx="297040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DÓNDE ESTÁ EL TECHO</a:t>
            </a:r>
            <a:endParaRPr lang="en-US" sz="500" dirty="0"/>
          </a:p>
        </p:txBody>
      </p:sp>
      <p:sp>
        <p:nvSpPr>
          <p:cNvPr id="44" name="Text 40"/>
          <p:cNvSpPr txBox="1"/>
          <p:nvPr/>
        </p:nvSpPr>
        <p:spPr>
          <a:xfrm>
            <a:off x="5567810" y="3886200"/>
            <a:ext cx="2970400" cy="617220"/>
          </a:xfrm>
          <a:prstGeom prst="rect">
            <a:avLst/>
          </a:prstGeom>
          <a:noFill/>
          <a:ln/>
        </p:spPr>
        <p:txBody>
          <a:bodyPr wrap="square" lIns="0" tIns="0" rIns="0" bIns="0" rtlCol="0" anchor="t"/>
          <a:lstStyle/>
          <a:p>
            <a:pPr indent="0" marL="0">
              <a:lnSpc>
                <a:spcPct val="106000"/>
              </a:lnSpc>
              <a:buNone/>
            </a:pPr>
            <a:r>
              <a:rPr lang="en-US" sz="750" dirty="0">
                <a:solidFill>
                  <a:srgbClr val="D9D3C6"/>
                </a:solidFill>
                <a:latin typeface="Manrope" pitchFamily="34" charset="0"/>
                <a:ea typeface="Manrope" pitchFamily="34" charset="-122"/>
                <a:cs typeface="Manrope" pitchFamily="34" charset="-120"/>
              </a:rPr>
              <a:t>El flexible no tiene tope ni bloqueo. A las tasas declaradas, las posiciones a 360 y 540 días alcanzan su techo en unos diez meses; el bono de quema, en unos tres. Entonces usted abre la siguiente.</a:t>
            </a:r>
            <a:endParaRPr lang="en-US" sz="750" dirty="0"/>
          </a:p>
        </p:txBody>
      </p:sp>
      <p:sp>
        <p:nvSpPr>
          <p:cNvPr id="45" name="Shape 41"/>
          <p:cNvSpPr/>
          <p:nvPr/>
        </p:nvSpPr>
        <p:spPr>
          <a:xfrm>
            <a:off x="457200" y="4629150"/>
            <a:ext cx="8229600" cy="0"/>
          </a:xfrm>
          <a:prstGeom prst="line">
            <a:avLst/>
          </a:prstGeom>
          <a:noFill/>
          <a:ln w="6350">
            <a:solidFill>
              <a:srgbClr val="C9A85C">
                <a:alpha val="25000"/>
              </a:srgbClr>
            </a:solidFill>
            <a:prstDash val="solid"/>
          </a:ln>
        </p:spPr>
      </p:sp>
      <p:sp>
        <p:nvSpPr>
          <p:cNvPr id="46" name="Text 42"/>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Ilustración con las tasas declaradas, 7 de septiembre de 2026. Las tasas flotan; los topes se fijan en USDT al entrar. No es una promesa de rendimiento.</a:t>
            </a:r>
            <a:endParaRPr lang="en-US" sz="550" dirty="0"/>
          </a:p>
        </p:txBody>
      </p:sp>
      <p:sp>
        <p:nvSpPr>
          <p:cNvPr id="47" name="Shape 43"/>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48" name="Shape 44"/>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49" name="Shape 45"/>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50" name="Shape 46"/>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51" name="Shape 47"/>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52" name="Shape 48"/>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53" name="Shape 49"/>
          <p:cNvSpPr/>
          <p:nvPr/>
        </p:nvSpPr>
        <p:spPr>
          <a:xfrm>
            <a:off x="7646670" y="4734878"/>
            <a:ext cx="125730" cy="40005"/>
          </a:xfrm>
          <a:prstGeom prst="roundRect">
            <a:avLst>
              <a:gd name="adj" fmla="val 50000"/>
            </a:avLst>
          </a:prstGeom>
          <a:solidFill>
            <a:srgbClr val="EAD08A"/>
          </a:solidFill>
          <a:ln w="12700">
            <a:solidFill>
              <a:srgbClr val="EAD08A"/>
            </a:solidFill>
            <a:prstDash val="solid"/>
          </a:ln>
        </p:spPr>
      </p:sp>
      <p:sp>
        <p:nvSpPr>
          <p:cNvPr id="54" name="Shape 50"/>
          <p:cNvSpPr/>
          <p:nvPr/>
        </p:nvSpPr>
        <p:spPr>
          <a:xfrm>
            <a:off x="7812405" y="4734878"/>
            <a:ext cx="40005" cy="40005"/>
          </a:xfrm>
          <a:prstGeom prst="ellipse">
            <a:avLst/>
          </a:prstGeom>
          <a:solidFill>
            <a:srgbClr val="C9A85C">
              <a:alpha val="22000"/>
            </a:srgbClr>
          </a:solidFill>
          <a:ln w="12700">
            <a:solidFill>
              <a:srgbClr val="C9A85C">
                <a:alpha val="22000"/>
              </a:srgbClr>
            </a:solidFill>
            <a:prstDash val="solid"/>
          </a:ln>
        </p:spPr>
      </p:sp>
      <p:sp>
        <p:nvSpPr>
          <p:cNvPr id="55" name="Shape 51"/>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56" name="Shape 52"/>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57" name="Shape 53"/>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58" name="Shape 54"/>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Text 55"/>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08 / 13</a:t>
            </a:r>
            <a:endParaRPr lang="en-US" sz="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08 · BONOS, UN PRODUCTO APARTE</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Compre RM bajo el mercado. </a:t>
            </a:r>
            <a:pPr indent="0" marL="0">
              <a:buNone/>
            </a:pPr>
            <a:r>
              <a:rPr lang="en-US" sz="2000" b="1" spc="30" kern="0" dirty="0">
                <a:solidFill>
                  <a:srgbClr val="EAD08A"/>
                </a:solidFill>
                <a:latin typeface="Cinzel" pitchFamily="34" charset="0"/>
                <a:ea typeface="Cinzel" pitchFamily="34" charset="-122"/>
                <a:cs typeface="Cinzel" pitchFamily="34" charset="-120"/>
              </a:rPr>
              <a:t>Condiciones y tope propios.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Los bonos se compran desde el mismo panel, pero son un producto propio. Un promotor nunca debe presentarlos como staking.</a:t>
            </a:r>
            <a:endParaRPr lang="en-US" sz="900" dirty="0"/>
          </a:p>
        </p:txBody>
      </p:sp>
      <p:sp>
        <p:nvSpPr>
          <p:cNvPr id="8" name="Shape 4"/>
          <p:cNvSpPr/>
          <p:nvPr/>
        </p:nvSpPr>
        <p:spPr>
          <a:xfrm>
            <a:off x="457200" y="1680210"/>
            <a:ext cx="8229600" cy="1405890"/>
          </a:xfrm>
          <a:prstGeom prst="roundRect">
            <a:avLst>
              <a:gd name="adj" fmla="val 5691"/>
            </a:avLst>
          </a:prstGeom>
          <a:solidFill>
            <a:srgbClr val="08090B">
              <a:alpha val="88000"/>
            </a:srgbClr>
          </a:solidFill>
          <a:ln w="7620">
            <a:solidFill>
              <a:srgbClr val="C9A85C">
                <a:alpha val="34000"/>
              </a:srgbClr>
            </a:solidFill>
            <a:prstDash val="solid"/>
          </a:ln>
        </p:spPr>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71500" y="1748790"/>
          <a:ext cx="8001000" cy="914400"/>
        </p:xfrm>
        <a:graphic>
          <a:graphicData uri="http://schemas.openxmlformats.org/drawingml/2006/table">
            <a:tbl>
              <a:tblPr/>
              <a:tblGrid>
                <a:gridCol w="1405581"/>
                <a:gridCol w="864973"/>
                <a:gridCol w="1675885"/>
                <a:gridCol w="1729946"/>
                <a:gridCol w="1027155"/>
                <a:gridCol w="1297459"/>
              </a:tblGrid>
              <a:tr h="21717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BONO</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ENTRADA</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QUÉ COMPRA</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DIARIO</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TOPE</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EXTRAS</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Bono de liquidez · 180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de 2% a 5% por debajo del mercado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Paga como el staking a 180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Ninguno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Bono de liquidez · 360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de 4% a 10% por debajo del mercado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Paga como el staking a 360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4.5×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Ninguno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Bono de liquidez · 540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Desde $1</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RM de 6% a 16% por debajo del mercado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Paga como el staking a 540 días</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5× el valor de entrada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Ninguno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r h="262890">
                <a:tc>
                  <a:txBody>
                    <a:bodyPr/>
                    <a:lstStyle/>
                    <a:p>
                      <a:pPr indent="0" marL="0">
                        <a:buNone/>
                      </a:pPr>
                      <a:r>
                        <a:rPr lang="en-US" sz="750" b="1" dirty="0">
                          <a:solidFill>
                            <a:srgbClr val="F4EFE3"/>
                          </a:solidFill>
                          <a:latin typeface="Manrope" pitchFamily="34" charset="0"/>
                          <a:ea typeface="Manrope" pitchFamily="34" charset="-122"/>
                          <a:cs typeface="Manrope" pitchFamily="34" charset="-120"/>
                        </a:rPr>
                        <a:t>Bono de quema</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Desde $500</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Libera 250%, 150% neto</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b="1" dirty="0">
                          <a:solidFill>
                            <a:srgbClr val="EAD08A"/>
                          </a:solidFill>
                          <a:latin typeface="Manrope" pitchFamily="34" charset="0"/>
                          <a:ea typeface="Manrope" pitchFamily="34" charset="-122"/>
                          <a:cs typeface="Manrope" pitchFamily="34" charset="-120"/>
                        </a:rPr>
                        <a:t>1.5% al día, neto · sin capitalización</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2.5×</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50" dirty="0">
                          <a:solidFill>
                            <a:srgbClr val="DDD7CA"/>
                          </a:solidFill>
                          <a:latin typeface="Manrope" pitchFamily="34" charset="0"/>
                          <a:ea typeface="Manrope" pitchFamily="34" charset="-122"/>
                          <a:cs typeface="Manrope" pitchFamily="34" charset="-120"/>
                        </a:rPr>
                        <a:t>20% de energía · airdrop de 3% en GD</a:t>
                      </a:r>
                      <a:endParaRPr lang="en-US" sz="75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r>
            </a:tbl>
          </a:graphicData>
        </a:graphic>
      </p:graphicFrame>
      <p:sp>
        <p:nvSpPr>
          <p:cNvPr id="10" name="Shape 5"/>
          <p:cNvSpPr/>
          <p:nvPr/>
        </p:nvSpPr>
        <p:spPr>
          <a:xfrm>
            <a:off x="45720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1" name="Text 6"/>
          <p:cNvSpPr txBox="1"/>
          <p:nvPr/>
        </p:nvSpPr>
        <p:spPr>
          <a:xfrm>
            <a:off x="60579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EJEMPLO RESUELTO</a:t>
            </a:r>
            <a:endParaRPr lang="en-US" sz="500" dirty="0"/>
          </a:p>
        </p:txBody>
      </p:sp>
      <p:sp>
        <p:nvSpPr>
          <p:cNvPr id="12" name="Text 7"/>
          <p:cNvSpPr txBox="1"/>
          <p:nvPr/>
        </p:nvSpPr>
        <p:spPr>
          <a:xfrm>
            <a:off x="60579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$1,000 en un bono de liquidez a 540 días con 15% de descuento compran RM por valor de $1,150. A $30.46 por RM, su precio de entrada es $26.21.</a:t>
            </a:r>
            <a:endParaRPr lang="en-US" sz="800" dirty="0"/>
          </a:p>
        </p:txBody>
      </p:sp>
      <p:sp>
        <p:nvSpPr>
          <p:cNvPr id="13" name="Shape 8"/>
          <p:cNvSpPr/>
          <p:nvPr/>
        </p:nvSpPr>
        <p:spPr>
          <a:xfrm>
            <a:off x="323088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4" name="Text 9"/>
          <p:cNvSpPr txBox="1"/>
          <p:nvPr/>
        </p:nvSpPr>
        <p:spPr>
          <a:xfrm>
            <a:off x="337947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STAKING O BONO</a:t>
            </a:r>
            <a:endParaRPr lang="en-US" sz="500" dirty="0"/>
          </a:p>
        </p:txBody>
      </p:sp>
      <p:sp>
        <p:nvSpPr>
          <p:cNvPr id="15" name="Text 10"/>
          <p:cNvSpPr txBox="1"/>
          <p:nvPr/>
        </p:nvSpPr>
        <p:spPr>
          <a:xfrm>
            <a:off x="337947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El staking libera RM más rápido y añade recompensas adicionales. Un bono compra más RM bajo el mismo techo. Pregunte cuál quiere tener la persona.</a:t>
            </a:r>
            <a:endParaRPr lang="en-US" sz="800" dirty="0"/>
          </a:p>
        </p:txBody>
      </p:sp>
      <p:sp>
        <p:nvSpPr>
          <p:cNvPr id="16" name="Shape 11"/>
          <p:cNvSpPr/>
          <p:nvPr/>
        </p:nvSpPr>
        <p:spPr>
          <a:xfrm>
            <a:off x="6004560" y="3177540"/>
            <a:ext cx="2682240" cy="1360170"/>
          </a:xfrm>
          <a:prstGeom prst="roundRect">
            <a:avLst>
              <a:gd name="adj" fmla="val 5882"/>
            </a:avLst>
          </a:prstGeom>
          <a:solidFill>
            <a:srgbClr val="08090B">
              <a:alpha val="88000"/>
            </a:srgbClr>
          </a:solidFill>
          <a:ln w="7620">
            <a:solidFill>
              <a:srgbClr val="C9A85C">
                <a:alpha val="34000"/>
              </a:srgbClr>
            </a:solidFill>
            <a:prstDash val="solid"/>
          </a:ln>
        </p:spPr>
      </p:sp>
      <p:sp>
        <p:nvSpPr>
          <p:cNvPr id="17" name="Text 12"/>
          <p:cNvSpPr txBox="1"/>
          <p:nvPr/>
        </p:nvSpPr>
        <p:spPr>
          <a:xfrm>
            <a:off x="6153150" y="3566160"/>
            <a:ext cx="238506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EL BONO DE QUEMA</a:t>
            </a:r>
            <a:endParaRPr lang="en-US" sz="500" dirty="0"/>
          </a:p>
        </p:txBody>
      </p:sp>
      <p:sp>
        <p:nvSpPr>
          <p:cNvPr id="18" name="Text 13"/>
          <p:cNvSpPr txBox="1"/>
          <p:nvPr/>
        </p:nvSpPr>
        <p:spPr>
          <a:xfrm>
            <a:off x="6153150" y="3703320"/>
            <a:ext cx="2385060" cy="742950"/>
          </a:xfrm>
          <a:prstGeom prst="rect">
            <a:avLst/>
          </a:prstGeom>
          <a:noFill/>
          <a:ln/>
        </p:spPr>
        <p:txBody>
          <a:bodyPr wrap="square" lIns="0" tIns="0" rIns="0" bIns="0" rtlCol="0" anchor="t"/>
          <a:lstStyle/>
          <a:p>
            <a:pPr indent="0" marL="0">
              <a:lnSpc>
                <a:spcPct val="108000"/>
              </a:lnSpc>
              <a:buNone/>
            </a:pPr>
            <a:r>
              <a:rPr lang="en-US" sz="800" dirty="0">
                <a:solidFill>
                  <a:srgbClr val="D9D3C6"/>
                </a:solidFill>
                <a:latin typeface="Manrope" pitchFamily="34" charset="0"/>
                <a:ea typeface="Manrope" pitchFamily="34" charset="-122"/>
                <a:cs typeface="Manrope" pitchFamily="34" charset="-120"/>
              </a:rPr>
              <a:t>Así compran los líderes energía para los ingresos de equipo, y es una de las dos únicas formas de obtener GD. Mínimo $500, sin máximo.</a:t>
            </a:r>
            <a:endParaRPr lang="en-US" sz="800" dirty="0"/>
          </a:p>
        </p:txBody>
      </p:sp>
      <p:sp>
        <p:nvSpPr>
          <p:cNvPr id="19" name="Shape 14"/>
          <p:cNvSpPr/>
          <p:nvPr/>
        </p:nvSpPr>
        <p:spPr>
          <a:xfrm>
            <a:off x="457200" y="4629150"/>
            <a:ext cx="8229600" cy="0"/>
          </a:xfrm>
          <a:prstGeom prst="line">
            <a:avLst/>
          </a:prstGeom>
          <a:noFill/>
          <a:ln w="6350">
            <a:solidFill>
              <a:srgbClr val="C9A85C">
                <a:alpha val="25000"/>
              </a:srgbClr>
            </a:solidFill>
            <a:prstDash val="solid"/>
          </a:ln>
        </p:spPr>
      </p:sp>
      <p:sp>
        <p:nvSpPr>
          <p:cNvPr id="20" name="Text 15"/>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Descuentos según lo declarado el 7 de septiembre (2%, 4%, 6%) y el 14 de septiembre de 2026 (alrededor de 5%, 10%, de 15% a 16%). Flotan con el mercado. No es una promesa de rendimiento.</a:t>
            </a:r>
            <a:endParaRPr lang="en-US" sz="550" dirty="0"/>
          </a:p>
        </p:txBody>
      </p:sp>
      <p:sp>
        <p:nvSpPr>
          <p:cNvPr id="21" name="Shape 16"/>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2" name="Shape 17"/>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3" name="Shape 18"/>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27" name="Shape 22"/>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726680" y="4734878"/>
            <a:ext cx="125730" cy="40005"/>
          </a:xfrm>
          <a:prstGeom prst="roundRect">
            <a:avLst>
              <a:gd name="adj" fmla="val 50000"/>
            </a:avLst>
          </a:prstGeom>
          <a:solidFill>
            <a:srgbClr val="EAD08A"/>
          </a:solidFill>
          <a:ln w="12700">
            <a:solidFill>
              <a:srgbClr val="EAD08A"/>
            </a:solidFill>
            <a:prstDash val="solid"/>
          </a:ln>
        </p:spPr>
      </p:sp>
      <p:sp>
        <p:nvSpPr>
          <p:cNvPr id="29" name="Shape 24"/>
          <p:cNvSpPr/>
          <p:nvPr/>
        </p:nvSpPr>
        <p:spPr>
          <a:xfrm>
            <a:off x="7892415"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2" name="Shape 27"/>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Text 28"/>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09 / 13</a:t>
            </a:r>
            <a:endParaRPr lang="en-US" sz="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09 · CONSTRUIR UN EQUIPO</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Dos líneas, no tres. </a:t>
            </a:r>
            <a:pPr indent="0" marL="0">
              <a:buNone/>
            </a:pPr>
            <a:r>
              <a:rPr lang="en-US" sz="2000" b="1" spc="30" kern="0" dirty="0">
                <a:solidFill>
                  <a:srgbClr val="EAD08A"/>
                </a:solidFill>
                <a:latin typeface="Cinzel" pitchFamily="34" charset="0"/>
                <a:ea typeface="Cinzel" pitchFamily="34" charset="-122"/>
                <a:cs typeface="Cinzel" pitchFamily="34" charset="-120"/>
              </a:rPr>
              <a:t>El rango paga a diario.</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8% del ROI de su primer nivel, 4% del segundo, 2% del tercero, cada doce horas. Luego doce rangos pagados a diario desde el pool DAO, más recompensas por diferencial de rango, rango igual y superación (override) de alrededor del 10% al 15%.</a:t>
            </a:r>
            <a:endParaRPr lang="en-US" sz="900" dirty="0"/>
          </a:p>
        </p:txBody>
      </p:sp>
      <p:sp>
        <p:nvSpPr>
          <p:cNvPr id="8" name="Shape 4"/>
          <p:cNvSpPr/>
          <p:nvPr/>
        </p:nvSpPr>
        <p:spPr>
          <a:xfrm>
            <a:off x="457200" y="1680210"/>
            <a:ext cx="5439905" cy="2857500"/>
          </a:xfrm>
          <a:prstGeom prst="roundRect">
            <a:avLst>
              <a:gd name="adj" fmla="val 2800"/>
            </a:avLst>
          </a:prstGeom>
          <a:solidFill>
            <a:srgbClr val="08090B">
              <a:alpha val="88000"/>
            </a:srgbClr>
          </a:solidFill>
          <a:ln w="7620">
            <a:solidFill>
              <a:srgbClr val="C9A85C">
                <a:alpha val="34000"/>
              </a:srgbClr>
            </a:solidFill>
            <a:prstDash val="solid"/>
          </a:ln>
        </p:spPr>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725930"/>
          <a:ext cx="5257025" cy="914400"/>
        </p:xfrm>
        <a:graphic>
          <a:graphicData uri="http://schemas.openxmlformats.org/drawingml/2006/table">
            <a:tbl>
              <a:tblPr/>
              <a:tblGrid>
                <a:gridCol w="398259"/>
                <a:gridCol w="756693"/>
                <a:gridCol w="955823"/>
                <a:gridCol w="995649"/>
                <a:gridCol w="756693"/>
                <a:gridCol w="1393908"/>
              </a:tblGrid>
              <a:tr h="194310">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RANGO</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STAKING PERSONAL</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DIRECTOS ($100+)</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EN CADA UNA DE LAS DOS LÍNEAS</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C9A85C"/>
                          </a:solidFill>
                          <a:latin typeface="Manrope" pitchFamily="34" charset="0"/>
                          <a:ea typeface="Manrope" pitchFamily="34" charset="-122"/>
                          <a:cs typeface="Manrope" pitchFamily="34" charset="-120"/>
                        </a:rPr>
                        <a:t>RECOMPENSA POR RANGO</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08090B"/>
                    </a:solidFill>
                  </a:tcPr>
                </a:tc>
                <a:tc>
                  <a:txBody>
                    <a:bodyPr/>
                    <a:lstStyle/>
                    <a:p>
                      <a:pPr indent="0" marL="0">
                        <a:buNone/>
                      </a:pPr>
                      <a:r>
                        <a:rPr lang="en-US" sz="500" b="1" spc="150" kern="0" dirty="0">
                          <a:solidFill>
                            <a:srgbClr val="EAD08A"/>
                          </a:solidFill>
                          <a:latin typeface="Manrope" pitchFamily="34" charset="0"/>
                          <a:ea typeface="Manrope" pitchFamily="34" charset="-122"/>
                          <a:cs typeface="Manrope" pitchFamily="34" charset="-120"/>
                        </a:rPr>
                        <a:t>APROX. DIARIO, SOLO DE REFERENCIA</a:t>
                      </a:r>
                      <a:endParaRPr lang="en-US" sz="5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C9A85C"/>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$15 – $25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8–15%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$80 – $180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V3</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10–20%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$150 – $300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15–25%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$300 – $500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$7,000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20–35%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$800 – $1,200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$9,000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25–45%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$1,800 – $3,780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V7</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$11,000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35–55%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$6,300 – $11,550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14</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45–65%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$16,200 – $27,300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$15,000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16</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$12,000,000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55–75%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$39,600 – $63,000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$18,000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18</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 × V9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65–85%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$93,600 – $142,800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V11</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19</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 × V10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75–95%</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$216,000 – $319,200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r h="212408">
                <a:tc>
                  <a:txBody>
                    <a:bodyPr/>
                    <a:lstStyle/>
                    <a:p>
                      <a:pPr indent="0" marL="0">
                        <a:buNone/>
                      </a:pPr>
                      <a:r>
                        <a:rPr lang="en-US" sz="700" b="1" dirty="0">
                          <a:solidFill>
                            <a:srgbClr val="F4EFE3"/>
                          </a:solidFill>
                          <a:latin typeface="Manrope" pitchFamily="34" charset="0"/>
                          <a:ea typeface="Manrope" pitchFamily="34" charset="-122"/>
                          <a:cs typeface="Manrope" pitchFamily="34" charset="-120"/>
                        </a:rPr>
                        <a:t>V12</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$50,000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20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Un V11 en cada línea</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dirty="0">
                          <a:solidFill>
                            <a:srgbClr val="DDD7CA"/>
                          </a:solidFill>
                          <a:latin typeface="Manrope" pitchFamily="34" charset="0"/>
                          <a:ea typeface="Manrope" pitchFamily="34" charset="-122"/>
                          <a:cs typeface="Manrope" pitchFamily="34" charset="-120"/>
                        </a:rPr>
                        <a:t>85–100%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08090B"/>
                    </a:solidFill>
                  </a:tcPr>
                </a:tc>
                <a:tc>
                  <a:txBody>
                    <a:bodyPr/>
                    <a:lstStyle/>
                    <a:p>
                      <a:pPr indent="0" marL="0">
                        <a:buNone/>
                      </a:pPr>
                      <a:r>
                        <a:rPr lang="en-US" sz="700" b="1" dirty="0">
                          <a:solidFill>
                            <a:srgbClr val="EAD08A"/>
                          </a:solidFill>
                          <a:latin typeface="Manrope" pitchFamily="34" charset="0"/>
                          <a:ea typeface="Manrope" pitchFamily="34" charset="-122"/>
                          <a:cs typeface="Manrope" pitchFamily="34" charset="-120"/>
                        </a:rPr>
                        <a:t>≈ $489,600 – $672,000</a:t>
                      </a:r>
                      <a:endParaRPr lang="en-US" sz="700" dirty="0">
                        <a:latin typeface="Manrope" charset="0"/>
                        <a:ea typeface="Manrope" charset="0"/>
                        <a:cs typeface="Manrope" charset="0"/>
                      </a:endParaRPr>
                    </a:p>
                  </a:txBody>
                  <a:tcPr marL="73152" marR="73152" marT="27432" marB="27432" anchor="ctr">
                    <a:lnL w="0" cap="flat" cmpd="sng" algn="ctr">
                      <a:noFill/>
                    </a:lnL>
                    <a:lnR w="0" cap="flat" cmpd="sng" algn="ctr">
                      <a:noFill/>
                    </a:lnR>
                    <a:lnT w="0" cap="flat" cmpd="sng" algn="ctr">
                      <a:noFill/>
                    </a:lnT>
                    <a:lnB w="6350" cap="flat" cmpd="sng" algn="ctr">
                      <a:solidFill>
                        <a:srgbClr val="1E1F22"/>
                      </a:solidFill>
                      <a:prstDash val="solid"/>
                      <a:round/>
                      <a:headEnd type="none" w="med" len="med"/>
                      <a:tailEnd type="none" w="med" len="med"/>
                    </a:lnB>
                    <a:solidFill>
                      <a:srgbClr val="191712"/>
                    </a:solidFill>
                  </a:tcPr>
                </a:tc>
              </a:tr>
            </a:tbl>
          </a:graphicData>
        </a:graphic>
      </p:graphicFrame>
      <p:sp>
        <p:nvSpPr>
          <p:cNvPr id="10" name="Shape 5"/>
          <p:cNvSpPr/>
          <p:nvPr/>
        </p:nvSpPr>
        <p:spPr>
          <a:xfrm>
            <a:off x="5988545" y="1680210"/>
            <a:ext cx="2698255" cy="742950"/>
          </a:xfrm>
          <a:prstGeom prst="roundRect">
            <a:avLst>
              <a:gd name="adj" fmla="val 10769"/>
            </a:avLst>
          </a:prstGeom>
          <a:solidFill>
            <a:srgbClr val="08090B">
              <a:alpha val="88000"/>
            </a:srgbClr>
          </a:solidFill>
          <a:ln w="7620">
            <a:solidFill>
              <a:srgbClr val="C9A85C">
                <a:alpha val="34000"/>
              </a:srgbClr>
            </a:solidFill>
            <a:prstDash val="solid"/>
          </a:ln>
        </p:spPr>
      </p:sp>
      <p:sp>
        <p:nvSpPr>
          <p:cNvPr id="11" name="Text 6"/>
          <p:cNvSpPr txBox="1"/>
          <p:nvPr/>
        </p:nvSpPr>
        <p:spPr>
          <a:xfrm>
            <a:off x="6137135" y="1805940"/>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INGRESOS POR NIVELES, CADA DOCE HORAS</a:t>
            </a:r>
            <a:endParaRPr lang="en-US" sz="500" dirty="0"/>
          </a:p>
        </p:txBody>
      </p:sp>
      <p:sp>
        <p:nvSpPr>
          <p:cNvPr id="12" name="Shape 7"/>
          <p:cNvSpPr/>
          <p:nvPr/>
        </p:nvSpPr>
        <p:spPr>
          <a:xfrm>
            <a:off x="6137135" y="1943100"/>
            <a:ext cx="1700657"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210287" y="1943100"/>
            <a:ext cx="1609217"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8 · 4 · 2%</a:t>
            </a:r>
            <a:pPr indent="0" marL="0">
              <a:buNone/>
            </a:pPr>
            <a:r>
              <a:rPr lang="en-US" sz="450" b="1" spc="150" kern="0" dirty="0">
                <a:solidFill>
                  <a:srgbClr val="C9A85C"/>
                </a:solidFill>
                <a:latin typeface="Manrope" pitchFamily="34" charset="0"/>
                <a:ea typeface="Manrope" pitchFamily="34" charset="-122"/>
                <a:cs typeface="Manrope" pitchFamily="34" charset="-120"/>
              </a:rPr>
              <a:t>  DEL ROI DE SU RED</a:t>
            </a:r>
            <a:endParaRPr lang="en-US" sz="1000" dirty="0"/>
          </a:p>
        </p:txBody>
      </p:sp>
      <p:sp>
        <p:nvSpPr>
          <p:cNvPr id="14" name="Text 9"/>
          <p:cNvSpPr txBox="1"/>
          <p:nvPr/>
        </p:nvSpPr>
        <p:spPr>
          <a:xfrm>
            <a:off x="6137135" y="2217420"/>
            <a:ext cx="2401075" cy="114300"/>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Sobre el ROI de sus tres primeros niveles, antes de cualquier rango.</a:t>
            </a:r>
            <a:endParaRPr lang="en-US" sz="700" dirty="0"/>
          </a:p>
        </p:txBody>
      </p:sp>
      <p:sp>
        <p:nvSpPr>
          <p:cNvPr id="15" name="Shape 10"/>
          <p:cNvSpPr/>
          <p:nvPr/>
        </p:nvSpPr>
        <p:spPr>
          <a:xfrm>
            <a:off x="5988545" y="2514600"/>
            <a:ext cx="2698255" cy="898451"/>
          </a:xfrm>
          <a:prstGeom prst="roundRect">
            <a:avLst>
              <a:gd name="adj" fmla="val 8905"/>
            </a:avLst>
          </a:prstGeom>
          <a:solidFill>
            <a:srgbClr val="08090B">
              <a:alpha val="88000"/>
            </a:srgbClr>
          </a:solidFill>
          <a:ln w="7620">
            <a:solidFill>
              <a:srgbClr val="C9A85C">
                <a:alpha val="34000"/>
              </a:srgbClr>
            </a:solidFill>
            <a:prstDash val="solid"/>
          </a:ln>
        </p:spPr>
      </p:sp>
      <p:sp>
        <p:nvSpPr>
          <p:cNvPr id="16" name="Text 11"/>
          <p:cNvSpPr txBox="1"/>
          <p:nvPr/>
        </p:nvSpPr>
        <p:spPr>
          <a:xfrm>
            <a:off x="6137135" y="2640330"/>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DOS LÍNEAS, DOS FUNCIONES</a:t>
            </a:r>
            <a:endParaRPr lang="en-US" sz="500" dirty="0"/>
          </a:p>
        </p:txBody>
      </p:sp>
      <p:sp>
        <p:nvSpPr>
          <p:cNvPr id="17" name="Text 12"/>
          <p:cNvSpPr txBox="1"/>
          <p:nvPr/>
        </p:nvSpPr>
        <p:spPr>
          <a:xfrm>
            <a:off x="6137135" y="2777490"/>
            <a:ext cx="2401075" cy="544121"/>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La línea grande califica el rango; la pequeña paga la recompensa. V1: $500 en staking, tres directos calificados, $10,000 en cada línea.</a:t>
            </a:r>
            <a:endParaRPr lang="en-US" sz="700" dirty="0"/>
          </a:p>
        </p:txBody>
      </p:sp>
      <p:sp>
        <p:nvSpPr>
          <p:cNvPr id="18" name="Shape 13"/>
          <p:cNvSpPr/>
          <p:nvPr/>
        </p:nvSpPr>
        <p:spPr>
          <a:xfrm>
            <a:off x="5988545" y="3504491"/>
            <a:ext cx="2698255" cy="1033219"/>
          </a:xfrm>
          <a:prstGeom prst="roundRect">
            <a:avLst>
              <a:gd name="adj" fmla="val 7744"/>
            </a:avLst>
          </a:prstGeom>
          <a:solidFill>
            <a:srgbClr val="08090B">
              <a:alpha val="88000"/>
            </a:srgbClr>
          </a:solidFill>
          <a:ln w="7620">
            <a:solidFill>
              <a:srgbClr val="C9A85C">
                <a:alpha val="34000"/>
              </a:srgbClr>
            </a:solidFill>
            <a:prstDash val="solid"/>
          </a:ln>
        </p:spPr>
      </p:sp>
      <p:sp>
        <p:nvSpPr>
          <p:cNvPr id="19" name="Text 14"/>
          <p:cNvSpPr txBox="1"/>
          <p:nvPr/>
        </p:nvSpPr>
        <p:spPr>
          <a:xfrm>
            <a:off x="6137135" y="3630221"/>
            <a:ext cx="2401075"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MISMO RANGO, DISTINTO PAGO</a:t>
            </a:r>
            <a:endParaRPr lang="en-US" sz="500" dirty="0"/>
          </a:p>
        </p:txBody>
      </p:sp>
      <p:sp>
        <p:nvSpPr>
          <p:cNvPr id="20" name="Text 15"/>
          <p:cNvSpPr txBox="1"/>
          <p:nvPr/>
        </p:nvSpPr>
        <p:spPr>
          <a:xfrm>
            <a:off x="6137135" y="3767381"/>
            <a:ext cx="2401075" cy="678889"/>
          </a:xfrm>
          <a:prstGeom prst="rect">
            <a:avLst/>
          </a:prstGeom>
          <a:noFill/>
          <a:ln/>
        </p:spPr>
        <p:txBody>
          <a:bodyPr wrap="square" lIns="0" tIns="0" rIns="0" bIns="0" rtlCol="0" anchor="t"/>
          <a:lstStyle/>
          <a:p>
            <a:pPr indent="0" marL="0">
              <a:lnSpc>
                <a:spcPct val="106000"/>
              </a:lnSpc>
              <a:buNone/>
            </a:pPr>
            <a:r>
              <a:rPr lang="en-US" sz="700" dirty="0">
                <a:solidFill>
                  <a:srgbClr val="D9D3C6"/>
                </a:solidFill>
                <a:latin typeface="Manrope" pitchFamily="34" charset="0"/>
                <a:ea typeface="Manrope" pitchFamily="34" charset="-122"/>
                <a:cs typeface="Manrope" pitchFamily="34" charset="-120"/>
              </a:rPr>
              <a:t>AICS puntúa cada cuenta por tenencias, actividad, contribución y retención. Las recompensas varían con el volumen de la línea pequeña, la tasa de recompensa por bloque y esa puntuación: dos V6 pueden cobrar distinto.</a:t>
            </a:r>
            <a:endParaRPr lang="en-US" sz="700" dirty="0"/>
          </a:p>
        </p:txBody>
      </p:sp>
      <p:sp>
        <p:nvSpPr>
          <p:cNvPr id="21" name="Shape 16"/>
          <p:cNvSpPr/>
          <p:nvPr/>
        </p:nvSpPr>
        <p:spPr>
          <a:xfrm>
            <a:off x="457200" y="4629150"/>
            <a:ext cx="8229600" cy="0"/>
          </a:xfrm>
          <a:prstGeom prst="line">
            <a:avLst/>
          </a:prstGeom>
          <a:noFill/>
          <a:ln w="6350">
            <a:solidFill>
              <a:srgbClr val="C9A85C">
                <a:alpha val="25000"/>
              </a:srgbClr>
            </a:solidFill>
            <a:prstDash val="solid"/>
          </a:ln>
        </p:spPr>
      </p:sp>
      <p:sp>
        <p:nvSpPr>
          <p:cNvPr id="22" name="Text 17"/>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Recompensas de equipo diarias aproximadas, solo de referencia. V1–V5 según lo declarado el 7 de sept. de 2026; V6–V12 facilitadas por Spartan OS el 16 de sept. de 2026 a partir de la tasa diaria de recompensa por bloque. Las recompensas reales varían con el volumen de la línea pequeña, la tasa de recompensa por bloque, la puntuación AICS y la estructura del equipo. No son fijas ni garantizadas. La energía se aplica solo a los ingresos por niveles: 0.2 RM quemados por RM, o un staking a 360 días.</a:t>
            </a:r>
            <a:endParaRPr lang="en-US" sz="550" dirty="0"/>
          </a:p>
        </p:txBody>
      </p:sp>
      <p:sp>
        <p:nvSpPr>
          <p:cNvPr id="23" name="Shape 18"/>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24" name="Shape 19"/>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25" name="Shape 20"/>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26" name="Shape 21"/>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27" name="Shape 22"/>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28" name="Shape 23"/>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29" name="Shape 24"/>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30" name="Shape 25"/>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31" name="Shape 26"/>
          <p:cNvSpPr/>
          <p:nvPr/>
        </p:nvSpPr>
        <p:spPr>
          <a:xfrm>
            <a:off x="7806690" y="4734878"/>
            <a:ext cx="125730" cy="40005"/>
          </a:xfrm>
          <a:prstGeom prst="roundRect">
            <a:avLst>
              <a:gd name="adj" fmla="val 50000"/>
            </a:avLst>
          </a:prstGeom>
          <a:solidFill>
            <a:srgbClr val="EAD08A"/>
          </a:solidFill>
          <a:ln w="12700">
            <a:solidFill>
              <a:srgbClr val="EAD08A"/>
            </a:solidFill>
            <a:prstDash val="solid"/>
          </a:ln>
        </p:spPr>
      </p:sp>
      <p:sp>
        <p:nvSpPr>
          <p:cNvPr id="32" name="Shape 27"/>
          <p:cNvSpPr/>
          <p:nvPr/>
        </p:nvSpPr>
        <p:spPr>
          <a:xfrm>
            <a:off x="7972425" y="4734878"/>
            <a:ext cx="40005" cy="40005"/>
          </a:xfrm>
          <a:prstGeom prst="ellipse">
            <a:avLst/>
          </a:prstGeom>
          <a:solidFill>
            <a:srgbClr val="C9A85C">
              <a:alpha val="22000"/>
            </a:srgbClr>
          </a:solidFill>
          <a:ln w="12700">
            <a:solidFill>
              <a:srgbClr val="C9A85C">
                <a:alpha val="22000"/>
              </a:srgbClr>
            </a:solidFill>
            <a:prstDash val="solid"/>
          </a:ln>
        </p:spPr>
      </p:sp>
      <p:sp>
        <p:nvSpPr>
          <p:cNvPr id="33" name="Shape 28"/>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34" name="Shape 29"/>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35" name="Text 30"/>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10 / 13</a:t>
            </a:r>
            <a:endParaRPr lang="en-US" sz="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sp>
        <p:nvSpPr>
          <p:cNvPr id="5" name="Text 1"/>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10 · POR QUÉ RESISTE EL PRECIO</a:t>
            </a:r>
            <a:endParaRPr lang="en-US" sz="550" dirty="0"/>
          </a:p>
        </p:txBody>
      </p:sp>
      <p:sp>
        <p:nvSpPr>
          <p:cNvPr id="6" name="Text 2"/>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Equilibrio primero. </a:t>
            </a:r>
            <a:pPr indent="0" marL="0">
              <a:buNone/>
            </a:pPr>
            <a:r>
              <a:rPr lang="en-US" sz="2000" b="1" spc="30" kern="0" dirty="0">
                <a:solidFill>
                  <a:srgbClr val="EAD08A"/>
                </a:solidFill>
                <a:latin typeface="Cinzel" pitchFamily="34" charset="0"/>
                <a:ea typeface="Cinzel" pitchFamily="34" charset="-122"/>
                <a:cs typeface="Cinzel" pitchFamily="34" charset="-120"/>
              </a:rPr>
              <a:t>Precio después.</a:t>
            </a:r>
            <a:endParaRPr lang="en-US" sz="2000" dirty="0"/>
          </a:p>
        </p:txBody>
      </p:sp>
      <p:sp>
        <p:nvSpPr>
          <p:cNvPr id="7" name="Text 3"/>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O², el protocolo de balanceo adaptativo de RM, es presentado por Spartan OS como una primicia mundial: Olympus DAO y Origin, mejorados para que las reglas se adapten al mercado. Equilibra oferta y demanda y protege la liquidez. No fija el precio.</a:t>
            </a:r>
            <a:endParaRPr lang="en-US" sz="900" dirty="0"/>
          </a:p>
        </p:txBody>
      </p:sp>
      <p:sp>
        <p:nvSpPr>
          <p:cNvPr id="8" name="Shape 4"/>
          <p:cNvSpPr/>
          <p:nvPr/>
        </p:nvSpPr>
        <p:spPr>
          <a:xfrm>
            <a:off x="45720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9" name="Image 1" descr="/home/claude/spartan/deck/icons14/repeat_gold_46.png">    </p:cNvPr>
          <p:cNvPicPr>
            <a:picLocks noChangeAspect="1"/>
          </p:cNvPicPr>
          <p:nvPr/>
        </p:nvPicPr>
        <p:blipFill>
          <a:blip r:embed="rId3"/>
          <a:stretch>
            <a:fillRect/>
          </a:stretch>
        </p:blipFill>
        <p:spPr>
          <a:xfrm>
            <a:off x="605790" y="1817370"/>
            <a:ext cx="262890" cy="262890"/>
          </a:xfrm>
          <a:prstGeom prst="rect">
            <a:avLst/>
          </a:prstGeom>
        </p:spPr>
      </p:pic>
      <p:sp>
        <p:nvSpPr>
          <p:cNvPr id="10" name="Text 5"/>
          <p:cNvSpPr txBox="1"/>
          <p:nvPr/>
        </p:nvSpPr>
        <p:spPr>
          <a:xfrm>
            <a:off x="60579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TURBINA</a:t>
            </a:r>
            <a:endParaRPr lang="en-US" sz="500" dirty="0"/>
          </a:p>
        </p:txBody>
      </p:sp>
      <p:sp>
        <p:nvSpPr>
          <p:cNvPr id="11" name="Text 6"/>
          <p:cNvSpPr txBox="1"/>
          <p:nvPr/>
        </p:nvSpPr>
        <p:spPr>
          <a:xfrm>
            <a:off x="60579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Compra uno a uno</a:t>
            </a:r>
            <a:endParaRPr lang="en-US" sz="950" dirty="0"/>
          </a:p>
        </p:txBody>
      </p:sp>
      <p:sp>
        <p:nvSpPr>
          <p:cNvPr id="12" name="Shape 7"/>
          <p:cNvSpPr/>
          <p:nvPr/>
        </p:nvSpPr>
        <p:spPr>
          <a:xfrm>
            <a:off x="605790" y="2503170"/>
            <a:ext cx="61315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13" name="Text 8"/>
          <p:cNvSpPr txBox="1"/>
          <p:nvPr/>
        </p:nvSpPr>
        <p:spPr>
          <a:xfrm>
            <a:off x="678942" y="2503170"/>
            <a:ext cx="52171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1 : 1</a:t>
            </a:r>
            <a:endParaRPr lang="en-US" sz="1000" dirty="0"/>
          </a:p>
        </p:txBody>
      </p:sp>
      <p:sp>
        <p:nvSpPr>
          <p:cNvPr id="14" name="Text 9"/>
          <p:cNvSpPr txBox="1"/>
          <p:nvPr/>
        </p:nvSpPr>
        <p:spPr>
          <a:xfrm>
            <a:off x="60579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Cada RM que gana se reclama en la turbina. Usted compra la misma cantidad en el DEX, espera 24 horas y ambas son suyas. Cada pago es también una compra.</a:t>
            </a:r>
            <a:endParaRPr lang="en-US" sz="750" dirty="0"/>
          </a:p>
        </p:txBody>
      </p:sp>
      <p:sp>
        <p:nvSpPr>
          <p:cNvPr id="15" name="Shape 10"/>
          <p:cNvSpPr/>
          <p:nvPr/>
        </p:nvSpPr>
        <p:spPr>
          <a:xfrm>
            <a:off x="605790" y="4057650"/>
            <a:ext cx="1691640" cy="0"/>
          </a:xfrm>
          <a:prstGeom prst="line">
            <a:avLst/>
          </a:prstGeom>
          <a:noFill/>
          <a:ln w="6350">
            <a:solidFill>
              <a:srgbClr val="C9A85C">
                <a:alpha val="20000"/>
              </a:srgbClr>
            </a:solidFill>
            <a:prstDash val="solid"/>
          </a:ln>
        </p:spPr>
      </p:sp>
      <p:sp>
        <p:nvSpPr>
          <p:cNvPr id="16" name="Text 11"/>
          <p:cNvSpPr txBox="1"/>
          <p:nvPr/>
        </p:nvSpPr>
        <p:spPr>
          <a:xfrm>
            <a:off x="60579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ESPERA</a:t>
            </a:r>
            <a:endParaRPr lang="en-US" sz="450" dirty="0"/>
          </a:p>
        </p:txBody>
      </p:sp>
      <p:sp>
        <p:nvSpPr>
          <p:cNvPr id="17" name="Text 12"/>
          <p:cNvSpPr txBox="1"/>
          <p:nvPr/>
        </p:nvSpPr>
        <p:spPr>
          <a:xfrm>
            <a:off x="60579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24 horas</a:t>
            </a:r>
            <a:endParaRPr lang="en-US" sz="650" dirty="0"/>
          </a:p>
        </p:txBody>
      </p:sp>
      <p:sp>
        <p:nvSpPr>
          <p:cNvPr id="18" name="Text 13"/>
          <p:cNvSpPr txBox="1"/>
          <p:nvPr/>
        </p:nvSpPr>
        <p:spPr>
          <a:xfrm>
            <a:off x="149161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PROPORCIÓN</a:t>
            </a:r>
            <a:endParaRPr lang="en-US" sz="450" dirty="0"/>
          </a:p>
        </p:txBody>
      </p:sp>
      <p:sp>
        <p:nvSpPr>
          <p:cNvPr id="19" name="Text 14"/>
          <p:cNvSpPr txBox="1"/>
          <p:nvPr/>
        </p:nvSpPr>
        <p:spPr>
          <a:xfrm>
            <a:off x="149161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Uno a uno</a:t>
            </a:r>
            <a:endParaRPr lang="en-US" sz="650" dirty="0"/>
          </a:p>
        </p:txBody>
      </p:sp>
      <p:sp>
        <p:nvSpPr>
          <p:cNvPr id="20" name="Shape 15"/>
          <p:cNvSpPr/>
          <p:nvPr/>
        </p:nvSpPr>
        <p:spPr>
          <a:xfrm>
            <a:off x="253746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21" name="Image 2" descr="/home/claude/spartan/deck/icons14/percent_gold_46.png">    </p:cNvPr>
          <p:cNvPicPr>
            <a:picLocks noChangeAspect="1"/>
          </p:cNvPicPr>
          <p:nvPr/>
        </p:nvPicPr>
        <p:blipFill>
          <a:blip r:embed="rId4"/>
          <a:stretch>
            <a:fillRect/>
          </a:stretch>
        </p:blipFill>
        <p:spPr>
          <a:xfrm>
            <a:off x="2686050" y="1817370"/>
            <a:ext cx="262890" cy="262890"/>
          </a:xfrm>
          <a:prstGeom prst="rect">
            <a:avLst/>
          </a:prstGeom>
        </p:spPr>
      </p:pic>
      <p:sp>
        <p:nvSpPr>
          <p:cNvPr id="22" name="Text 16"/>
          <p:cNvSpPr txBox="1"/>
          <p:nvPr/>
        </p:nvSpPr>
        <p:spPr>
          <a:xfrm>
            <a:off x="268605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IMPUESTO DE VENTA</a:t>
            </a:r>
            <a:endParaRPr lang="en-US" sz="500" dirty="0"/>
          </a:p>
        </p:txBody>
      </p:sp>
      <p:sp>
        <p:nvSpPr>
          <p:cNvPr id="23" name="Text 17"/>
          <p:cNvSpPr txBox="1"/>
          <p:nvPr/>
        </p:nvSpPr>
        <p:spPr>
          <a:xfrm>
            <a:off x="268605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El pánico cuesta dinero</a:t>
            </a:r>
            <a:endParaRPr lang="en-US" sz="950" dirty="0"/>
          </a:p>
        </p:txBody>
      </p:sp>
      <p:sp>
        <p:nvSpPr>
          <p:cNvPr id="24" name="Shape 18"/>
          <p:cNvSpPr/>
          <p:nvPr/>
        </p:nvSpPr>
        <p:spPr>
          <a:xfrm>
            <a:off x="2686050" y="2503170"/>
            <a:ext cx="8493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25" name="Text 19"/>
          <p:cNvSpPr txBox="1"/>
          <p:nvPr/>
        </p:nvSpPr>
        <p:spPr>
          <a:xfrm>
            <a:off x="2759202" y="2503170"/>
            <a:ext cx="7579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5% → 30%</a:t>
            </a:r>
            <a:endParaRPr lang="en-US" sz="1000" dirty="0"/>
          </a:p>
        </p:txBody>
      </p:sp>
      <p:sp>
        <p:nvSpPr>
          <p:cNvPr id="26" name="Text 20"/>
          <p:cNvSpPr txBox="1"/>
          <p:nvPr/>
        </p:nvSpPr>
        <p:spPr>
          <a:xfrm>
            <a:off x="268605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Comprar es gratis. Vender empieza en 5%. Si el precio cae más de 5% frente a su media móvil, el impuesto sube por tramos hasta 30%. Vender despacio es barato; liquidar de golpe, no. El objetivo es frenar las cascadas, no bloquear las salidas.</a:t>
            </a:r>
            <a:endParaRPr lang="en-US" sz="750" dirty="0"/>
          </a:p>
        </p:txBody>
      </p:sp>
      <p:sp>
        <p:nvSpPr>
          <p:cNvPr id="27" name="Shape 21"/>
          <p:cNvSpPr/>
          <p:nvPr/>
        </p:nvSpPr>
        <p:spPr>
          <a:xfrm>
            <a:off x="2686050" y="4057650"/>
            <a:ext cx="1691640" cy="0"/>
          </a:xfrm>
          <a:prstGeom prst="line">
            <a:avLst/>
          </a:prstGeom>
          <a:noFill/>
          <a:ln w="6350">
            <a:solidFill>
              <a:srgbClr val="C9A85C">
                <a:alpha val="20000"/>
              </a:srgbClr>
            </a:solidFill>
            <a:prstDash val="solid"/>
          </a:ln>
        </p:spPr>
      </p:sp>
      <p:sp>
        <p:nvSpPr>
          <p:cNvPr id="28" name="Text 22"/>
          <p:cNvSpPr txBox="1"/>
          <p:nvPr/>
        </p:nvSpPr>
        <p:spPr>
          <a:xfrm>
            <a:off x="268605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IMPUESTO DE COMPRA</a:t>
            </a:r>
            <a:endParaRPr lang="en-US" sz="450" dirty="0"/>
          </a:p>
        </p:txBody>
      </p:sp>
      <p:sp>
        <p:nvSpPr>
          <p:cNvPr id="29" name="Text 23"/>
          <p:cNvSpPr txBox="1"/>
          <p:nvPr/>
        </p:nvSpPr>
        <p:spPr>
          <a:xfrm>
            <a:off x="268605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0%</a:t>
            </a:r>
            <a:endParaRPr lang="en-US" sz="650" dirty="0"/>
          </a:p>
        </p:txBody>
      </p:sp>
      <p:sp>
        <p:nvSpPr>
          <p:cNvPr id="30" name="Text 24"/>
          <p:cNvSpPr txBox="1"/>
          <p:nvPr/>
        </p:nvSpPr>
        <p:spPr>
          <a:xfrm>
            <a:off x="357187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SE REEVALÚA</a:t>
            </a:r>
            <a:endParaRPr lang="en-US" sz="450" dirty="0"/>
          </a:p>
        </p:txBody>
      </p:sp>
      <p:sp>
        <p:nvSpPr>
          <p:cNvPr id="31" name="Text 25"/>
          <p:cNvSpPr txBox="1"/>
          <p:nvPr/>
        </p:nvSpPr>
        <p:spPr>
          <a:xfrm>
            <a:off x="357187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Cada tres horas</a:t>
            </a:r>
            <a:endParaRPr lang="en-US" sz="650" dirty="0"/>
          </a:p>
        </p:txBody>
      </p:sp>
      <p:sp>
        <p:nvSpPr>
          <p:cNvPr id="32" name="Shape 26"/>
          <p:cNvSpPr/>
          <p:nvPr/>
        </p:nvSpPr>
        <p:spPr>
          <a:xfrm>
            <a:off x="461772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33" name="Image 3" descr="/home/claude/spartan/deck/icons14/flame_gold_46.png">    </p:cNvPr>
          <p:cNvPicPr>
            <a:picLocks noChangeAspect="1"/>
          </p:cNvPicPr>
          <p:nvPr/>
        </p:nvPicPr>
        <p:blipFill>
          <a:blip r:embed="rId5"/>
          <a:stretch>
            <a:fillRect/>
          </a:stretch>
        </p:blipFill>
        <p:spPr>
          <a:xfrm>
            <a:off x="4766310" y="1817370"/>
            <a:ext cx="262890" cy="262890"/>
          </a:xfrm>
          <a:prstGeom prst="rect">
            <a:avLst/>
          </a:prstGeom>
        </p:spPr>
      </p:pic>
      <p:sp>
        <p:nvSpPr>
          <p:cNvPr id="34" name="Text 27"/>
          <p:cNvSpPr txBox="1"/>
          <p:nvPr/>
        </p:nvSpPr>
        <p:spPr>
          <a:xfrm>
            <a:off x="476631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QUEMA Y RECOMPRA</a:t>
            </a:r>
            <a:endParaRPr lang="en-US" sz="500" dirty="0"/>
          </a:p>
        </p:txBody>
      </p:sp>
      <p:sp>
        <p:nvSpPr>
          <p:cNvPr id="35" name="Text 28"/>
          <p:cNvSpPr txBox="1"/>
          <p:nvPr/>
        </p:nvSpPr>
        <p:spPr>
          <a:xfrm>
            <a:off x="476631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La oferta baja</a:t>
            </a:r>
            <a:endParaRPr lang="en-US" sz="950" dirty="0"/>
          </a:p>
        </p:txBody>
      </p:sp>
      <p:sp>
        <p:nvSpPr>
          <p:cNvPr id="36" name="Shape 29"/>
          <p:cNvSpPr/>
          <p:nvPr/>
        </p:nvSpPr>
        <p:spPr>
          <a:xfrm>
            <a:off x="4766310" y="2503170"/>
            <a:ext cx="4556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37" name="Text 30"/>
          <p:cNvSpPr txBox="1"/>
          <p:nvPr/>
        </p:nvSpPr>
        <p:spPr>
          <a:xfrm>
            <a:off x="4839462" y="2503170"/>
            <a:ext cx="3642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65%</a:t>
            </a:r>
            <a:endParaRPr lang="en-US" sz="1000" dirty="0"/>
          </a:p>
        </p:txBody>
      </p:sp>
      <p:sp>
        <p:nvSpPr>
          <p:cNvPr id="38" name="Text 31"/>
          <p:cNvSpPr txBox="1"/>
          <p:nvPr/>
        </p:nvSpPr>
        <p:spPr>
          <a:xfrm>
            <a:off x="476631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El 1.2% de cada venta recompra RM y GD y los quema. De cualquier impuesto extra, el 65% se quema directamente.</a:t>
            </a:r>
            <a:endParaRPr lang="en-US" sz="750" dirty="0"/>
          </a:p>
        </p:txBody>
      </p:sp>
      <p:sp>
        <p:nvSpPr>
          <p:cNvPr id="39" name="Shape 32"/>
          <p:cNvSpPr/>
          <p:nvPr/>
        </p:nvSpPr>
        <p:spPr>
          <a:xfrm>
            <a:off x="4766310" y="4057650"/>
            <a:ext cx="1691640" cy="0"/>
          </a:xfrm>
          <a:prstGeom prst="line">
            <a:avLst/>
          </a:prstGeom>
          <a:noFill/>
          <a:ln w="6350">
            <a:solidFill>
              <a:srgbClr val="C9A85C">
                <a:alpha val="20000"/>
              </a:srgbClr>
            </a:solidFill>
            <a:prstDash val="solid"/>
          </a:ln>
        </p:spPr>
      </p:sp>
      <p:sp>
        <p:nvSpPr>
          <p:cNvPr id="40" name="Text 33"/>
          <p:cNvSpPr txBox="1"/>
          <p:nvPr/>
        </p:nvSpPr>
        <p:spPr>
          <a:xfrm>
            <a:off x="476631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DE CADA VENTA</a:t>
            </a:r>
            <a:endParaRPr lang="en-US" sz="450" dirty="0"/>
          </a:p>
        </p:txBody>
      </p:sp>
      <p:sp>
        <p:nvSpPr>
          <p:cNvPr id="41" name="Text 34"/>
          <p:cNvSpPr txBox="1"/>
          <p:nvPr/>
        </p:nvSpPr>
        <p:spPr>
          <a:xfrm>
            <a:off x="476631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1.2%</a:t>
            </a:r>
            <a:endParaRPr lang="en-US" sz="650" dirty="0"/>
          </a:p>
        </p:txBody>
      </p:sp>
      <p:sp>
        <p:nvSpPr>
          <p:cNvPr id="42" name="Text 35"/>
          <p:cNvSpPr txBox="1"/>
          <p:nvPr/>
        </p:nvSpPr>
        <p:spPr>
          <a:xfrm>
            <a:off x="565213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DEL IMPUESTO EXTRA</a:t>
            </a:r>
            <a:endParaRPr lang="en-US" sz="450" dirty="0"/>
          </a:p>
        </p:txBody>
      </p:sp>
      <p:sp>
        <p:nvSpPr>
          <p:cNvPr id="43" name="Text 36"/>
          <p:cNvSpPr txBox="1"/>
          <p:nvPr/>
        </p:nvSpPr>
        <p:spPr>
          <a:xfrm>
            <a:off x="565213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65% quemado</a:t>
            </a:r>
            <a:endParaRPr lang="en-US" sz="650" dirty="0"/>
          </a:p>
        </p:txBody>
      </p:sp>
      <p:sp>
        <p:nvSpPr>
          <p:cNvPr id="44" name="Shape 37"/>
          <p:cNvSpPr/>
          <p:nvPr/>
        </p:nvSpPr>
        <p:spPr>
          <a:xfrm>
            <a:off x="6697980" y="1680210"/>
            <a:ext cx="1988820" cy="2857500"/>
          </a:xfrm>
          <a:prstGeom prst="roundRect">
            <a:avLst>
              <a:gd name="adj" fmla="val 4023"/>
            </a:avLst>
          </a:prstGeom>
          <a:solidFill>
            <a:srgbClr val="08090B">
              <a:alpha val="88000"/>
            </a:srgbClr>
          </a:solidFill>
          <a:ln w="7620">
            <a:solidFill>
              <a:srgbClr val="C9A85C">
                <a:alpha val="34000"/>
              </a:srgbClr>
            </a:solidFill>
            <a:prstDash val="solid"/>
          </a:ln>
        </p:spPr>
      </p:sp>
      <p:pic>
        <p:nvPicPr>
          <p:cNvPr id="45" name="Image 4" descr="/home/claude/spartan/deck/icons14/hand-coins_gold_46.png">    </p:cNvPr>
          <p:cNvPicPr>
            <a:picLocks noChangeAspect="1"/>
          </p:cNvPicPr>
          <p:nvPr/>
        </p:nvPicPr>
        <p:blipFill>
          <a:blip r:embed="rId6"/>
          <a:stretch>
            <a:fillRect/>
          </a:stretch>
        </p:blipFill>
        <p:spPr>
          <a:xfrm>
            <a:off x="6846570" y="1817370"/>
            <a:ext cx="262890" cy="262890"/>
          </a:xfrm>
          <a:prstGeom prst="rect">
            <a:avLst/>
          </a:prstGeom>
        </p:spPr>
      </p:pic>
      <p:sp>
        <p:nvSpPr>
          <p:cNvPr id="46" name="Text 38"/>
          <p:cNvSpPr txBox="1"/>
          <p:nvPr/>
        </p:nvSpPr>
        <p:spPr>
          <a:xfrm>
            <a:off x="6846570" y="2160270"/>
            <a:ext cx="169164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POOL DE INCENTIVOS</a:t>
            </a:r>
            <a:endParaRPr lang="en-US" sz="500" dirty="0"/>
          </a:p>
        </p:txBody>
      </p:sp>
      <p:sp>
        <p:nvSpPr>
          <p:cNvPr id="47" name="Text 39"/>
          <p:cNvSpPr txBox="1"/>
          <p:nvPr/>
        </p:nvSpPr>
        <p:spPr>
          <a:xfrm>
            <a:off x="6846570" y="2297430"/>
            <a:ext cx="169164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Los tenedores cobran por la caída</a:t>
            </a:r>
            <a:endParaRPr lang="en-US" sz="950" dirty="0"/>
          </a:p>
        </p:txBody>
      </p:sp>
      <p:sp>
        <p:nvSpPr>
          <p:cNvPr id="48" name="Shape 40"/>
          <p:cNvSpPr/>
          <p:nvPr/>
        </p:nvSpPr>
        <p:spPr>
          <a:xfrm>
            <a:off x="6846570" y="2503170"/>
            <a:ext cx="455676" cy="217170"/>
          </a:xfrm>
          <a:prstGeom prst="roundRect">
            <a:avLst>
              <a:gd name="adj" fmla="val 23684"/>
            </a:avLst>
          </a:prstGeom>
          <a:solidFill>
            <a:srgbClr val="C9A85C">
              <a:alpha val="12000"/>
            </a:srgbClr>
          </a:solidFill>
          <a:ln w="7620">
            <a:solidFill>
              <a:srgbClr val="C9A85C">
                <a:alpha val="48000"/>
              </a:srgbClr>
            </a:solidFill>
            <a:prstDash val="solid"/>
          </a:ln>
        </p:spPr>
      </p:sp>
      <p:sp>
        <p:nvSpPr>
          <p:cNvPr id="49" name="Text 41"/>
          <p:cNvSpPr txBox="1"/>
          <p:nvPr/>
        </p:nvSpPr>
        <p:spPr>
          <a:xfrm>
            <a:off x="6919722" y="2503170"/>
            <a:ext cx="364236" cy="217170"/>
          </a:xfrm>
          <a:prstGeom prst="rect">
            <a:avLst/>
          </a:prstGeom>
          <a:noFill/>
          <a:ln/>
        </p:spPr>
        <p:txBody>
          <a:bodyPr wrap="square" lIns="0" tIns="0" rIns="0" bIns="0" rtlCol="0" anchor="ctr"/>
          <a:lstStyle/>
          <a:p>
            <a:pPr indent="0" marL="0">
              <a:buNone/>
            </a:pPr>
            <a:r>
              <a:rPr lang="en-US" sz="1000" b="1" dirty="0">
                <a:solidFill>
                  <a:srgbClr val="EAD08A"/>
                </a:solidFill>
                <a:latin typeface="Cinzel" pitchFamily="34" charset="0"/>
                <a:ea typeface="Cinzel" pitchFamily="34" charset="-122"/>
                <a:cs typeface="Cinzel" pitchFamily="34" charset="-120"/>
              </a:rPr>
              <a:t>35%</a:t>
            </a:r>
            <a:endParaRPr lang="en-US" sz="1000" dirty="0"/>
          </a:p>
        </p:txBody>
      </p:sp>
      <p:sp>
        <p:nvSpPr>
          <p:cNvPr id="50" name="Text 42"/>
          <p:cNvSpPr txBox="1"/>
          <p:nvPr/>
        </p:nvSpPr>
        <p:spPr>
          <a:xfrm>
            <a:off x="6846570" y="2800350"/>
            <a:ext cx="1691640" cy="123444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El otro 35% del impuesto extra va a quien tenga $200 o más en una posición a 360 o 540 días. Cuando otros entran en pánico, a usted le pagan.</a:t>
            </a:r>
            <a:endParaRPr lang="en-US" sz="750" dirty="0"/>
          </a:p>
        </p:txBody>
      </p:sp>
      <p:sp>
        <p:nvSpPr>
          <p:cNvPr id="51" name="Shape 43"/>
          <p:cNvSpPr/>
          <p:nvPr/>
        </p:nvSpPr>
        <p:spPr>
          <a:xfrm>
            <a:off x="6846570" y="4057650"/>
            <a:ext cx="1691640" cy="0"/>
          </a:xfrm>
          <a:prstGeom prst="line">
            <a:avLst/>
          </a:prstGeom>
          <a:noFill/>
          <a:ln w="6350">
            <a:solidFill>
              <a:srgbClr val="C9A85C">
                <a:alpha val="20000"/>
              </a:srgbClr>
            </a:solidFill>
            <a:prstDash val="solid"/>
          </a:ln>
        </p:spPr>
      </p:sp>
      <p:sp>
        <p:nvSpPr>
          <p:cNvPr id="52" name="Text 44"/>
          <p:cNvSpPr txBox="1"/>
          <p:nvPr/>
        </p:nvSpPr>
        <p:spPr>
          <a:xfrm>
            <a:off x="6846570"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MÍNIMO</a:t>
            </a:r>
            <a:endParaRPr lang="en-US" sz="450" dirty="0"/>
          </a:p>
        </p:txBody>
      </p:sp>
      <p:sp>
        <p:nvSpPr>
          <p:cNvPr id="53" name="Text 45"/>
          <p:cNvSpPr txBox="1"/>
          <p:nvPr/>
        </p:nvSpPr>
        <p:spPr>
          <a:xfrm>
            <a:off x="6846570"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$200 en 360 o 540</a:t>
            </a:r>
            <a:endParaRPr lang="en-US" sz="650" dirty="0"/>
          </a:p>
        </p:txBody>
      </p:sp>
      <p:sp>
        <p:nvSpPr>
          <p:cNvPr id="54" name="Text 46"/>
          <p:cNvSpPr txBox="1"/>
          <p:nvPr/>
        </p:nvSpPr>
        <p:spPr>
          <a:xfrm>
            <a:off x="7732395" y="4137660"/>
            <a:ext cx="80581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DEL IMPUESTO EXTRA</a:t>
            </a:r>
            <a:endParaRPr lang="en-US" sz="450" dirty="0"/>
          </a:p>
        </p:txBody>
      </p:sp>
      <p:sp>
        <p:nvSpPr>
          <p:cNvPr id="55" name="Text 47"/>
          <p:cNvSpPr txBox="1"/>
          <p:nvPr/>
        </p:nvSpPr>
        <p:spPr>
          <a:xfrm>
            <a:off x="7732395" y="4223385"/>
            <a:ext cx="80581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35% repartido</a:t>
            </a:r>
            <a:endParaRPr lang="en-US" sz="650" dirty="0"/>
          </a:p>
        </p:txBody>
      </p:sp>
      <p:sp>
        <p:nvSpPr>
          <p:cNvPr id="56" name="Shape 48"/>
          <p:cNvSpPr/>
          <p:nvPr/>
        </p:nvSpPr>
        <p:spPr>
          <a:xfrm>
            <a:off x="457200" y="4629150"/>
            <a:ext cx="8229600" cy="0"/>
          </a:xfrm>
          <a:prstGeom prst="line">
            <a:avLst/>
          </a:prstGeom>
          <a:noFill/>
          <a:ln w="6350">
            <a:solidFill>
              <a:srgbClr val="C9A85C">
                <a:alpha val="25000"/>
              </a:srgbClr>
            </a:solidFill>
            <a:prstDash val="solid"/>
          </a:ln>
        </p:spPr>
      </p:sp>
      <p:sp>
        <p:nvSpPr>
          <p:cNvPr id="57" name="Text 49"/>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Según lo declarado por Spartan OS en la sesión informativa del 14 de septiembre de 2026 y en la presentación de interpretación del núcleo de O². O² lee el TWAP, el precio de las operaciones, el volumen de compra y venta y la profundidad de liquidez cada tres horas; el precio es una señal, no el veredicto. Puede defender la liquidez y frenar la venta concentrada; no puede fabricar demanda. El mercado decide el precio.</a:t>
            </a:r>
            <a:endParaRPr lang="en-US" sz="550" dirty="0"/>
          </a:p>
        </p:txBody>
      </p:sp>
      <p:sp>
        <p:nvSpPr>
          <p:cNvPr id="58" name="Shape 50"/>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59" name="Shape 51"/>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60" name="Shape 52"/>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61" name="Shape 53"/>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62" name="Shape 54"/>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63" name="Shape 55"/>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64" name="Shape 56"/>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65" name="Shape 57"/>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66" name="Shape 58"/>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67" name="Shape 59"/>
          <p:cNvSpPr/>
          <p:nvPr/>
        </p:nvSpPr>
        <p:spPr>
          <a:xfrm>
            <a:off x="7886700" y="4734878"/>
            <a:ext cx="125730" cy="40005"/>
          </a:xfrm>
          <a:prstGeom prst="roundRect">
            <a:avLst>
              <a:gd name="adj" fmla="val 50000"/>
            </a:avLst>
          </a:prstGeom>
          <a:solidFill>
            <a:srgbClr val="EAD08A"/>
          </a:solidFill>
          <a:ln w="12700">
            <a:solidFill>
              <a:srgbClr val="EAD08A"/>
            </a:solidFill>
            <a:prstDash val="solid"/>
          </a:ln>
        </p:spPr>
      </p:sp>
      <p:sp>
        <p:nvSpPr>
          <p:cNvPr id="68" name="Shape 60"/>
          <p:cNvSpPr/>
          <p:nvPr/>
        </p:nvSpPr>
        <p:spPr>
          <a:xfrm>
            <a:off x="8052435" y="4734878"/>
            <a:ext cx="40005" cy="40005"/>
          </a:xfrm>
          <a:prstGeom prst="ellipse">
            <a:avLst/>
          </a:prstGeom>
          <a:solidFill>
            <a:srgbClr val="C9A85C">
              <a:alpha val="22000"/>
            </a:srgbClr>
          </a:solidFill>
          <a:ln w="12700">
            <a:solidFill>
              <a:srgbClr val="C9A85C">
                <a:alpha val="22000"/>
              </a:srgbClr>
            </a:solidFill>
            <a:prstDash val="solid"/>
          </a:ln>
        </p:spPr>
      </p:sp>
      <p:sp>
        <p:nvSpPr>
          <p:cNvPr id="69" name="Shape 61"/>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70" name="Text 62"/>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11 / 13</a:t>
            </a:r>
            <a:endParaRPr lang="en-US" sz="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11 · POR QUÉ AHORA</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Noventa días de vida. </a:t>
            </a:r>
            <a:pPr indent="0" marL="0">
              <a:buNone/>
            </a:pPr>
            <a:r>
              <a:rPr lang="en-US" sz="2000" b="1" spc="30" kern="0" dirty="0">
                <a:solidFill>
                  <a:srgbClr val="EAD08A"/>
                </a:solidFill>
                <a:latin typeface="Cinzel" pitchFamily="34" charset="0"/>
                <a:ea typeface="Cinzel" pitchFamily="34" charset="-122"/>
                <a:cs typeface="Cinzel" pitchFamily="34" charset="-120"/>
              </a:rPr>
              <a:t>No noventa días tarde.</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El primer proyecto en una cadena nueva de una fundación con historial. Las posiciones que importan son las que se toman antes de que lleguen la segunda y la tercera aplicación.</a:t>
            </a:r>
            <a:endParaRPr lang="en-US" sz="900" dirty="0"/>
          </a:p>
        </p:txBody>
      </p:sp>
      <p:sp>
        <p:nvSpPr>
          <p:cNvPr id="10" name="Shape 5"/>
          <p:cNvSpPr/>
          <p:nvPr/>
        </p:nvSpPr>
        <p:spPr>
          <a:xfrm>
            <a:off x="4572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11" name="Image 2" descr="/home/claude/spartan/deck/icons14/flag_gold_46.png">    </p:cNvPr>
          <p:cNvPicPr>
            <a:picLocks noChangeAspect="1"/>
          </p:cNvPicPr>
          <p:nvPr/>
        </p:nvPicPr>
        <p:blipFill>
          <a:blip r:embed="rId4"/>
          <a:stretch>
            <a:fillRect/>
          </a:stretch>
        </p:blipFill>
        <p:spPr>
          <a:xfrm>
            <a:off x="605790" y="1817370"/>
            <a:ext cx="262890" cy="262890"/>
          </a:xfrm>
          <a:prstGeom prst="rect">
            <a:avLst/>
          </a:prstGeom>
        </p:spPr>
      </p:pic>
      <p:sp>
        <p:nvSpPr>
          <p:cNvPr id="12" name="Text 6"/>
          <p:cNvSpPr txBox="1"/>
          <p:nvPr/>
        </p:nvSpPr>
        <p:spPr>
          <a:xfrm>
            <a:off x="6057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PRIMERO</a:t>
            </a:r>
            <a:endParaRPr lang="en-US" sz="500" dirty="0"/>
          </a:p>
        </p:txBody>
      </p:sp>
      <p:sp>
        <p:nvSpPr>
          <p:cNvPr id="13" name="Text 7"/>
          <p:cNvSpPr txBox="1"/>
          <p:nvPr/>
        </p:nvSpPr>
        <p:spPr>
          <a:xfrm>
            <a:off x="6057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Primer proyecto en la cadena</a:t>
            </a:r>
            <a:endParaRPr lang="en-US" sz="950" dirty="0"/>
          </a:p>
        </p:txBody>
      </p:sp>
      <p:sp>
        <p:nvSpPr>
          <p:cNvPr id="14" name="Text 8"/>
          <p:cNvSpPr txBox="1"/>
          <p:nvPr/>
        </p:nvSpPr>
        <p:spPr>
          <a:xfrm>
            <a:off x="6057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Anubis Chain tiene hoy una aplicación de consumo. La hoja de ruta nombra una segunda y una tercera. Los líderes que construyen ahora heredan a cada usuario que traigan esas aplicaciones.</a:t>
            </a:r>
            <a:endParaRPr lang="en-US" sz="750" dirty="0"/>
          </a:p>
        </p:txBody>
      </p:sp>
      <p:sp>
        <p:nvSpPr>
          <p:cNvPr id="15" name="Shape 9"/>
          <p:cNvSpPr/>
          <p:nvPr/>
        </p:nvSpPr>
        <p:spPr>
          <a:xfrm>
            <a:off x="605790" y="4057650"/>
            <a:ext cx="1592580" cy="0"/>
          </a:xfrm>
          <a:prstGeom prst="line">
            <a:avLst/>
          </a:prstGeom>
          <a:noFill/>
          <a:ln w="6350">
            <a:solidFill>
              <a:srgbClr val="C9A85C">
                <a:alpha val="20000"/>
              </a:srgbClr>
            </a:solidFill>
            <a:prstDash val="solid"/>
          </a:ln>
        </p:spPr>
      </p:sp>
      <p:sp>
        <p:nvSpPr>
          <p:cNvPr id="16" name="Text 10"/>
          <p:cNvSpPr txBox="1"/>
          <p:nvPr/>
        </p:nvSpPr>
        <p:spPr>
          <a:xfrm>
            <a:off x="6057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RED PRINCIPAL</a:t>
            </a:r>
            <a:endParaRPr lang="en-US" sz="450" dirty="0"/>
          </a:p>
        </p:txBody>
      </p:sp>
      <p:sp>
        <p:nvSpPr>
          <p:cNvPr id="17" name="Text 11"/>
          <p:cNvSpPr txBox="1"/>
          <p:nvPr/>
        </p:nvSpPr>
        <p:spPr>
          <a:xfrm>
            <a:off x="6057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Abril de 2026</a:t>
            </a:r>
            <a:endParaRPr lang="en-US" sz="650" dirty="0"/>
          </a:p>
        </p:txBody>
      </p:sp>
      <p:sp>
        <p:nvSpPr>
          <p:cNvPr id="18" name="Text 12"/>
          <p:cNvSpPr txBox="1"/>
          <p:nvPr/>
        </p:nvSpPr>
        <p:spPr>
          <a:xfrm>
            <a:off x="14420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APLICACIONES</a:t>
            </a:r>
            <a:endParaRPr lang="en-US" sz="450" dirty="0"/>
          </a:p>
        </p:txBody>
      </p:sp>
      <p:sp>
        <p:nvSpPr>
          <p:cNvPr id="19" name="Text 13"/>
          <p:cNvSpPr txBox="1"/>
          <p:nvPr/>
        </p:nvSpPr>
        <p:spPr>
          <a:xfrm>
            <a:off x="14420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Una activa, dos nombradas</a:t>
            </a:r>
            <a:endParaRPr lang="en-US" sz="650" dirty="0"/>
          </a:p>
        </p:txBody>
      </p:sp>
      <p:sp>
        <p:nvSpPr>
          <p:cNvPr id="20" name="Shape 14"/>
          <p:cNvSpPr/>
          <p:nvPr/>
        </p:nvSpPr>
        <p:spPr>
          <a:xfrm>
            <a:off x="24384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21" name="Image 3" descr="/home/claude/spartan/deck/icons14/award_gold_46.png">    </p:cNvPr>
          <p:cNvPicPr>
            <a:picLocks noChangeAspect="1"/>
          </p:cNvPicPr>
          <p:nvPr/>
        </p:nvPicPr>
        <p:blipFill>
          <a:blip r:embed="rId5"/>
          <a:stretch>
            <a:fillRect/>
          </a:stretch>
        </p:blipFill>
        <p:spPr>
          <a:xfrm>
            <a:off x="2586990" y="1817370"/>
            <a:ext cx="262890" cy="262890"/>
          </a:xfrm>
          <a:prstGeom prst="rect">
            <a:avLst/>
          </a:prstGeom>
        </p:spPr>
      </p:pic>
      <p:sp>
        <p:nvSpPr>
          <p:cNvPr id="22" name="Text 15"/>
          <p:cNvSpPr txBox="1"/>
          <p:nvPr/>
        </p:nvSpPr>
        <p:spPr>
          <a:xfrm>
            <a:off x="25869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MÁS JUSTO</a:t>
            </a:r>
            <a:endParaRPr lang="en-US" sz="500" dirty="0"/>
          </a:p>
        </p:txBody>
      </p:sp>
      <p:sp>
        <p:nvSpPr>
          <p:cNvPr id="23" name="Text 16"/>
          <p:cNvSpPr txBox="1"/>
          <p:nvPr/>
        </p:nvSpPr>
        <p:spPr>
          <a:xfrm>
            <a:off x="25869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Hecho para líderes que trabajan</a:t>
            </a:r>
            <a:endParaRPr lang="en-US" sz="950" dirty="0"/>
          </a:p>
        </p:txBody>
      </p:sp>
      <p:sp>
        <p:nvSpPr>
          <p:cNvPr id="24" name="Text 17"/>
          <p:cNvSpPr txBox="1"/>
          <p:nvPr/>
        </p:nvSpPr>
        <p:spPr>
          <a:xfrm>
            <a:off x="25869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Dos equipos, no tres. Topes que otros sistemas al estilo Olympus nunca tuvieron. Capital de vuelta a diario. Una puntuación que paga más al líder activo que al pasivo.</a:t>
            </a:r>
            <a:endParaRPr lang="en-US" sz="750" dirty="0"/>
          </a:p>
        </p:txBody>
      </p:sp>
      <p:sp>
        <p:nvSpPr>
          <p:cNvPr id="25" name="Shape 18"/>
          <p:cNvSpPr/>
          <p:nvPr/>
        </p:nvSpPr>
        <p:spPr>
          <a:xfrm>
            <a:off x="2586990" y="4057650"/>
            <a:ext cx="1592580" cy="0"/>
          </a:xfrm>
          <a:prstGeom prst="line">
            <a:avLst/>
          </a:prstGeom>
          <a:noFill/>
          <a:ln w="6350">
            <a:solidFill>
              <a:srgbClr val="C9A85C">
                <a:alpha val="20000"/>
              </a:srgbClr>
            </a:solidFill>
            <a:prstDash val="solid"/>
          </a:ln>
        </p:spPr>
      </p:sp>
      <p:sp>
        <p:nvSpPr>
          <p:cNvPr id="26" name="Text 19"/>
          <p:cNvSpPr txBox="1"/>
          <p:nvPr/>
        </p:nvSpPr>
        <p:spPr>
          <a:xfrm>
            <a:off x="25869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EQUIPOS</a:t>
            </a:r>
            <a:endParaRPr lang="en-US" sz="450" dirty="0"/>
          </a:p>
        </p:txBody>
      </p:sp>
      <p:sp>
        <p:nvSpPr>
          <p:cNvPr id="27" name="Text 20"/>
          <p:cNvSpPr txBox="1"/>
          <p:nvPr/>
        </p:nvSpPr>
        <p:spPr>
          <a:xfrm>
            <a:off x="25869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Dos, no tres</a:t>
            </a:r>
            <a:endParaRPr lang="en-US" sz="650" dirty="0"/>
          </a:p>
        </p:txBody>
      </p:sp>
      <p:sp>
        <p:nvSpPr>
          <p:cNvPr id="28" name="Text 21"/>
          <p:cNvSpPr txBox="1"/>
          <p:nvPr/>
        </p:nvSpPr>
        <p:spPr>
          <a:xfrm>
            <a:off x="34232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CAPITAL</a:t>
            </a:r>
            <a:endParaRPr lang="en-US" sz="450" dirty="0"/>
          </a:p>
        </p:txBody>
      </p:sp>
      <p:sp>
        <p:nvSpPr>
          <p:cNvPr id="29" name="Text 22"/>
          <p:cNvSpPr txBox="1"/>
          <p:nvPr/>
        </p:nvSpPr>
        <p:spPr>
          <a:xfrm>
            <a:off x="34232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Vuelve a diario</a:t>
            </a:r>
            <a:endParaRPr lang="en-US" sz="650" dirty="0"/>
          </a:p>
        </p:txBody>
      </p:sp>
      <p:sp>
        <p:nvSpPr>
          <p:cNvPr id="30" name="Shape 23"/>
          <p:cNvSpPr/>
          <p:nvPr/>
        </p:nvSpPr>
        <p:spPr>
          <a:xfrm>
            <a:off x="4419600" y="1680210"/>
            <a:ext cx="1889760" cy="2857500"/>
          </a:xfrm>
          <a:prstGeom prst="roundRect">
            <a:avLst>
              <a:gd name="adj" fmla="val 4234"/>
            </a:avLst>
          </a:prstGeom>
          <a:solidFill>
            <a:srgbClr val="08090B">
              <a:alpha val="88000"/>
            </a:srgbClr>
          </a:solidFill>
          <a:ln w="7620">
            <a:solidFill>
              <a:srgbClr val="C9A85C">
                <a:alpha val="34000"/>
              </a:srgbClr>
            </a:solidFill>
            <a:prstDash val="solid"/>
          </a:ln>
        </p:spPr>
      </p:sp>
      <p:pic>
        <p:nvPicPr>
          <p:cNvPr id="31" name="Image 4" descr="/home/claude/spartan/deck/icons14/search_gold_46.png">    </p:cNvPr>
          <p:cNvPicPr>
            <a:picLocks noChangeAspect="1"/>
          </p:cNvPicPr>
          <p:nvPr/>
        </p:nvPicPr>
        <p:blipFill>
          <a:blip r:embed="rId6"/>
          <a:stretch>
            <a:fillRect/>
          </a:stretch>
        </p:blipFill>
        <p:spPr>
          <a:xfrm>
            <a:off x="4568190" y="1817370"/>
            <a:ext cx="262890" cy="262890"/>
          </a:xfrm>
          <a:prstGeom prst="rect">
            <a:avLst/>
          </a:prstGeom>
        </p:spPr>
      </p:pic>
      <p:sp>
        <p:nvSpPr>
          <p:cNvPr id="32" name="Text 24"/>
          <p:cNvSpPr txBox="1"/>
          <p:nvPr/>
        </p:nvSpPr>
        <p:spPr>
          <a:xfrm>
            <a:off x="4568190" y="2160270"/>
            <a:ext cx="1592580" cy="91440"/>
          </a:xfrm>
          <a:prstGeom prst="rect">
            <a:avLst/>
          </a:prstGeom>
          <a:noFill/>
          <a:ln/>
        </p:spPr>
        <p:txBody>
          <a:bodyPr wrap="square" lIns="0" tIns="0" rIns="0" bIns="0" rtlCol="0" anchor="t"/>
          <a:lstStyle/>
          <a:p>
            <a:pPr indent="0" marL="0">
              <a:buNone/>
            </a:pPr>
            <a:r>
              <a:rPr lang="en-US" sz="500" b="1" spc="200" kern="0" dirty="0">
                <a:solidFill>
                  <a:srgbClr val="C9A85C"/>
                </a:solidFill>
                <a:latin typeface="Manrope" pitchFamily="34" charset="0"/>
                <a:ea typeface="Manrope" pitchFamily="34" charset="-122"/>
                <a:cs typeface="Manrope" pitchFamily="34" charset="-120"/>
              </a:rPr>
              <a:t>COMPROBABLE</a:t>
            </a:r>
            <a:endParaRPr lang="en-US" sz="500" dirty="0"/>
          </a:p>
        </p:txBody>
      </p:sp>
      <p:sp>
        <p:nvSpPr>
          <p:cNvPr id="33" name="Text 25"/>
          <p:cNvSpPr txBox="1"/>
          <p:nvPr/>
        </p:nvSpPr>
        <p:spPr>
          <a:xfrm>
            <a:off x="4568190" y="2297430"/>
            <a:ext cx="1592580" cy="171450"/>
          </a:xfrm>
          <a:prstGeom prst="rect">
            <a:avLst/>
          </a:prstGeom>
          <a:noFill/>
          <a:ln/>
        </p:spPr>
        <p:txBody>
          <a:bodyPr wrap="square" lIns="0" tIns="0" rIns="0" bIns="0" rtlCol="0" anchor="t"/>
          <a:lstStyle/>
          <a:p>
            <a:pPr indent="0" marL="0">
              <a:buNone/>
            </a:pPr>
            <a:r>
              <a:rPr lang="en-US" sz="950" b="1" dirty="0">
                <a:solidFill>
                  <a:srgbClr val="F4EFE3"/>
                </a:solidFill>
                <a:latin typeface="Manrope" pitchFamily="34" charset="0"/>
                <a:ea typeface="Manrope" pitchFamily="34" charset="-122"/>
                <a:cs typeface="Manrope" pitchFamily="34" charset="-120"/>
              </a:rPr>
              <a:t>Nada que creer a ciegas</a:t>
            </a:r>
            <a:endParaRPr lang="en-US" sz="950" dirty="0"/>
          </a:p>
        </p:txBody>
      </p:sp>
      <p:sp>
        <p:nvSpPr>
          <p:cNvPr id="34" name="Text 26"/>
          <p:cNvSpPr txBox="1"/>
          <p:nvPr/>
        </p:nvSpPr>
        <p:spPr>
          <a:xfrm>
            <a:off x="4568190" y="2503170"/>
            <a:ext cx="1592580" cy="1531620"/>
          </a:xfrm>
          <a:prstGeom prst="rect">
            <a:avLst/>
          </a:prstGeom>
          <a:noFill/>
          <a:ln/>
        </p:spPr>
        <p:txBody>
          <a:bodyPr wrap="square" lIns="0" tIns="0" rIns="0" bIns="0" rtlCol="0" anchor="t"/>
          <a:lstStyle/>
          <a:p>
            <a:pPr indent="0" marL="0">
              <a:lnSpc>
                <a:spcPct val="108000"/>
              </a:lnSpc>
              <a:buNone/>
            </a:pPr>
            <a:r>
              <a:rPr lang="en-US" sz="750" dirty="0">
                <a:solidFill>
                  <a:srgbClr val="D9D3C6"/>
                </a:solidFill>
                <a:latin typeface="Manrope" pitchFamily="34" charset="0"/>
                <a:ea typeface="Manrope" pitchFamily="34" charset="-122"/>
                <a:cs typeface="Manrope" pitchFamily="34" charset="-120"/>
              </a:rPr>
              <a:t>chainlist.org/chain/6714, browser.anubispace.org, The Graph, Blockscout, el pool del DEX. Cada cifra de esta presentación puede comprobarse esta noche, por cualquiera.</a:t>
            </a:r>
            <a:endParaRPr lang="en-US" sz="750" dirty="0"/>
          </a:p>
        </p:txBody>
      </p:sp>
      <p:sp>
        <p:nvSpPr>
          <p:cNvPr id="35" name="Shape 27"/>
          <p:cNvSpPr/>
          <p:nvPr/>
        </p:nvSpPr>
        <p:spPr>
          <a:xfrm>
            <a:off x="4568190" y="4057650"/>
            <a:ext cx="1592580" cy="0"/>
          </a:xfrm>
          <a:prstGeom prst="line">
            <a:avLst/>
          </a:prstGeom>
          <a:noFill/>
          <a:ln w="6350">
            <a:solidFill>
              <a:srgbClr val="C9A85C">
                <a:alpha val="20000"/>
              </a:srgbClr>
            </a:solidFill>
            <a:prstDash val="solid"/>
          </a:ln>
        </p:spPr>
      </p:sp>
      <p:sp>
        <p:nvSpPr>
          <p:cNvPr id="36" name="Text 28"/>
          <p:cNvSpPr txBox="1"/>
          <p:nvPr/>
        </p:nvSpPr>
        <p:spPr>
          <a:xfrm>
            <a:off x="4568190"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CHAIN ID</a:t>
            </a:r>
            <a:endParaRPr lang="en-US" sz="450" dirty="0"/>
          </a:p>
        </p:txBody>
      </p:sp>
      <p:sp>
        <p:nvSpPr>
          <p:cNvPr id="37" name="Text 29"/>
          <p:cNvSpPr txBox="1"/>
          <p:nvPr/>
        </p:nvSpPr>
        <p:spPr>
          <a:xfrm>
            <a:off x="4568190"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6714</a:t>
            </a:r>
            <a:endParaRPr lang="en-US" sz="650" dirty="0"/>
          </a:p>
        </p:txBody>
      </p:sp>
      <p:sp>
        <p:nvSpPr>
          <p:cNvPr id="38" name="Text 30"/>
          <p:cNvSpPr txBox="1"/>
          <p:nvPr/>
        </p:nvSpPr>
        <p:spPr>
          <a:xfrm>
            <a:off x="5404485" y="4137660"/>
            <a:ext cx="756285" cy="80010"/>
          </a:xfrm>
          <a:prstGeom prst="rect">
            <a:avLst/>
          </a:prstGeom>
          <a:noFill/>
          <a:ln/>
        </p:spPr>
        <p:txBody>
          <a:bodyPr wrap="square" lIns="0" tIns="0" rIns="0" bIns="0" rtlCol="0" anchor="t"/>
          <a:lstStyle/>
          <a:p>
            <a:pPr indent="0" marL="0">
              <a:buNone/>
            </a:pPr>
            <a:r>
              <a:rPr lang="en-US" sz="450" b="1" spc="150" kern="0" dirty="0">
                <a:solidFill>
                  <a:srgbClr val="9A948A"/>
                </a:solidFill>
                <a:latin typeface="Manrope" pitchFamily="34" charset="0"/>
                <a:ea typeface="Manrope" pitchFamily="34" charset="-122"/>
                <a:cs typeface="Manrope" pitchFamily="34" charset="-120"/>
              </a:rPr>
              <a:t>EXPLORADOR</a:t>
            </a:r>
            <a:endParaRPr lang="en-US" sz="450" dirty="0"/>
          </a:p>
        </p:txBody>
      </p:sp>
      <p:sp>
        <p:nvSpPr>
          <p:cNvPr id="39" name="Text 31"/>
          <p:cNvSpPr txBox="1"/>
          <p:nvPr/>
        </p:nvSpPr>
        <p:spPr>
          <a:xfrm>
            <a:off x="5404485" y="4223385"/>
            <a:ext cx="756285" cy="160020"/>
          </a:xfrm>
          <a:prstGeom prst="rect">
            <a:avLst/>
          </a:prstGeom>
          <a:noFill/>
          <a:ln/>
        </p:spPr>
        <p:txBody>
          <a:bodyPr wrap="square" lIns="0" tIns="0" rIns="0" bIns="0" rtlCol="0" anchor="t"/>
          <a:lstStyle/>
          <a:p>
            <a:pPr indent="0" marL="0">
              <a:lnSpc>
                <a:spcPct val="95000"/>
              </a:lnSpc>
              <a:buNone/>
            </a:pPr>
            <a:r>
              <a:rPr lang="en-US" sz="650" b="1" dirty="0">
                <a:solidFill>
                  <a:srgbClr val="EDE8DC"/>
                </a:solidFill>
                <a:latin typeface="Manrope" pitchFamily="34" charset="0"/>
                <a:ea typeface="Manrope" pitchFamily="34" charset="-122"/>
                <a:cs typeface="Manrope" pitchFamily="34" charset="-120"/>
              </a:rPr>
              <a:t>browser.anubispace.org</a:t>
            </a:r>
            <a:endParaRPr lang="en-US" sz="650" dirty="0"/>
          </a:p>
        </p:txBody>
      </p:sp>
      <p:pic>
        <p:nvPicPr>
          <p:cNvPr id="40" name="Image 5" descr="/home/claude/spartan/deck/plates14/12.png">    </p:cNvPr>
          <p:cNvPicPr>
            <a:picLocks noChangeAspect="1"/>
          </p:cNvPicPr>
          <p:nvPr/>
        </p:nvPicPr>
        <p:blipFill>
          <a:blip r:embed="rId7"/>
          <a:stretch>
            <a:fillRect/>
          </a:stretch>
        </p:blipFill>
        <p:spPr>
          <a:xfrm>
            <a:off x="6400800" y="1680210"/>
            <a:ext cx="2286000" cy="2857500"/>
          </a:xfrm>
          <a:prstGeom prst="rect">
            <a:avLst/>
          </a:prstGeom>
        </p:spPr>
      </p:pic>
      <p:sp>
        <p:nvSpPr>
          <p:cNvPr id="41" name="Shape 32"/>
          <p:cNvSpPr/>
          <p:nvPr/>
        </p:nvSpPr>
        <p:spPr>
          <a:xfrm>
            <a:off x="457200" y="4629150"/>
            <a:ext cx="8229600" cy="0"/>
          </a:xfrm>
          <a:prstGeom prst="line">
            <a:avLst/>
          </a:prstGeom>
          <a:noFill/>
          <a:ln w="6350">
            <a:solidFill>
              <a:srgbClr val="C9A85C">
                <a:alpha val="25000"/>
              </a:srgbClr>
            </a:solidFill>
            <a:prstDash val="solid"/>
          </a:ln>
        </p:spPr>
      </p:sp>
      <p:sp>
        <p:nvSpPr>
          <p:cNvPr id="42" name="Text 33"/>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Puntos de la hoja de ruta según lo publicado; las fechas de la segunda y la tercera aplicación corresponde confirmarlas al proyecto.</a:t>
            </a:r>
            <a:endParaRPr lang="en-US" sz="550" dirty="0"/>
          </a:p>
        </p:txBody>
      </p:sp>
      <p:sp>
        <p:nvSpPr>
          <p:cNvPr id="43" name="Shape 34"/>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44" name="Shape 35"/>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45" name="Shape 36"/>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46" name="Shape 37"/>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47" name="Shape 38"/>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48" name="Shape 39"/>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49" name="Shape 40"/>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50" name="Shape 41"/>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51" name="Shape 42"/>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52" name="Shape 43"/>
          <p:cNvSpPr/>
          <p:nvPr/>
        </p:nvSpPr>
        <p:spPr>
          <a:xfrm>
            <a:off x="7886700" y="4734878"/>
            <a:ext cx="40005" cy="40005"/>
          </a:xfrm>
          <a:prstGeom prst="ellipse">
            <a:avLst/>
          </a:prstGeom>
          <a:solidFill>
            <a:srgbClr val="C9A85C">
              <a:alpha val="22000"/>
            </a:srgbClr>
          </a:solidFill>
          <a:ln w="12700">
            <a:solidFill>
              <a:srgbClr val="C9A85C">
                <a:alpha val="22000"/>
              </a:srgbClr>
            </a:solidFill>
            <a:prstDash val="solid"/>
          </a:ln>
        </p:spPr>
      </p:sp>
      <p:sp>
        <p:nvSpPr>
          <p:cNvPr id="53" name="Shape 44"/>
          <p:cNvSpPr/>
          <p:nvPr/>
        </p:nvSpPr>
        <p:spPr>
          <a:xfrm>
            <a:off x="7966710" y="4734878"/>
            <a:ext cx="125730" cy="40005"/>
          </a:xfrm>
          <a:prstGeom prst="roundRect">
            <a:avLst>
              <a:gd name="adj" fmla="val 50000"/>
            </a:avLst>
          </a:prstGeom>
          <a:solidFill>
            <a:srgbClr val="EAD08A"/>
          </a:solidFill>
          <a:ln w="12700">
            <a:solidFill>
              <a:srgbClr val="EAD08A"/>
            </a:solidFill>
            <a:prstDash val="solid"/>
          </a:ln>
        </p:spPr>
      </p:sp>
      <p:sp>
        <p:nvSpPr>
          <p:cNvPr id="54" name="Shape 45"/>
          <p:cNvSpPr/>
          <p:nvPr/>
        </p:nvSpPr>
        <p:spPr>
          <a:xfrm>
            <a:off x="8132445" y="4734878"/>
            <a:ext cx="40005" cy="40005"/>
          </a:xfrm>
          <a:prstGeom prst="ellipse">
            <a:avLst/>
          </a:prstGeom>
          <a:solidFill>
            <a:srgbClr val="C9A85C">
              <a:alpha val="22000"/>
            </a:srgbClr>
          </a:solidFill>
          <a:ln w="12700">
            <a:solidFill>
              <a:srgbClr val="C9A85C">
                <a:alpha val="22000"/>
              </a:srgbClr>
            </a:solidFill>
            <a:prstDash val="solid"/>
          </a:ln>
        </p:spPr>
      </p:sp>
      <p:sp>
        <p:nvSpPr>
          <p:cNvPr id="55" name="Text 46"/>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12 / 13</a:t>
            </a:r>
            <a:endParaRPr lang="en-US" sz="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eencoded.png">    </p:cNvPr>
          <p:cNvPicPr>
            <a:picLocks noChangeAspect="1"/>
          </p:cNvPicPr>
          <p:nvPr/>
        </p:nvPicPr>
        <p:blipFill>
          <a:blip r:embed="rId2"/>
          <a:stretch>
            <a:fillRect/>
          </a:stretch>
        </p:blipFill>
        <p:spPr>
          <a:xfrm>
            <a:off x="457200" y="326898"/>
            <a:ext cx="219456" cy="219456"/>
          </a:xfrm>
          <a:prstGeom prst="rect">
            <a:avLst/>
          </a:prstGeom>
        </p:spPr>
      </p:pic>
      <p:sp>
        <p:nvSpPr>
          <p:cNvPr id="4" name="Text 0"/>
          <p:cNvSpPr txBox="1"/>
          <p:nvPr/>
        </p:nvSpPr>
        <p:spPr>
          <a:xfrm>
            <a:off x="731520" y="308610"/>
            <a:ext cx="1645920" cy="228600"/>
          </a:xfrm>
          <a:prstGeom prst="rect">
            <a:avLst/>
          </a:prstGeom>
          <a:noFill/>
          <a:ln/>
        </p:spPr>
        <p:txBody>
          <a:bodyPr wrap="square" lIns="0" tIns="0" rIns="0" bIns="0" rtlCol="0" anchor="ctr"/>
          <a:lstStyle/>
          <a:p>
            <a:pPr indent="0" marL="0">
              <a:buNone/>
            </a:pPr>
            <a:r>
              <a:rPr lang="en-US" sz="1200" b="1" spc="200" kern="0" dirty="0">
                <a:solidFill>
                  <a:srgbClr val="EAD08A"/>
                </a:solidFill>
                <a:latin typeface="Cinzel" pitchFamily="34" charset="0"/>
                <a:ea typeface="Cinzel" pitchFamily="34" charset="-122"/>
                <a:cs typeface="Cinzel" pitchFamily="34" charset="-120"/>
              </a:rPr>
              <a:t>Spartan OS</a:t>
            </a:r>
            <a:endParaRPr lang="en-US" sz="1200" dirty="0"/>
          </a:p>
        </p:txBody>
      </p:sp>
      <p:pic>
        <p:nvPicPr>
          <p:cNvPr id="5" name="Image 1" descr="preencoded.png">    </p:cNvPr>
          <p:cNvPicPr>
            <a:picLocks noChangeAspect="1"/>
          </p:cNvPicPr>
          <p:nvPr/>
        </p:nvPicPr>
        <p:blipFill>
          <a:blip r:embed="rId3"/>
          <a:stretch>
            <a:fillRect/>
          </a:stretch>
        </p:blipFill>
        <p:spPr>
          <a:xfrm>
            <a:off x="7589520" y="372618"/>
            <a:ext cx="237744" cy="201168"/>
          </a:xfrm>
          <a:prstGeom prst="rect">
            <a:avLst/>
          </a:prstGeom>
        </p:spPr>
      </p:pic>
      <p:sp>
        <p:nvSpPr>
          <p:cNvPr id="6" name="Text 1"/>
          <p:cNvSpPr txBox="1"/>
          <p:nvPr/>
        </p:nvSpPr>
        <p:spPr>
          <a:xfrm>
            <a:off x="7863840" y="308610"/>
            <a:ext cx="914400" cy="228600"/>
          </a:xfrm>
          <a:prstGeom prst="rect">
            <a:avLst/>
          </a:prstGeom>
          <a:noFill/>
          <a:ln/>
        </p:spPr>
        <p:txBody>
          <a:bodyPr wrap="none" lIns="0" tIns="0" rIns="0" bIns="0" rtlCol="0" anchor="ctr"/>
          <a:lstStyle/>
          <a:p>
            <a:pPr indent="0" marL="0">
              <a:buNone/>
            </a:pPr>
            <a:r>
              <a:rPr lang="en-US" sz="1000" b="1" spc="400" kern="0" dirty="0">
                <a:solidFill>
                  <a:srgbClr val="FFFFFF"/>
                </a:solidFill>
                <a:latin typeface="Cinzel" pitchFamily="34" charset="0"/>
                <a:ea typeface="Cinzel" pitchFamily="34" charset="-122"/>
                <a:cs typeface="Cinzel" pitchFamily="34" charset="-120"/>
              </a:rPr>
              <a:t>ANUBIS</a:t>
            </a:r>
            <a:endParaRPr lang="en-US" sz="1000" dirty="0"/>
          </a:p>
        </p:txBody>
      </p:sp>
      <p:sp>
        <p:nvSpPr>
          <p:cNvPr id="7" name="Text 2"/>
          <p:cNvSpPr txBox="1"/>
          <p:nvPr/>
        </p:nvSpPr>
        <p:spPr>
          <a:xfrm>
            <a:off x="457200" y="685800"/>
            <a:ext cx="7315200" cy="91440"/>
          </a:xfrm>
          <a:prstGeom prst="rect">
            <a:avLst/>
          </a:prstGeom>
          <a:noFill/>
          <a:ln/>
        </p:spPr>
        <p:txBody>
          <a:bodyPr wrap="square" lIns="0" tIns="0" rIns="0" bIns="0" rtlCol="0" anchor="t"/>
          <a:lstStyle/>
          <a:p>
            <a:pPr indent="0" marL="0">
              <a:buNone/>
            </a:pPr>
            <a:r>
              <a:rPr lang="en-US" sz="550" b="1" spc="300" kern="0" dirty="0">
                <a:solidFill>
                  <a:srgbClr val="C9A85C"/>
                </a:solidFill>
                <a:latin typeface="Manrope" pitchFamily="34" charset="0"/>
                <a:ea typeface="Manrope" pitchFamily="34" charset="-122"/>
                <a:cs typeface="Manrope" pitchFamily="34" charset="-120"/>
              </a:rPr>
              <a:t>12 · ESTA SEMANA</a:t>
            </a:r>
            <a:endParaRPr lang="en-US" sz="550" dirty="0"/>
          </a:p>
        </p:txBody>
      </p:sp>
      <p:sp>
        <p:nvSpPr>
          <p:cNvPr id="8" name="Text 3"/>
          <p:cNvSpPr txBox="1"/>
          <p:nvPr/>
        </p:nvSpPr>
        <p:spPr>
          <a:xfrm>
            <a:off x="457200" y="834390"/>
            <a:ext cx="8229600" cy="308610"/>
          </a:xfrm>
          <a:prstGeom prst="rect">
            <a:avLst/>
          </a:prstGeom>
          <a:noFill/>
          <a:ln/>
        </p:spPr>
        <p:txBody>
          <a:bodyPr wrap="square" lIns="0" tIns="0" rIns="0" bIns="0" rtlCol="0" anchor="t"/>
          <a:lstStyle/>
          <a:p>
            <a:pPr indent="0" marL="0">
              <a:buNone/>
            </a:pPr>
            <a:r>
              <a:rPr lang="en-US" sz="2000" b="1" spc="30" kern="0" dirty="0">
                <a:solidFill>
                  <a:srgbClr val="F4EFE3"/>
                </a:solidFill>
                <a:latin typeface="Cinzel" pitchFamily="34" charset="0"/>
                <a:ea typeface="Cinzel" pitchFamily="34" charset="-122"/>
                <a:cs typeface="Cinzel" pitchFamily="34" charset="-120"/>
              </a:rPr>
              <a:t>Añada. Pase el puente. </a:t>
            </a:r>
            <a:pPr indent="0" marL="0">
              <a:buNone/>
            </a:pPr>
            <a:r>
              <a:rPr lang="en-US" sz="2000" b="1" spc="30" kern="0" dirty="0">
                <a:solidFill>
                  <a:srgbClr val="EAD08A"/>
                </a:solidFill>
                <a:latin typeface="Cinzel" pitchFamily="34" charset="0"/>
                <a:ea typeface="Cinzel" pitchFamily="34" charset="-122"/>
                <a:cs typeface="Cinzel" pitchFamily="34" charset="-120"/>
              </a:rPr>
              <a:t>Compre el bono.</a:t>
            </a:r>
            <a:endParaRPr lang="en-US" sz="2000" dirty="0"/>
          </a:p>
        </p:txBody>
      </p:sp>
      <p:sp>
        <p:nvSpPr>
          <p:cNvPr id="9" name="Text 4"/>
          <p:cNvSpPr txBox="1"/>
          <p:nvPr/>
        </p:nvSpPr>
        <p:spPr>
          <a:xfrm>
            <a:off x="457200" y="1223010"/>
            <a:ext cx="6400800" cy="342900"/>
          </a:xfrm>
          <a:prstGeom prst="rect">
            <a:avLst/>
          </a:prstGeom>
          <a:noFill/>
          <a:ln/>
        </p:spPr>
        <p:txBody>
          <a:bodyPr wrap="square" lIns="0" tIns="0" rIns="0" bIns="0" rtlCol="0" anchor="t"/>
          <a:lstStyle/>
          <a:p>
            <a:pPr indent="0" marL="0">
              <a:lnSpc>
                <a:spcPct val="105000"/>
              </a:lnSpc>
              <a:buNone/>
            </a:pPr>
            <a:r>
              <a:rPr lang="en-US" sz="900" dirty="0">
                <a:solidFill>
                  <a:srgbClr val="CFC9BC"/>
                </a:solidFill>
                <a:latin typeface="Manrope" pitchFamily="34" charset="0"/>
                <a:ea typeface="Manrope" pitchFamily="34" charset="-122"/>
                <a:cs typeface="Manrope" pitchFamily="34" charset="-120"/>
              </a:rPr>
              <a:t>Siete pasos, una noche. El bono va primero; el staking llega cuando ya está dentro y tiene RM comprados a su líder. Los enlaces de abajo se abren con un clic y se escanean desde el teléfono.</a:t>
            </a:r>
            <a:endParaRPr lang="en-US" sz="900" dirty="0"/>
          </a:p>
        </p:txBody>
      </p:sp>
      <p:sp>
        <p:nvSpPr>
          <p:cNvPr id="10" name="Shape 5"/>
          <p:cNvSpPr/>
          <p:nvPr/>
        </p:nvSpPr>
        <p:spPr>
          <a:xfrm>
            <a:off x="457200" y="1680210"/>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1" name="Shape 6"/>
          <p:cNvSpPr/>
          <p:nvPr/>
        </p:nvSpPr>
        <p:spPr>
          <a:xfrm>
            <a:off x="548640" y="1700621"/>
            <a:ext cx="148590" cy="148590"/>
          </a:xfrm>
          <a:prstGeom prst="ellipse">
            <a:avLst/>
          </a:prstGeom>
          <a:solidFill>
            <a:srgbClr val="08090B">
              <a:alpha val="0"/>
            </a:srgbClr>
          </a:solidFill>
          <a:ln w="9525">
            <a:solidFill>
              <a:srgbClr val="C9A85C">
                <a:alpha val="55000"/>
              </a:srgbClr>
            </a:solidFill>
            <a:prstDash val="solid"/>
          </a:ln>
        </p:spPr>
      </p:sp>
      <p:sp>
        <p:nvSpPr>
          <p:cNvPr id="12" name="Text 7"/>
          <p:cNvSpPr txBox="1"/>
          <p:nvPr/>
        </p:nvSpPr>
        <p:spPr>
          <a:xfrm>
            <a:off x="548640" y="1700621"/>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1</a:t>
            </a:r>
            <a:endParaRPr lang="en-US" sz="600" dirty="0"/>
          </a:p>
        </p:txBody>
      </p:sp>
      <p:sp>
        <p:nvSpPr>
          <p:cNvPr id="13" name="Text 8"/>
          <p:cNvSpPr txBox="1"/>
          <p:nvPr/>
        </p:nvSpPr>
        <p:spPr>
          <a:xfrm>
            <a:off x="765810" y="1680210"/>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Instale Bitget Wallet, escriba la frase semilla en papel, cambie a Anubis Chain (chain ID 6714); en otras billeteras la red se añade a mano</a:t>
            </a:r>
            <a:endParaRPr lang="en-US" sz="700" dirty="0"/>
          </a:p>
        </p:txBody>
      </p:sp>
      <p:sp>
        <p:nvSpPr>
          <p:cNvPr id="14" name="Shape 9"/>
          <p:cNvSpPr/>
          <p:nvPr/>
        </p:nvSpPr>
        <p:spPr>
          <a:xfrm>
            <a:off x="457200" y="1898196"/>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5" name="Shape 10"/>
          <p:cNvSpPr/>
          <p:nvPr/>
        </p:nvSpPr>
        <p:spPr>
          <a:xfrm>
            <a:off x="548640" y="1918607"/>
            <a:ext cx="148590" cy="148590"/>
          </a:xfrm>
          <a:prstGeom prst="ellipse">
            <a:avLst/>
          </a:prstGeom>
          <a:solidFill>
            <a:srgbClr val="08090B">
              <a:alpha val="0"/>
            </a:srgbClr>
          </a:solidFill>
          <a:ln w="9525">
            <a:solidFill>
              <a:srgbClr val="C9A85C">
                <a:alpha val="55000"/>
              </a:srgbClr>
            </a:solidFill>
            <a:prstDash val="solid"/>
          </a:ln>
        </p:spPr>
      </p:sp>
      <p:sp>
        <p:nvSpPr>
          <p:cNvPr id="16" name="Text 11"/>
          <p:cNvSpPr txBox="1"/>
          <p:nvPr/>
        </p:nvSpPr>
        <p:spPr>
          <a:xfrm>
            <a:off x="548640" y="1918607"/>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2</a:t>
            </a:r>
            <a:endParaRPr lang="en-US" sz="600" dirty="0"/>
          </a:p>
        </p:txBody>
      </p:sp>
      <p:sp>
        <p:nvSpPr>
          <p:cNvPr id="17" name="Text 12"/>
          <p:cNvSpPr txBox="1"/>
          <p:nvPr/>
        </p:nvSpPr>
        <p:spPr>
          <a:xfrm>
            <a:off x="765810" y="1898196"/>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Pase por el puente cinco dólares en DAI desde BNB Chain, con la dirección del puente escrita a mano y nunca tomada de un chat: llegan como gasDAI, el combustible de cada movimiento</a:t>
            </a:r>
            <a:endParaRPr lang="en-US" sz="700" dirty="0"/>
          </a:p>
        </p:txBody>
      </p:sp>
      <p:sp>
        <p:nvSpPr>
          <p:cNvPr id="18" name="Shape 13"/>
          <p:cNvSpPr/>
          <p:nvPr/>
        </p:nvSpPr>
        <p:spPr>
          <a:xfrm>
            <a:off x="457200" y="2116183"/>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19" name="Shape 14"/>
          <p:cNvSpPr/>
          <p:nvPr/>
        </p:nvSpPr>
        <p:spPr>
          <a:xfrm>
            <a:off x="548640" y="2136594"/>
            <a:ext cx="148590" cy="148590"/>
          </a:xfrm>
          <a:prstGeom prst="ellipse">
            <a:avLst/>
          </a:prstGeom>
          <a:solidFill>
            <a:srgbClr val="08090B">
              <a:alpha val="0"/>
            </a:srgbClr>
          </a:solidFill>
          <a:ln w="9525">
            <a:solidFill>
              <a:srgbClr val="C9A85C">
                <a:alpha val="55000"/>
              </a:srgbClr>
            </a:solidFill>
            <a:prstDash val="solid"/>
          </a:ln>
        </p:spPr>
      </p:sp>
      <p:sp>
        <p:nvSpPr>
          <p:cNvPr id="20" name="Text 15"/>
          <p:cNvSpPr txBox="1"/>
          <p:nvPr/>
        </p:nvSpPr>
        <p:spPr>
          <a:xfrm>
            <a:off x="548640" y="2136594"/>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3</a:t>
            </a:r>
            <a:endParaRPr lang="en-US" sz="600" dirty="0"/>
          </a:p>
        </p:txBody>
      </p:sp>
      <p:sp>
        <p:nvSpPr>
          <p:cNvPr id="21" name="Text 16"/>
          <p:cNvSpPr txBox="1"/>
          <p:nvPr/>
        </p:nvSpPr>
        <p:spPr>
          <a:xfrm>
            <a:off x="765810" y="2116183"/>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Compre USDT en un exchange, retírelos a BNB Chain, páselos a Anubis por app.anubisbridge.com o GaleBridge, primero una cantidad pequeña</a:t>
            </a:r>
            <a:endParaRPr lang="en-US" sz="700" dirty="0"/>
          </a:p>
        </p:txBody>
      </p:sp>
      <p:sp>
        <p:nvSpPr>
          <p:cNvPr id="22" name="Shape 17"/>
          <p:cNvSpPr/>
          <p:nvPr/>
        </p:nvSpPr>
        <p:spPr>
          <a:xfrm>
            <a:off x="457200" y="2334169"/>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23" name="Shape 18"/>
          <p:cNvSpPr/>
          <p:nvPr/>
        </p:nvSpPr>
        <p:spPr>
          <a:xfrm>
            <a:off x="548640" y="2354580"/>
            <a:ext cx="148590" cy="148590"/>
          </a:xfrm>
          <a:prstGeom prst="ellipse">
            <a:avLst/>
          </a:prstGeom>
          <a:solidFill>
            <a:srgbClr val="08090B">
              <a:alpha val="0"/>
            </a:srgbClr>
          </a:solidFill>
          <a:ln w="9525">
            <a:solidFill>
              <a:srgbClr val="C9A85C">
                <a:alpha val="55000"/>
              </a:srgbClr>
            </a:solidFill>
            <a:prstDash val="solid"/>
          </a:ln>
        </p:spPr>
      </p:sp>
      <p:sp>
        <p:nvSpPr>
          <p:cNvPr id="24" name="Text 19"/>
          <p:cNvSpPr txBox="1"/>
          <p:nvPr/>
        </p:nvSpPr>
        <p:spPr>
          <a:xfrm>
            <a:off x="548640" y="2354580"/>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4</a:t>
            </a:r>
            <a:endParaRPr lang="en-US" sz="600" dirty="0"/>
          </a:p>
        </p:txBody>
      </p:sp>
      <p:sp>
        <p:nvSpPr>
          <p:cNvPr id="25" name="Text 20"/>
          <p:cNvSpPr txBox="1"/>
          <p:nvPr/>
        </p:nvSpPr>
        <p:spPr>
          <a:xfrm>
            <a:off x="765810" y="2334169"/>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Entre con el enlace de referido o el código de su líder; el referidor queda vinculado en la primera conexión, así que nunca desde un chat público</a:t>
            </a:r>
            <a:endParaRPr lang="en-US" sz="700" dirty="0"/>
          </a:p>
        </p:txBody>
      </p:sp>
      <p:sp>
        <p:nvSpPr>
          <p:cNvPr id="26" name="Shape 21"/>
          <p:cNvSpPr/>
          <p:nvPr/>
        </p:nvSpPr>
        <p:spPr>
          <a:xfrm>
            <a:off x="457200" y="2552156"/>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27" name="Shape 22"/>
          <p:cNvSpPr/>
          <p:nvPr/>
        </p:nvSpPr>
        <p:spPr>
          <a:xfrm>
            <a:off x="548640" y="2572566"/>
            <a:ext cx="148590" cy="148590"/>
          </a:xfrm>
          <a:prstGeom prst="ellipse">
            <a:avLst/>
          </a:prstGeom>
          <a:solidFill>
            <a:srgbClr val="08090B">
              <a:alpha val="0"/>
            </a:srgbClr>
          </a:solidFill>
          <a:ln w="9525">
            <a:solidFill>
              <a:srgbClr val="C9A85C">
                <a:alpha val="55000"/>
              </a:srgbClr>
            </a:solidFill>
            <a:prstDash val="solid"/>
          </a:ln>
        </p:spPr>
      </p:sp>
      <p:sp>
        <p:nvSpPr>
          <p:cNvPr id="28" name="Text 23"/>
          <p:cNvSpPr txBox="1"/>
          <p:nvPr/>
        </p:nvSpPr>
        <p:spPr>
          <a:xfrm>
            <a:off x="548640" y="2572566"/>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5</a:t>
            </a:r>
            <a:endParaRPr lang="en-US" sz="600" dirty="0"/>
          </a:p>
        </p:txBody>
      </p:sp>
      <p:sp>
        <p:nvSpPr>
          <p:cNvPr id="29" name="Text 24"/>
          <p:cNvSpPr txBox="1"/>
          <p:nvPr/>
        </p:nvSpPr>
        <p:spPr>
          <a:xfrm>
            <a:off x="765810" y="2552156"/>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Compre el bono de liquidez a 540 días con USDT: RM por debajo del mercado, liberados a diario, tope de 5× en USDT fijado al entrar</a:t>
            </a:r>
            <a:endParaRPr lang="en-US" sz="700" dirty="0"/>
          </a:p>
        </p:txBody>
      </p:sp>
      <p:sp>
        <p:nvSpPr>
          <p:cNvPr id="30" name="Shape 25"/>
          <p:cNvSpPr/>
          <p:nvPr/>
        </p:nvSpPr>
        <p:spPr>
          <a:xfrm>
            <a:off x="457200" y="2770142"/>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31" name="Shape 26"/>
          <p:cNvSpPr/>
          <p:nvPr/>
        </p:nvSpPr>
        <p:spPr>
          <a:xfrm>
            <a:off x="548640" y="2790553"/>
            <a:ext cx="148590" cy="148590"/>
          </a:xfrm>
          <a:prstGeom prst="ellipse">
            <a:avLst/>
          </a:prstGeom>
          <a:solidFill>
            <a:srgbClr val="08090B">
              <a:alpha val="0"/>
            </a:srgbClr>
          </a:solidFill>
          <a:ln w="9525">
            <a:solidFill>
              <a:srgbClr val="C9A85C">
                <a:alpha val="55000"/>
              </a:srgbClr>
            </a:solidFill>
            <a:prstDash val="solid"/>
          </a:ln>
        </p:spPr>
      </p:sp>
      <p:sp>
        <p:nvSpPr>
          <p:cNvPr id="32" name="Text 27"/>
          <p:cNvSpPr txBox="1"/>
          <p:nvPr/>
        </p:nvSpPr>
        <p:spPr>
          <a:xfrm>
            <a:off x="548640" y="2790553"/>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6</a:t>
            </a:r>
            <a:endParaRPr lang="en-US" sz="600" dirty="0"/>
          </a:p>
        </p:txBody>
      </p:sp>
      <p:sp>
        <p:nvSpPr>
          <p:cNvPr id="33" name="Text 28"/>
          <p:cNvSpPr txBox="1"/>
          <p:nvPr/>
        </p:nvSpPr>
        <p:spPr>
          <a:xfrm>
            <a:off x="765810" y="2770142"/>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Reclame cada doce horas a través de la turbina; importe RM y GD. El staking viene después, con RM comprados a su líder</a:t>
            </a:r>
            <a:endParaRPr lang="en-US" sz="700" dirty="0"/>
          </a:p>
        </p:txBody>
      </p:sp>
      <p:sp>
        <p:nvSpPr>
          <p:cNvPr id="34" name="Shape 29"/>
          <p:cNvSpPr/>
          <p:nvPr/>
        </p:nvSpPr>
        <p:spPr>
          <a:xfrm>
            <a:off x="457200" y="2988129"/>
            <a:ext cx="8229600" cy="189411"/>
          </a:xfrm>
          <a:prstGeom prst="roundRect">
            <a:avLst>
              <a:gd name="adj" fmla="val 42241"/>
            </a:avLst>
          </a:prstGeom>
          <a:solidFill>
            <a:srgbClr val="08090B">
              <a:alpha val="88000"/>
            </a:srgbClr>
          </a:solidFill>
          <a:ln w="7620">
            <a:solidFill>
              <a:srgbClr val="C9A85C">
                <a:alpha val="34000"/>
              </a:srgbClr>
            </a:solidFill>
            <a:prstDash val="solid"/>
          </a:ln>
        </p:spPr>
      </p:sp>
      <p:sp>
        <p:nvSpPr>
          <p:cNvPr id="35" name="Shape 30"/>
          <p:cNvSpPr/>
          <p:nvPr/>
        </p:nvSpPr>
        <p:spPr>
          <a:xfrm>
            <a:off x="548640" y="3008539"/>
            <a:ext cx="148590" cy="148590"/>
          </a:xfrm>
          <a:prstGeom prst="ellipse">
            <a:avLst/>
          </a:prstGeom>
          <a:solidFill>
            <a:srgbClr val="08090B">
              <a:alpha val="0"/>
            </a:srgbClr>
          </a:solidFill>
          <a:ln w="9525">
            <a:solidFill>
              <a:srgbClr val="C9A85C">
                <a:alpha val="55000"/>
              </a:srgbClr>
            </a:solidFill>
            <a:prstDash val="solid"/>
          </a:ln>
        </p:spPr>
      </p:sp>
      <p:sp>
        <p:nvSpPr>
          <p:cNvPr id="36" name="Text 31"/>
          <p:cNvSpPr txBox="1"/>
          <p:nvPr/>
        </p:nvSpPr>
        <p:spPr>
          <a:xfrm>
            <a:off x="548640" y="3008539"/>
            <a:ext cx="148590" cy="148590"/>
          </a:xfrm>
          <a:prstGeom prst="rect">
            <a:avLst/>
          </a:prstGeom>
          <a:noFill/>
          <a:ln/>
        </p:spPr>
        <p:txBody>
          <a:bodyPr wrap="square" lIns="0" tIns="0" rIns="0" bIns="0" rtlCol="0" anchor="ctr"/>
          <a:lstStyle/>
          <a:p>
            <a:pPr algn="ctr" indent="0" marL="0">
              <a:buNone/>
            </a:pPr>
            <a:r>
              <a:rPr lang="en-US" sz="600" b="1" dirty="0">
                <a:solidFill>
                  <a:srgbClr val="EAD08A"/>
                </a:solidFill>
                <a:latin typeface="Cinzel" pitchFamily="34" charset="0"/>
                <a:ea typeface="Cinzel" pitchFamily="34" charset="-122"/>
                <a:cs typeface="Cinzel" pitchFamily="34" charset="-120"/>
              </a:rPr>
              <a:t>7</a:t>
            </a:r>
            <a:endParaRPr lang="en-US" sz="600" dirty="0"/>
          </a:p>
        </p:txBody>
      </p:sp>
      <p:sp>
        <p:nvSpPr>
          <p:cNvPr id="37" name="Text 32"/>
          <p:cNvSpPr txBox="1"/>
          <p:nvPr/>
        </p:nvSpPr>
        <p:spPr>
          <a:xfrm>
            <a:off x="765810" y="2988129"/>
            <a:ext cx="7806690" cy="189411"/>
          </a:xfrm>
          <a:prstGeom prst="rect">
            <a:avLst/>
          </a:prstGeom>
          <a:noFill/>
          <a:ln/>
        </p:spPr>
        <p:txBody>
          <a:bodyPr wrap="square" lIns="0" tIns="0" rIns="0" bIns="0" rtlCol="0" anchor="ctr"/>
          <a:lstStyle/>
          <a:p>
            <a:pPr indent="0" marL="0">
              <a:buNone/>
            </a:pPr>
            <a:r>
              <a:rPr lang="en-US" sz="700" dirty="0">
                <a:solidFill>
                  <a:srgbClr val="EDE8DC"/>
                </a:solidFill>
                <a:latin typeface="Manrope" pitchFamily="34" charset="0"/>
                <a:ea typeface="Manrope" pitchFamily="34" charset="-122"/>
                <a:cs typeface="Manrope" pitchFamily="34" charset="-120"/>
              </a:rPr>
              <a:t>Forme sus dos equipos y programe su primera llamada. Envíeles esta presentación</a:t>
            </a:r>
            <a:endParaRPr lang="en-US" sz="700" dirty="0"/>
          </a:p>
        </p:txBody>
      </p:sp>
      <p:sp>
        <p:nvSpPr>
          <p:cNvPr id="38" name="Shape 33">
            <a:hlinkClick r:id="rId4" tooltip="anubischain.ai"/>
          </p:cNvPr>
          <p:cNvSpPr/>
          <p:nvPr/>
        </p:nvSpPr>
        <p:spPr>
          <a:xfrm>
            <a:off x="457200"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39" name="Image 2" descr="/home/claude/spartan/deck/icons14/globe_gold_32.png">    </p:cNvPr>
          <p:cNvPicPr>
            <a:picLocks noChangeAspect="1"/>
          </p:cNvPicPr>
          <p:nvPr/>
        </p:nvPicPr>
        <p:blipFill>
          <a:blip r:embed="rId5"/>
          <a:stretch>
            <a:fillRect/>
          </a:stretch>
        </p:blipFill>
        <p:spPr>
          <a:xfrm>
            <a:off x="797052" y="3326130"/>
            <a:ext cx="182880" cy="182880"/>
          </a:xfrm>
          <a:prstGeom prst="rect">
            <a:avLst/>
          </a:prstGeom>
        </p:spPr>
      </p:pic>
      <p:sp>
        <p:nvSpPr>
          <p:cNvPr id="40" name="Text 34"/>
          <p:cNvSpPr txBox="1"/>
          <p:nvPr/>
        </p:nvSpPr>
        <p:spPr>
          <a:xfrm>
            <a:off x="1071372" y="3326130"/>
            <a:ext cx="893064"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Chain</a:t>
            </a:r>
            <a:endParaRPr lang="en-US" sz="700" dirty="0"/>
          </a:p>
        </p:txBody>
      </p:sp>
      <p:sp>
        <p:nvSpPr>
          <p:cNvPr id="41" name="Text 35"/>
          <p:cNvSpPr txBox="1"/>
          <p:nvPr/>
        </p:nvSpPr>
        <p:spPr>
          <a:xfrm>
            <a:off x="514350"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Sitio oficial</a:t>
            </a:r>
            <a:endParaRPr lang="en-US" sz="550" dirty="0"/>
          </a:p>
        </p:txBody>
      </p:sp>
      <p:pic>
        <p:nvPicPr>
          <p:cNvPr id="42" name="Image 3" descr="/home/claude/spartan/assets/qr/https-anubischain-ai.png">
            <a:hlinkClick r:id="rId7" tooltip="anubischain.ai"/>
          </p:cNvPr>
          <p:cNvPicPr>
            <a:picLocks noChangeAspect="1"/>
          </p:cNvPicPr>
          <p:nvPr/>
        </p:nvPicPr>
        <p:blipFill>
          <a:blip r:embed="rId6"/>
          <a:stretch>
            <a:fillRect/>
          </a:stretch>
        </p:blipFill>
        <p:spPr>
          <a:xfrm>
            <a:off x="969264" y="3669030"/>
            <a:ext cx="548640" cy="548640"/>
          </a:xfrm>
          <a:prstGeom prst="rect">
            <a:avLst/>
          </a:prstGeom>
        </p:spPr>
      </p:pic>
      <p:sp>
        <p:nvSpPr>
          <p:cNvPr id="43" name="Text 36"/>
          <p:cNvSpPr txBox="1"/>
          <p:nvPr/>
        </p:nvSpPr>
        <p:spPr>
          <a:xfrm>
            <a:off x="514350"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anubischain.ai  ↗</a:t>
            </a:r>
            <a:endParaRPr lang="en-US" sz="600" dirty="0"/>
          </a:p>
        </p:txBody>
      </p:sp>
      <p:sp>
        <p:nvSpPr>
          <p:cNvPr id="44" name="Shape 37">
            <a:hlinkClick r:id="rId8" tooltip="x.com/Spartan_Arena_"/>
          </p:cNvPr>
          <p:cNvSpPr/>
          <p:nvPr/>
        </p:nvSpPr>
        <p:spPr>
          <a:xfrm>
            <a:off x="2121408"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45" name="Image 4" descr="/home/claude/spartan/deck/icons14/X_gold_32.png">    </p:cNvPr>
          <p:cNvPicPr>
            <a:picLocks noChangeAspect="1"/>
          </p:cNvPicPr>
          <p:nvPr/>
        </p:nvPicPr>
        <p:blipFill>
          <a:blip r:embed="rId9"/>
          <a:stretch>
            <a:fillRect/>
          </a:stretch>
        </p:blipFill>
        <p:spPr>
          <a:xfrm>
            <a:off x="2512822" y="3326130"/>
            <a:ext cx="182880" cy="182880"/>
          </a:xfrm>
          <a:prstGeom prst="rect">
            <a:avLst/>
          </a:prstGeom>
        </p:spPr>
      </p:pic>
      <p:sp>
        <p:nvSpPr>
          <p:cNvPr id="46" name="Text 38"/>
          <p:cNvSpPr txBox="1"/>
          <p:nvPr/>
        </p:nvSpPr>
        <p:spPr>
          <a:xfrm>
            <a:off x="2787142" y="3326130"/>
            <a:ext cx="789940"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Spartan OS</a:t>
            </a:r>
            <a:endParaRPr lang="en-US" sz="700" dirty="0"/>
          </a:p>
        </p:txBody>
      </p:sp>
      <p:sp>
        <p:nvSpPr>
          <p:cNvPr id="47" name="Text 39"/>
          <p:cNvSpPr txBox="1"/>
          <p:nvPr/>
        </p:nvSpPr>
        <p:spPr>
          <a:xfrm>
            <a:off x="2178558"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Cuenta oficial en X</a:t>
            </a:r>
            <a:endParaRPr lang="en-US" sz="550" dirty="0"/>
          </a:p>
        </p:txBody>
      </p:sp>
      <p:pic>
        <p:nvPicPr>
          <p:cNvPr id="48" name="Image 5" descr="/home/claude/spartan/assets/qr/https-x-com-spartan-arena.png">
            <a:hlinkClick r:id="rId11" tooltip="x.com/Spartan_Arena_"/>
          </p:cNvPr>
          <p:cNvPicPr>
            <a:picLocks noChangeAspect="1"/>
          </p:cNvPicPr>
          <p:nvPr/>
        </p:nvPicPr>
        <p:blipFill>
          <a:blip r:embed="rId10"/>
          <a:stretch>
            <a:fillRect/>
          </a:stretch>
        </p:blipFill>
        <p:spPr>
          <a:xfrm>
            <a:off x="2633472" y="3669030"/>
            <a:ext cx="548640" cy="548640"/>
          </a:xfrm>
          <a:prstGeom prst="rect">
            <a:avLst/>
          </a:prstGeom>
        </p:spPr>
      </p:pic>
      <p:sp>
        <p:nvSpPr>
          <p:cNvPr id="49" name="Text 40"/>
          <p:cNvSpPr txBox="1"/>
          <p:nvPr/>
        </p:nvSpPr>
        <p:spPr>
          <a:xfrm>
            <a:off x="2178558"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x.com/Spartan_Arena_  ↗</a:t>
            </a:r>
            <a:endParaRPr lang="en-US" sz="600" dirty="0"/>
          </a:p>
        </p:txBody>
      </p:sp>
      <p:sp>
        <p:nvSpPr>
          <p:cNvPr id="50" name="Shape 41">
            <a:hlinkClick r:id="rId12" tooltip="x.com/ANUBISCHAIN_"/>
          </p:cNvPr>
          <p:cNvSpPr/>
          <p:nvPr/>
        </p:nvSpPr>
        <p:spPr>
          <a:xfrm>
            <a:off x="3785616"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51" name="Image 6" descr="/home/claude/spartan/deck/icons14/X_gold_32.png">    </p:cNvPr>
          <p:cNvPicPr>
            <a:picLocks noChangeAspect="1"/>
          </p:cNvPicPr>
          <p:nvPr/>
        </p:nvPicPr>
        <p:blipFill>
          <a:blip r:embed="rId13"/>
          <a:stretch>
            <a:fillRect/>
          </a:stretch>
        </p:blipFill>
        <p:spPr>
          <a:xfrm>
            <a:off x="4125468" y="3326130"/>
            <a:ext cx="182880" cy="182880"/>
          </a:xfrm>
          <a:prstGeom prst="rect">
            <a:avLst/>
          </a:prstGeom>
        </p:spPr>
      </p:pic>
      <p:sp>
        <p:nvSpPr>
          <p:cNvPr id="52" name="Text 42"/>
          <p:cNvSpPr txBox="1"/>
          <p:nvPr/>
        </p:nvSpPr>
        <p:spPr>
          <a:xfrm>
            <a:off x="4399788" y="3326130"/>
            <a:ext cx="893064"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Chain</a:t>
            </a:r>
            <a:endParaRPr lang="en-US" sz="700" dirty="0"/>
          </a:p>
        </p:txBody>
      </p:sp>
      <p:sp>
        <p:nvSpPr>
          <p:cNvPr id="53" name="Text 43"/>
          <p:cNvSpPr txBox="1"/>
          <p:nvPr/>
        </p:nvSpPr>
        <p:spPr>
          <a:xfrm>
            <a:off x="3842766"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Cuenta oficial en X</a:t>
            </a:r>
            <a:endParaRPr lang="en-US" sz="550" dirty="0"/>
          </a:p>
        </p:txBody>
      </p:sp>
      <p:pic>
        <p:nvPicPr>
          <p:cNvPr id="54" name="Image 7" descr="/home/claude/spartan/assets/qr/https-x-com-anubischain.png">
            <a:hlinkClick r:id="rId15" tooltip="x.com/ANUBISCHAIN_"/>
          </p:cNvPr>
          <p:cNvPicPr>
            <a:picLocks noChangeAspect="1"/>
          </p:cNvPicPr>
          <p:nvPr/>
        </p:nvPicPr>
        <p:blipFill>
          <a:blip r:embed="rId14"/>
          <a:stretch>
            <a:fillRect/>
          </a:stretch>
        </p:blipFill>
        <p:spPr>
          <a:xfrm>
            <a:off x="4297680" y="3669030"/>
            <a:ext cx="548640" cy="548640"/>
          </a:xfrm>
          <a:prstGeom prst="rect">
            <a:avLst/>
          </a:prstGeom>
        </p:spPr>
      </p:pic>
      <p:sp>
        <p:nvSpPr>
          <p:cNvPr id="55" name="Text 44"/>
          <p:cNvSpPr txBox="1"/>
          <p:nvPr/>
        </p:nvSpPr>
        <p:spPr>
          <a:xfrm>
            <a:off x="3842766"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x.com/ANUBISCHAIN_  ↗</a:t>
            </a:r>
            <a:endParaRPr lang="en-US" sz="600" dirty="0"/>
          </a:p>
        </p:txBody>
      </p:sp>
      <p:sp>
        <p:nvSpPr>
          <p:cNvPr id="56" name="Shape 45">
            <a:hlinkClick r:id="rId16" tooltip="app.anubisbridge.com"/>
          </p:cNvPr>
          <p:cNvSpPr/>
          <p:nvPr/>
        </p:nvSpPr>
        <p:spPr>
          <a:xfrm>
            <a:off x="5449824"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57" name="Image 8" descr="/home/claude/spartan/deck/icons14/arrow-right-left_gold_32.png">    </p:cNvPr>
          <p:cNvPicPr>
            <a:picLocks noChangeAspect="1"/>
          </p:cNvPicPr>
          <p:nvPr/>
        </p:nvPicPr>
        <p:blipFill>
          <a:blip r:embed="rId17"/>
          <a:stretch>
            <a:fillRect/>
          </a:stretch>
        </p:blipFill>
        <p:spPr>
          <a:xfrm>
            <a:off x="5763895" y="3326130"/>
            <a:ext cx="182880" cy="182880"/>
          </a:xfrm>
          <a:prstGeom prst="rect">
            <a:avLst/>
          </a:prstGeom>
        </p:spPr>
      </p:pic>
      <p:sp>
        <p:nvSpPr>
          <p:cNvPr id="58" name="Text 46"/>
          <p:cNvSpPr txBox="1"/>
          <p:nvPr/>
        </p:nvSpPr>
        <p:spPr>
          <a:xfrm>
            <a:off x="6038215" y="3326130"/>
            <a:ext cx="944626"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Anubis Bridge</a:t>
            </a:r>
            <a:endParaRPr lang="en-US" sz="700" dirty="0"/>
          </a:p>
        </p:txBody>
      </p:sp>
      <p:sp>
        <p:nvSpPr>
          <p:cNvPr id="59" name="Text 47"/>
          <p:cNvSpPr txBox="1"/>
          <p:nvPr/>
        </p:nvSpPr>
        <p:spPr>
          <a:xfrm>
            <a:off x="5506974"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Lleve USDT o DAI a la cadena</a:t>
            </a:r>
            <a:endParaRPr lang="en-US" sz="550" dirty="0"/>
          </a:p>
        </p:txBody>
      </p:sp>
      <p:pic>
        <p:nvPicPr>
          <p:cNvPr id="60" name="Image 9" descr="/home/claude/spartan/assets/qr/https-app-anubisbridge-com.png">
            <a:hlinkClick r:id="rId19" tooltip="app.anubisbridge.com"/>
          </p:cNvPr>
          <p:cNvPicPr>
            <a:picLocks noChangeAspect="1"/>
          </p:cNvPicPr>
          <p:nvPr/>
        </p:nvPicPr>
        <p:blipFill>
          <a:blip r:embed="rId18"/>
          <a:stretch>
            <a:fillRect/>
          </a:stretch>
        </p:blipFill>
        <p:spPr>
          <a:xfrm>
            <a:off x="5961888" y="3669030"/>
            <a:ext cx="548640" cy="548640"/>
          </a:xfrm>
          <a:prstGeom prst="rect">
            <a:avLst/>
          </a:prstGeom>
        </p:spPr>
      </p:pic>
      <p:sp>
        <p:nvSpPr>
          <p:cNvPr id="61" name="Text 48"/>
          <p:cNvSpPr txBox="1"/>
          <p:nvPr/>
        </p:nvSpPr>
        <p:spPr>
          <a:xfrm>
            <a:off x="5506974"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app.anubisbridge.com  ↗</a:t>
            </a:r>
            <a:endParaRPr lang="en-US" sz="600" dirty="0"/>
          </a:p>
        </p:txBody>
      </p:sp>
      <p:sp>
        <p:nvSpPr>
          <p:cNvPr id="62" name="Shape 49">
            <a:hlinkClick r:id="rId20" tooltip="browser.anubispace.org"/>
          </p:cNvPr>
          <p:cNvSpPr/>
          <p:nvPr/>
        </p:nvSpPr>
        <p:spPr>
          <a:xfrm>
            <a:off x="7114032" y="3268980"/>
            <a:ext cx="1572768" cy="1268730"/>
          </a:xfrm>
          <a:prstGeom prst="roundRect">
            <a:avLst>
              <a:gd name="adj" fmla="val 6306"/>
            </a:avLst>
          </a:prstGeom>
          <a:solidFill>
            <a:srgbClr val="08090B">
              <a:alpha val="88000"/>
            </a:srgbClr>
          </a:solidFill>
          <a:ln w="7620">
            <a:solidFill>
              <a:srgbClr val="C9A85C">
                <a:alpha val="34000"/>
              </a:srgbClr>
            </a:solidFill>
            <a:prstDash val="solid"/>
          </a:ln>
        </p:spPr>
      </p:sp>
      <p:pic>
        <p:nvPicPr>
          <p:cNvPr id="63" name="Image 10" descr="/home/claude/spartan/deck/icons14/scan-line_gold_32.png">    </p:cNvPr>
          <p:cNvPicPr>
            <a:picLocks noChangeAspect="1"/>
          </p:cNvPicPr>
          <p:nvPr/>
        </p:nvPicPr>
        <p:blipFill>
          <a:blip r:embed="rId21"/>
          <a:stretch>
            <a:fillRect/>
          </a:stretch>
        </p:blipFill>
        <p:spPr>
          <a:xfrm>
            <a:off x="7505446" y="3326130"/>
            <a:ext cx="182880" cy="182880"/>
          </a:xfrm>
          <a:prstGeom prst="rect">
            <a:avLst/>
          </a:prstGeom>
        </p:spPr>
      </p:pic>
      <p:sp>
        <p:nvSpPr>
          <p:cNvPr id="64" name="Text 50"/>
          <p:cNvSpPr txBox="1"/>
          <p:nvPr/>
        </p:nvSpPr>
        <p:spPr>
          <a:xfrm>
            <a:off x="7779766" y="3326130"/>
            <a:ext cx="789940" cy="182880"/>
          </a:xfrm>
          <a:prstGeom prst="rect">
            <a:avLst/>
          </a:prstGeom>
          <a:noFill/>
          <a:ln/>
        </p:spPr>
        <p:txBody>
          <a:bodyPr wrap="square" lIns="0" tIns="0" rIns="0" bIns="0" rtlCol="0" anchor="ctr"/>
          <a:lstStyle/>
          <a:p>
            <a:pPr indent="0" marL="0">
              <a:buNone/>
            </a:pPr>
            <a:r>
              <a:rPr lang="en-US" sz="700" b="1" dirty="0">
                <a:solidFill>
                  <a:srgbClr val="F4EFE3"/>
                </a:solidFill>
                <a:latin typeface="Manrope" pitchFamily="34" charset="0"/>
                <a:ea typeface="Manrope" pitchFamily="34" charset="-122"/>
                <a:cs typeface="Manrope" pitchFamily="34" charset="-120"/>
              </a:rPr>
              <a:t>Explorador</a:t>
            </a:r>
            <a:endParaRPr lang="en-US" sz="700" dirty="0"/>
          </a:p>
        </p:txBody>
      </p:sp>
      <p:sp>
        <p:nvSpPr>
          <p:cNvPr id="65" name="Text 51"/>
          <p:cNvSpPr txBox="1"/>
          <p:nvPr/>
        </p:nvSpPr>
        <p:spPr>
          <a:xfrm>
            <a:off x="7171182" y="3531870"/>
            <a:ext cx="1458468" cy="102870"/>
          </a:xfrm>
          <a:prstGeom prst="rect">
            <a:avLst/>
          </a:prstGeom>
          <a:noFill/>
          <a:ln/>
        </p:spPr>
        <p:txBody>
          <a:bodyPr wrap="square" lIns="0" tIns="0" rIns="0" bIns="0" rtlCol="0" anchor="t"/>
          <a:lstStyle/>
          <a:p>
            <a:pPr algn="ctr" indent="0" marL="0">
              <a:buNone/>
            </a:pPr>
            <a:r>
              <a:rPr lang="en-US" sz="550" dirty="0">
                <a:solidFill>
                  <a:srgbClr val="9A948A"/>
                </a:solidFill>
                <a:latin typeface="Manrope" pitchFamily="34" charset="0"/>
                <a:ea typeface="Manrope" pitchFamily="34" charset="-122"/>
                <a:cs typeface="Manrope" pitchFamily="34" charset="-120"/>
              </a:rPr>
              <a:t>Cada cifra, comprobable</a:t>
            </a:r>
            <a:endParaRPr lang="en-US" sz="550" dirty="0"/>
          </a:p>
        </p:txBody>
      </p:sp>
      <p:pic>
        <p:nvPicPr>
          <p:cNvPr id="66" name="Image 11" descr="/home/claude/spartan/assets/qr/https-browser-anubispace-org.png">
            <a:hlinkClick r:id="rId23" tooltip="browser.anubispace.org"/>
          </p:cNvPr>
          <p:cNvPicPr>
            <a:picLocks noChangeAspect="1"/>
          </p:cNvPicPr>
          <p:nvPr/>
        </p:nvPicPr>
        <p:blipFill>
          <a:blip r:embed="rId22"/>
          <a:stretch>
            <a:fillRect/>
          </a:stretch>
        </p:blipFill>
        <p:spPr>
          <a:xfrm>
            <a:off x="7626096" y="3669030"/>
            <a:ext cx="548640" cy="548640"/>
          </a:xfrm>
          <a:prstGeom prst="rect">
            <a:avLst/>
          </a:prstGeom>
        </p:spPr>
      </p:pic>
      <p:sp>
        <p:nvSpPr>
          <p:cNvPr id="67" name="Text 52"/>
          <p:cNvSpPr txBox="1"/>
          <p:nvPr/>
        </p:nvSpPr>
        <p:spPr>
          <a:xfrm>
            <a:off x="7171182" y="4331970"/>
            <a:ext cx="1458468" cy="125730"/>
          </a:xfrm>
          <a:prstGeom prst="rect">
            <a:avLst/>
          </a:prstGeom>
          <a:noFill/>
          <a:ln/>
        </p:spPr>
        <p:txBody>
          <a:bodyPr wrap="square" lIns="0" tIns="0" rIns="0" bIns="0" rtlCol="0" anchor="ctr"/>
          <a:lstStyle/>
          <a:p>
            <a:pPr algn="ctr" indent="0" marL="0">
              <a:buNone/>
            </a:pPr>
            <a:r>
              <a:rPr lang="en-US" sz="600" b="1" dirty="0">
                <a:solidFill>
                  <a:srgbClr val="EAD08A"/>
                </a:solidFill>
                <a:latin typeface="Manrope" pitchFamily="34" charset="0"/>
                <a:ea typeface="Manrope" pitchFamily="34" charset="-122"/>
                <a:cs typeface="Manrope" pitchFamily="34" charset="-120"/>
              </a:rPr>
              <a:t>browser.anubispace.org  ↗</a:t>
            </a:r>
            <a:endParaRPr lang="en-US" sz="600" dirty="0"/>
          </a:p>
        </p:txBody>
      </p:sp>
      <p:sp>
        <p:nvSpPr>
          <p:cNvPr id="68" name="Shape 53"/>
          <p:cNvSpPr/>
          <p:nvPr/>
        </p:nvSpPr>
        <p:spPr>
          <a:xfrm>
            <a:off x="457200" y="4629150"/>
            <a:ext cx="8229600" cy="0"/>
          </a:xfrm>
          <a:prstGeom prst="line">
            <a:avLst/>
          </a:prstGeom>
          <a:noFill/>
          <a:ln w="6350">
            <a:solidFill>
              <a:srgbClr val="C9A85C">
                <a:alpha val="25000"/>
              </a:srgbClr>
            </a:solidFill>
            <a:prstDash val="solid"/>
          </a:ln>
        </p:spPr>
      </p:sp>
      <p:sp>
        <p:nvSpPr>
          <p:cNvPr id="69" name="Text 54"/>
          <p:cNvSpPr txBox="1"/>
          <p:nvPr/>
        </p:nvSpPr>
        <p:spPr>
          <a:xfrm>
            <a:off x="457200" y="4674870"/>
            <a:ext cx="5715000" cy="205740"/>
          </a:xfrm>
          <a:prstGeom prst="rect">
            <a:avLst/>
          </a:prstGeom>
          <a:noFill/>
          <a:ln/>
        </p:spPr>
        <p:txBody>
          <a:bodyPr wrap="square" lIns="0" tIns="0" rIns="0" bIns="0" rtlCol="0" anchor="ctr"/>
          <a:lstStyle/>
          <a:p>
            <a:pPr indent="0" marL="0">
              <a:buNone/>
            </a:pPr>
            <a:r>
              <a:rPr lang="en-US" sz="550" dirty="0">
                <a:solidFill>
                  <a:srgbClr val="9A948A"/>
                </a:solidFill>
                <a:latin typeface="Manrope" pitchFamily="34" charset="0"/>
                <a:ea typeface="Manrope" pitchFamily="34" charset="-122"/>
                <a:cs typeface="Manrope" pitchFamily="34" charset="-120"/>
              </a:rPr>
              <a:t>Guarde su frase semilla fuera de línea. Ninguna cuenta oficial se la pedirá jamás. Los enlaces se abren con un clic; los códigos se escanean desde el teléfono.</a:t>
            </a:r>
            <a:endParaRPr lang="en-US" sz="550" dirty="0"/>
          </a:p>
        </p:txBody>
      </p:sp>
      <p:sp>
        <p:nvSpPr>
          <p:cNvPr id="70" name="Shape 55"/>
          <p:cNvSpPr/>
          <p:nvPr/>
        </p:nvSpPr>
        <p:spPr>
          <a:xfrm>
            <a:off x="7166610" y="4734878"/>
            <a:ext cx="40005" cy="40005"/>
          </a:xfrm>
          <a:prstGeom prst="ellipse">
            <a:avLst/>
          </a:prstGeom>
          <a:solidFill>
            <a:srgbClr val="C9A85C">
              <a:alpha val="22000"/>
            </a:srgbClr>
          </a:solidFill>
          <a:ln w="12700">
            <a:solidFill>
              <a:srgbClr val="C9A85C">
                <a:alpha val="22000"/>
              </a:srgbClr>
            </a:solidFill>
            <a:prstDash val="solid"/>
          </a:ln>
        </p:spPr>
      </p:sp>
      <p:sp>
        <p:nvSpPr>
          <p:cNvPr id="71" name="Shape 56"/>
          <p:cNvSpPr/>
          <p:nvPr/>
        </p:nvSpPr>
        <p:spPr>
          <a:xfrm>
            <a:off x="7246620" y="4734878"/>
            <a:ext cx="40005" cy="40005"/>
          </a:xfrm>
          <a:prstGeom prst="ellipse">
            <a:avLst/>
          </a:prstGeom>
          <a:solidFill>
            <a:srgbClr val="C9A85C">
              <a:alpha val="22000"/>
            </a:srgbClr>
          </a:solidFill>
          <a:ln w="12700">
            <a:solidFill>
              <a:srgbClr val="C9A85C">
                <a:alpha val="22000"/>
              </a:srgbClr>
            </a:solidFill>
            <a:prstDash val="solid"/>
          </a:ln>
        </p:spPr>
      </p:sp>
      <p:sp>
        <p:nvSpPr>
          <p:cNvPr id="72" name="Shape 57"/>
          <p:cNvSpPr/>
          <p:nvPr/>
        </p:nvSpPr>
        <p:spPr>
          <a:xfrm>
            <a:off x="7326630" y="4734878"/>
            <a:ext cx="40005" cy="40005"/>
          </a:xfrm>
          <a:prstGeom prst="ellipse">
            <a:avLst/>
          </a:prstGeom>
          <a:solidFill>
            <a:srgbClr val="C9A85C">
              <a:alpha val="22000"/>
            </a:srgbClr>
          </a:solidFill>
          <a:ln w="12700">
            <a:solidFill>
              <a:srgbClr val="C9A85C">
                <a:alpha val="22000"/>
              </a:srgbClr>
            </a:solidFill>
            <a:prstDash val="solid"/>
          </a:ln>
        </p:spPr>
      </p:sp>
      <p:sp>
        <p:nvSpPr>
          <p:cNvPr id="73" name="Shape 58"/>
          <p:cNvSpPr/>
          <p:nvPr/>
        </p:nvSpPr>
        <p:spPr>
          <a:xfrm>
            <a:off x="7406640" y="4734878"/>
            <a:ext cx="40005" cy="40005"/>
          </a:xfrm>
          <a:prstGeom prst="ellipse">
            <a:avLst/>
          </a:prstGeom>
          <a:solidFill>
            <a:srgbClr val="C9A85C">
              <a:alpha val="22000"/>
            </a:srgbClr>
          </a:solidFill>
          <a:ln w="12700">
            <a:solidFill>
              <a:srgbClr val="C9A85C">
                <a:alpha val="22000"/>
              </a:srgbClr>
            </a:solidFill>
            <a:prstDash val="solid"/>
          </a:ln>
        </p:spPr>
      </p:sp>
      <p:sp>
        <p:nvSpPr>
          <p:cNvPr id="74" name="Shape 59"/>
          <p:cNvSpPr/>
          <p:nvPr/>
        </p:nvSpPr>
        <p:spPr>
          <a:xfrm>
            <a:off x="7486650" y="4734878"/>
            <a:ext cx="40005" cy="40005"/>
          </a:xfrm>
          <a:prstGeom prst="ellipse">
            <a:avLst/>
          </a:prstGeom>
          <a:solidFill>
            <a:srgbClr val="C9A85C">
              <a:alpha val="22000"/>
            </a:srgbClr>
          </a:solidFill>
          <a:ln w="12700">
            <a:solidFill>
              <a:srgbClr val="C9A85C">
                <a:alpha val="22000"/>
              </a:srgbClr>
            </a:solidFill>
            <a:prstDash val="solid"/>
          </a:ln>
        </p:spPr>
      </p:sp>
      <p:sp>
        <p:nvSpPr>
          <p:cNvPr id="75" name="Shape 60"/>
          <p:cNvSpPr/>
          <p:nvPr/>
        </p:nvSpPr>
        <p:spPr>
          <a:xfrm>
            <a:off x="7566660" y="4734878"/>
            <a:ext cx="40005" cy="40005"/>
          </a:xfrm>
          <a:prstGeom prst="ellipse">
            <a:avLst/>
          </a:prstGeom>
          <a:solidFill>
            <a:srgbClr val="C9A85C">
              <a:alpha val="22000"/>
            </a:srgbClr>
          </a:solidFill>
          <a:ln w="12700">
            <a:solidFill>
              <a:srgbClr val="C9A85C">
                <a:alpha val="22000"/>
              </a:srgbClr>
            </a:solidFill>
            <a:prstDash val="solid"/>
          </a:ln>
        </p:spPr>
      </p:sp>
      <p:sp>
        <p:nvSpPr>
          <p:cNvPr id="76" name="Shape 61"/>
          <p:cNvSpPr/>
          <p:nvPr/>
        </p:nvSpPr>
        <p:spPr>
          <a:xfrm>
            <a:off x="7646670" y="4734878"/>
            <a:ext cx="40005" cy="40005"/>
          </a:xfrm>
          <a:prstGeom prst="ellipse">
            <a:avLst/>
          </a:prstGeom>
          <a:solidFill>
            <a:srgbClr val="C9A85C">
              <a:alpha val="22000"/>
            </a:srgbClr>
          </a:solidFill>
          <a:ln w="12700">
            <a:solidFill>
              <a:srgbClr val="C9A85C">
                <a:alpha val="22000"/>
              </a:srgbClr>
            </a:solidFill>
            <a:prstDash val="solid"/>
          </a:ln>
        </p:spPr>
      </p:sp>
      <p:sp>
        <p:nvSpPr>
          <p:cNvPr id="77" name="Shape 62"/>
          <p:cNvSpPr/>
          <p:nvPr/>
        </p:nvSpPr>
        <p:spPr>
          <a:xfrm>
            <a:off x="7726680" y="4734878"/>
            <a:ext cx="40005" cy="40005"/>
          </a:xfrm>
          <a:prstGeom prst="ellipse">
            <a:avLst/>
          </a:prstGeom>
          <a:solidFill>
            <a:srgbClr val="C9A85C">
              <a:alpha val="22000"/>
            </a:srgbClr>
          </a:solidFill>
          <a:ln w="12700">
            <a:solidFill>
              <a:srgbClr val="C9A85C">
                <a:alpha val="22000"/>
              </a:srgbClr>
            </a:solidFill>
            <a:prstDash val="solid"/>
          </a:ln>
        </p:spPr>
      </p:sp>
      <p:sp>
        <p:nvSpPr>
          <p:cNvPr id="78" name="Shape 63"/>
          <p:cNvSpPr/>
          <p:nvPr/>
        </p:nvSpPr>
        <p:spPr>
          <a:xfrm>
            <a:off x="7806690" y="4734878"/>
            <a:ext cx="40005" cy="40005"/>
          </a:xfrm>
          <a:prstGeom prst="ellipse">
            <a:avLst/>
          </a:prstGeom>
          <a:solidFill>
            <a:srgbClr val="C9A85C">
              <a:alpha val="22000"/>
            </a:srgbClr>
          </a:solidFill>
          <a:ln w="12700">
            <a:solidFill>
              <a:srgbClr val="C9A85C">
                <a:alpha val="22000"/>
              </a:srgbClr>
            </a:solidFill>
            <a:prstDash val="solid"/>
          </a:ln>
        </p:spPr>
      </p:sp>
      <p:sp>
        <p:nvSpPr>
          <p:cNvPr id="79" name="Shape 64"/>
          <p:cNvSpPr/>
          <p:nvPr/>
        </p:nvSpPr>
        <p:spPr>
          <a:xfrm>
            <a:off x="7886700" y="4734878"/>
            <a:ext cx="40005" cy="40005"/>
          </a:xfrm>
          <a:prstGeom prst="ellipse">
            <a:avLst/>
          </a:prstGeom>
          <a:solidFill>
            <a:srgbClr val="C9A85C">
              <a:alpha val="22000"/>
            </a:srgbClr>
          </a:solidFill>
          <a:ln w="12700">
            <a:solidFill>
              <a:srgbClr val="C9A85C">
                <a:alpha val="22000"/>
              </a:srgbClr>
            </a:solidFill>
            <a:prstDash val="solid"/>
          </a:ln>
        </p:spPr>
      </p:sp>
      <p:sp>
        <p:nvSpPr>
          <p:cNvPr id="80" name="Shape 65"/>
          <p:cNvSpPr/>
          <p:nvPr/>
        </p:nvSpPr>
        <p:spPr>
          <a:xfrm>
            <a:off x="7966710" y="4734878"/>
            <a:ext cx="40005" cy="40005"/>
          </a:xfrm>
          <a:prstGeom prst="ellipse">
            <a:avLst/>
          </a:prstGeom>
          <a:solidFill>
            <a:srgbClr val="C9A85C">
              <a:alpha val="22000"/>
            </a:srgbClr>
          </a:solidFill>
          <a:ln w="12700">
            <a:solidFill>
              <a:srgbClr val="C9A85C">
                <a:alpha val="22000"/>
              </a:srgbClr>
            </a:solidFill>
            <a:prstDash val="solid"/>
          </a:ln>
        </p:spPr>
      </p:sp>
      <p:sp>
        <p:nvSpPr>
          <p:cNvPr id="81" name="Shape 66"/>
          <p:cNvSpPr/>
          <p:nvPr/>
        </p:nvSpPr>
        <p:spPr>
          <a:xfrm>
            <a:off x="8046720" y="4734878"/>
            <a:ext cx="125730" cy="40005"/>
          </a:xfrm>
          <a:prstGeom prst="roundRect">
            <a:avLst>
              <a:gd name="adj" fmla="val 50000"/>
            </a:avLst>
          </a:prstGeom>
          <a:solidFill>
            <a:srgbClr val="EAD08A"/>
          </a:solidFill>
          <a:ln w="12700">
            <a:solidFill>
              <a:srgbClr val="EAD08A"/>
            </a:solidFill>
            <a:prstDash val="solid"/>
          </a:ln>
        </p:spPr>
      </p:sp>
      <p:sp>
        <p:nvSpPr>
          <p:cNvPr id="82" name="Text 67"/>
          <p:cNvSpPr txBox="1"/>
          <p:nvPr/>
        </p:nvSpPr>
        <p:spPr>
          <a:xfrm>
            <a:off x="8229600" y="4674870"/>
            <a:ext cx="457200" cy="205740"/>
          </a:xfrm>
          <a:prstGeom prst="rect">
            <a:avLst/>
          </a:prstGeom>
          <a:noFill/>
          <a:ln/>
        </p:spPr>
        <p:txBody>
          <a:bodyPr wrap="square" lIns="0" tIns="0" rIns="0" bIns="0" rtlCol="0" anchor="ctr"/>
          <a:lstStyle/>
          <a:p>
            <a:pPr algn="r" indent="0" marL="0">
              <a:buNone/>
            </a:pPr>
            <a:r>
              <a:rPr lang="en-US" sz="600" b="1" spc="150" kern="0" dirty="0">
                <a:solidFill>
                  <a:srgbClr val="C9A85C"/>
                </a:solidFill>
                <a:latin typeface="Cinzel" pitchFamily="34" charset="0"/>
                <a:ea typeface="Cinzel" pitchFamily="34" charset="-122"/>
                <a:cs typeface="Cinzel" pitchFamily="34" charset="-120"/>
              </a:rPr>
              <a:t>13 / 13</a:t>
            </a: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Spartan OS en Anubis Chain · Presentación para promotores</dc:title>
  <dc:subject>PptxGenJS Presentation</dc:subject>
  <dc:creator>PptxGenJS</dc:creator>
  <cp:lastModifiedBy>PptxGenJS</cp:lastModifiedBy>
  <cp:revision>1</cp:revision>
  <dcterms:created xsi:type="dcterms:W3CDTF">2026-10-03T23:53:48Z</dcterms:created>
  <dcterms:modified xsi:type="dcterms:W3CDTF">2026-10-03T23:53:48Z</dcterms:modified>
</cp:coreProperties>
</file>