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Одна фраза перед первым слайдом: «Сегодня я хочу показать вам три вещи. Кто это построил. Что сеть уже умеет. И сколько именно это платит в день». Затем двигайтесь дальше.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Не торопитесь на этом слайде. Лидеры идут за людьми, а не за продуктами. Произнесите имена медленно: Origin. WebKey. Melos. Anubis Chain. Затем: «Та же команда. Тот же код. Новая сеть».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Главное — последняя цифра. Спустя два года пул всё ещё на месте, и люди всё ещё могут продать. «Все остальные проекты того поколения исчезли. Этот — нет». Дайте паузу.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«Когда проект работает на чужой сети, газ, правила и будущее принадлежат кому-то другому». Затем цифры. Затем: «Каждую из них вы можете проверить сами уже сегодня вечером».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Скажите «68% в стейкинге» дважды. Это значит, что два токена из трёх заблокированы и зарабатывают, а не ждут продажи. С этой цифрой скептик спорить не сможет.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Прочитайте пять цифр в верхнем ряду слева направо, без комментариев. Затем: «Каждая из них приходит каждые двенадцать часов». Спросите зал, какой поток — их. Переходите дальше, не дожидаясь ответа.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Начинайте с потолка. «Ставка без потолка — это история. Ставка с потолком — это контракт». Затем проведите пальцем по двум средним столбцам: шесть, одиннадцать, двенадцать, тринадцать долларов в день на тысячу.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Укажите на пятый столбец. «Вот зачем существует сжигаемая облигация: самая высокая дневная цифра, самый низкий потолок и единственная дверь к GD». Затем вернитесь к четвёртому: «Вот что держат лидеры».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Коротко. «Дешевле вход, тот же потолок, ничего сверху. Кому-то нужно больше токенов; кому-то — дневная цифра».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«V1 — это $500, три человека и две команды по $10,000. У большинства из вас это уже есть в телефоне. Origin требовал три команды по $50,000». Прочитайте с V1 по V5 вниз по последнему столбцу и остановитесь. Если кто-то спросит про V6 и выше, скажите словами со слайда: приблизительно, только для справки, определяется ставкой блочной награды на день и оценкой AICS. Никогда не говорите «гарантировано».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Этот слайд отвечает на вопрос, который у них в голове: «что не даст этому рухнуть, как остальным». Ответьте до того, как спросят, и ответьте на их языке: протокол защищает ликвидность и замедляет каскад; цену он не обещает. Затем четыре карточки, по одному вдоху на каждую: турбина, налог, сжигание, пул.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Не давите на дефицит. Скажите один раз: «Второе приложение на подходе. Люди, построившие команду под первым, — это те, к кому оно придёт».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Закончите семью шагами и замолчите. Назовите порядок один раз: кошелёк, сеть, gasDAI, USDT, ссылка лидера, облигация на 540 дней, клейм. Стейкинг — не шаг сегодняшнего вечера; он приходит после того, как они вошли в систему и держат RM, купленные у своего лидера. Оставьте ссылки на экране: они смогут отсканировать коды, пока вы принимаете первый вопрос. Не заполняйте тишину.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hyperlink" Target="https://anubischain.ai" TargetMode="External"/><Relationship Id="rId7" Type="http://schemas.openxmlformats.org/officeDocument/2006/relationships/hyperlink" Target="https://anubischain.ai" TargetMode="External"/><Relationship Id="rId8" Type="http://schemas.openxmlformats.org/officeDocument/2006/relationships/hyperlink" Target="https://x.com/Spartan_Arena_" TargetMode="External"/><Relationship Id="rId11" Type="http://schemas.openxmlformats.org/officeDocument/2006/relationships/hyperlink" Target="https://x.com/Spartan_Arena_" TargetMode="External"/><Relationship Id="rId12" Type="http://schemas.openxmlformats.org/officeDocument/2006/relationships/hyperlink" Target="https://x.com/ANUBISCHAIN_" TargetMode="External"/><Relationship Id="rId15" Type="http://schemas.openxmlformats.org/officeDocument/2006/relationships/hyperlink" Target="https://x.com/ANUBISCHAIN_" TargetMode="External"/><Relationship Id="rId16" Type="http://schemas.openxmlformats.org/officeDocument/2006/relationships/hyperlink" Target="https://app.anubisbridge.com" TargetMode="External"/><Relationship Id="rId19" Type="http://schemas.openxmlformats.org/officeDocument/2006/relationships/hyperlink" Target="https://app.anubisbridge.com" TargetMode="External"/><Relationship Id="rId20" Type="http://schemas.openxmlformats.org/officeDocument/2006/relationships/hyperlink" Target="https://browser.anubispace.org" TargetMode="External"/><Relationship Id="rId23" Type="http://schemas.openxmlformats.org/officeDocument/2006/relationships/hyperlink" Target="https://browser.anubispace.org" TargetMode="External"/><Relationship Id="rId1" Type="http://schemas.openxmlformats.org/officeDocument/2006/relationships/image" Target="../media/Slide-13-image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5" Type="http://schemas.openxmlformats.org/officeDocument/2006/relationships/image" Target="../media/image-13-4.png"/><Relationship Id="rId6" Type="http://schemas.openxmlformats.org/officeDocument/2006/relationships/image" Target="../media/image-13-5.png"/><Relationship Id="rId9" Type="http://schemas.openxmlformats.org/officeDocument/2006/relationships/image" Target="../media/image-13-6.png"/><Relationship Id="rId10" Type="http://schemas.openxmlformats.org/officeDocument/2006/relationships/image" Target="../media/image-13-7.png"/><Relationship Id="rId13" Type="http://schemas.openxmlformats.org/officeDocument/2006/relationships/image" Target="../media/image-13-6.png"/><Relationship Id="rId14" Type="http://schemas.openxmlformats.org/officeDocument/2006/relationships/image" Target="../media/image-13-9.png"/><Relationship Id="rId17" Type="http://schemas.openxmlformats.org/officeDocument/2006/relationships/image" Target="../media/image-13-10.png"/><Relationship Id="rId18" Type="http://schemas.openxmlformats.org/officeDocument/2006/relationships/image" Target="../media/image-13-11.png"/><Relationship Id="rId21" Type="http://schemas.openxmlformats.org/officeDocument/2006/relationships/image" Target="../media/image-13-12.png"/><Relationship Id="rId22" Type="http://schemas.openxmlformats.org/officeDocument/2006/relationships/image" Target="../media/image-13-13.png"/><Relationship Id="rId24" Type="http://schemas.openxmlformats.org/officeDocument/2006/relationships/slideLayout" Target="../slideLayouts/slideLayout1.xml"/><Relationship Id="rId25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26898"/>
            <a:ext cx="219456" cy="2194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1520" y="308610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EAD08A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Spartan OS</a:t>
            </a:r>
            <a:endParaRPr lang="en-US" sz="12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9520" y="372618"/>
            <a:ext cx="237744" cy="201168"/>
          </a:xfrm>
          <a:prstGeom prst="rect">
            <a:avLst/>
          </a:prstGeom>
        </p:spPr>
      </p:pic>
      <p:sp>
        <p:nvSpPr>
          <p:cNvPr id="6" name="Text 1"/>
          <p:cNvSpPr txBox="1"/>
          <p:nvPr/>
        </p:nvSpPr>
        <p:spPr>
          <a:xfrm>
            <a:off x="7863840" y="308610"/>
            <a:ext cx="9144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FFFFFF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ANUBIS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57200" y="141732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50" b="1" spc="300" kern="0" dirty="0">
                <a:solidFill>
                  <a:srgbClr val="C9A85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ПРЕЗЕНТАЦИЯ ДЛЯ ПРОМОУТЕРОВ · СЕНТЯБРЬ 2026</a:t>
            </a:r>
            <a:endParaRPr lang="en-US" sz="550" dirty="0"/>
          </a:p>
        </p:txBody>
      </p:sp>
      <p:sp>
        <p:nvSpPr>
          <p:cNvPr id="8" name="Text 3"/>
          <p:cNvSpPr txBox="1"/>
          <p:nvPr/>
        </p:nvSpPr>
        <p:spPr>
          <a:xfrm>
            <a:off x="457200" y="1645920"/>
            <a:ext cx="8229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2000"/>
              </a:lnSpc>
              <a:buNone/>
            </a:pPr>
            <a:r>
              <a:rPr lang="en-US" sz="4300" b="1" spc="100" kern="0" dirty="0">
                <a:solidFill>
                  <a:srgbClr val="F4EFE3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Spartan OS</a:t>
            </a:r>
            <a:endParaRPr lang="en-US" sz="4300" dirty="0"/>
          </a:p>
          <a:p>
            <a:pPr indent="0" marL="0">
              <a:lnSpc>
                <a:spcPct val="92000"/>
              </a:lnSpc>
              <a:buNone/>
            </a:pPr>
            <a:r>
              <a:rPr lang="en-US" sz="4300" b="1" spc="100" kern="0" dirty="0">
                <a:solidFill>
                  <a:srgbClr val="F4EFE3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на Anubis Chain</a:t>
            </a:r>
            <a:endParaRPr lang="en-US" sz="4300" dirty="0"/>
          </a:p>
        </p:txBody>
      </p:sp>
      <p:sp>
        <p:nvSpPr>
          <p:cNvPr id="9" name="Shape 4"/>
          <p:cNvSpPr/>
          <p:nvPr/>
        </p:nvSpPr>
        <p:spPr>
          <a:xfrm>
            <a:off x="457200" y="3127248"/>
            <a:ext cx="628650" cy="10973"/>
          </a:xfrm>
          <a:prstGeom prst="rect">
            <a:avLst/>
          </a:prstGeom>
          <a:solidFill>
            <a:srgbClr val="C9A85C"/>
          </a:solidFill>
          <a:ln w="12700">
            <a:solidFill>
              <a:srgbClr val="C9A85C"/>
            </a:solidFill>
            <a:prstDash val="solid"/>
          </a:ln>
        </p:spPr>
      </p:sp>
      <p:sp>
        <p:nvSpPr>
          <p:cNvPr id="10" name="Text 5"/>
          <p:cNvSpPr txBox="1"/>
          <p:nvPr/>
        </p:nvSpPr>
        <p:spPr>
          <a:xfrm>
            <a:off x="457200" y="3273552"/>
            <a:ext cx="4480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CFC9B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Создано фондом, который создал Origin. Работает на собственной сети. Девяносто дней с запуска, выплаты каждые двенадцать часов.</a:t>
            </a:r>
            <a:endParaRPr lang="en-US" sz="1050" dirty="0"/>
          </a:p>
        </p:txBody>
      </p:sp>
      <p:sp>
        <p:nvSpPr>
          <p:cNvPr id="11" name="Text 6"/>
          <p:cNvSpPr txBox="1"/>
          <p:nvPr/>
        </p:nvSpPr>
        <p:spPr>
          <a:xfrm>
            <a:off x="457200" y="464058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50" spc="300" kern="0" dirty="0">
                <a:solidFill>
                  <a:srgbClr val="C9A85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ANUBIS LABS · ПЕРВЫЙ ПРОЕКТ ЭКОСИСТЕМЫ · ДЛЯ ЛИДЕРОВ И ПРОМОУТЕРОВ</a:t>
            </a:r>
            <a:endParaRPr lang="en-US" sz="550" dirty="0"/>
          </a:p>
        </p:txBody>
      </p:sp>
      <p:sp>
        <p:nvSpPr>
          <p:cNvPr id="12" name="Text 7"/>
          <p:cNvSpPr txBox="1"/>
          <p:nvPr/>
        </p:nvSpPr>
        <p:spPr>
          <a:xfrm>
            <a:off x="7772400" y="464058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00" b="1" spc="150" kern="0" dirty="0">
                <a:solidFill>
                  <a:srgbClr val="C9A85C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MMXXVI</a:t>
            </a:r>
            <a:endParaRPr lang="en-US" sz="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26898"/>
            <a:ext cx="219456" cy="2194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1520" y="308610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EAD08A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Spartan OS</a:t>
            </a:r>
            <a:endParaRPr lang="en-US" sz="12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9520" y="372618"/>
            <a:ext cx="237744" cy="201168"/>
          </a:xfrm>
          <a:prstGeom prst="rect">
            <a:avLst/>
          </a:prstGeom>
        </p:spPr>
      </p:pic>
      <p:sp>
        <p:nvSpPr>
          <p:cNvPr id="6" name="Text 1"/>
          <p:cNvSpPr txBox="1"/>
          <p:nvPr/>
        </p:nvSpPr>
        <p:spPr>
          <a:xfrm>
            <a:off x="7863840" y="308610"/>
            <a:ext cx="9144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FFFFFF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ANUBIS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57200" y="685800"/>
            <a:ext cx="73152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50" b="1" spc="300" kern="0" dirty="0">
                <a:solidFill>
                  <a:srgbClr val="C9A85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01 · СОЗДАТЕЛИ</a:t>
            </a:r>
            <a:endParaRPr lang="en-US" sz="550" dirty="0"/>
          </a:p>
        </p:txBody>
      </p:sp>
      <p:sp>
        <p:nvSpPr>
          <p:cNvPr id="8" name="Text 3"/>
          <p:cNvSpPr txBox="1"/>
          <p:nvPr/>
        </p:nvSpPr>
        <p:spPr>
          <a:xfrm>
            <a:off x="457200" y="834390"/>
            <a:ext cx="8229600" cy="308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spc="30" kern="0" dirty="0">
                <a:solidFill>
                  <a:srgbClr val="F4EFE3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Новая глава истории, </a:t>
            </a:r>
            <a:pPr indent="0" marL="0">
              <a:buNone/>
            </a:pPr>
            <a:r>
              <a:rPr lang="en-US" sz="2000" b="1" spc="30" kern="0" dirty="0">
                <a:solidFill>
                  <a:srgbClr val="EAD08A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которую вы, возможно, знаете.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57200" y="1223010"/>
            <a:ext cx="64008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00" dirty="0">
                <a:solidFill>
                  <a:srgbClr val="CFC9B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Anubis Foundation: два года, пять континентов, двадцать стран, больше сотни проектов. Три из них определили всё, что было дальше.</a:t>
            </a:r>
            <a:endParaRPr lang="en-US" sz="900" dirty="0"/>
          </a:p>
        </p:txBody>
      </p:sp>
      <p:sp>
        <p:nvSpPr>
          <p:cNvPr id="10" name="Shape 5"/>
          <p:cNvSpPr/>
          <p:nvPr/>
        </p:nvSpPr>
        <p:spPr>
          <a:xfrm>
            <a:off x="457200" y="1680210"/>
            <a:ext cx="1508760" cy="1589013"/>
          </a:xfrm>
          <a:prstGeom prst="roundRect">
            <a:avLst>
              <a:gd name="adj" fmla="val 5303"/>
            </a:avLst>
          </a:prstGeom>
          <a:solidFill>
            <a:srgbClr val="08090B">
              <a:alpha val="88000"/>
            </a:srgbClr>
          </a:solidFill>
          <a:ln w="7620">
            <a:solidFill>
              <a:srgbClr val="C9A85C">
                <a:alpha val="34000"/>
              </a:srgbClr>
            </a:solidFill>
            <a:prstDash val="solid"/>
          </a:ln>
        </p:spPr>
      </p:sp>
      <p:sp>
        <p:nvSpPr>
          <p:cNvPr id="11" name="Text 6"/>
          <p:cNvSpPr txBox="1"/>
          <p:nvPr/>
        </p:nvSpPr>
        <p:spPr>
          <a:xfrm>
            <a:off x="605790" y="1817370"/>
            <a:ext cx="9144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00" b="1" spc="150" kern="0" dirty="0">
                <a:solidFill>
                  <a:srgbClr val="C9A85C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01</a:t>
            </a:r>
            <a:endParaRPr lang="en-US" sz="600" dirty="0"/>
          </a:p>
        </p:txBody>
      </p:sp>
      <p:sp>
        <p:nvSpPr>
          <p:cNvPr id="12" name="Text 7"/>
          <p:cNvSpPr txBox="1"/>
          <p:nvPr/>
        </p:nvSpPr>
        <p:spPr>
          <a:xfrm>
            <a:off x="605790" y="1965960"/>
            <a:ext cx="121158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4EFE3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Капитал</a:t>
            </a:r>
            <a:endParaRPr lang="en-US" sz="1000" dirty="0"/>
          </a:p>
        </p:txBody>
      </p:sp>
      <p:sp>
        <p:nvSpPr>
          <p:cNvPr id="13" name="Text 8"/>
          <p:cNvSpPr txBox="1"/>
          <p:nvPr/>
        </p:nvSpPr>
        <p:spPr>
          <a:xfrm>
            <a:off x="605790" y="2183130"/>
            <a:ext cx="1211580" cy="571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750" dirty="0">
                <a:solidFill>
                  <a:srgbClr val="D9D3C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Anubis Foundation инвестирует в Web3, DePIN и инфраструктуру</a:t>
            </a:r>
            <a:endParaRPr lang="en-US" sz="750" dirty="0"/>
          </a:p>
        </p:txBody>
      </p:sp>
      <p:sp>
        <p:nvSpPr>
          <p:cNvPr id="14" name="Shape 9"/>
          <p:cNvSpPr/>
          <p:nvPr/>
        </p:nvSpPr>
        <p:spPr>
          <a:xfrm>
            <a:off x="605790" y="2777733"/>
            <a:ext cx="1211580" cy="0"/>
          </a:xfrm>
          <a:prstGeom prst="line">
            <a:avLst/>
          </a:prstGeom>
          <a:noFill/>
          <a:ln w="6350">
            <a:solidFill>
              <a:srgbClr val="C9A85C">
                <a:alpha val="20000"/>
              </a:srgbClr>
            </a:solidFill>
            <a:prstDash val="solid"/>
          </a:ln>
        </p:spPr>
      </p:sp>
      <p:sp>
        <p:nvSpPr>
          <p:cNvPr id="15" name="Text 10"/>
          <p:cNvSpPr txBox="1"/>
          <p:nvPr/>
        </p:nvSpPr>
        <p:spPr>
          <a:xfrm>
            <a:off x="605790" y="2857743"/>
            <a:ext cx="1211580" cy="80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50" b="1" spc="150" kern="0" dirty="0">
                <a:solidFill>
                  <a:srgbClr val="9A94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ПОДТВЕРЖДЕНИЕ</a:t>
            </a:r>
            <a:endParaRPr lang="en-US" sz="450" dirty="0"/>
          </a:p>
        </p:txBody>
      </p:sp>
      <p:sp>
        <p:nvSpPr>
          <p:cNvPr id="16" name="Text 11"/>
          <p:cNvSpPr txBox="1"/>
          <p:nvPr/>
        </p:nvSpPr>
        <p:spPr>
          <a:xfrm>
            <a:off x="605790" y="2943468"/>
            <a:ext cx="1211580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650" b="1" dirty="0">
                <a:solidFill>
                  <a:srgbClr val="EDE8D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Пять континентов · двадцать стран</a:t>
            </a:r>
            <a:endParaRPr lang="en-US" sz="650" dirty="0"/>
          </a:p>
        </p:txBody>
      </p:sp>
      <p:sp>
        <p:nvSpPr>
          <p:cNvPr id="17" name="Text 12"/>
          <p:cNvSpPr txBox="1"/>
          <p:nvPr/>
        </p:nvSpPr>
        <p:spPr>
          <a:xfrm>
            <a:off x="1988820" y="1680210"/>
            <a:ext cx="125730" cy="15890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C9A85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→</a:t>
            </a:r>
            <a:endParaRPr lang="en-US" sz="1400" dirty="0"/>
          </a:p>
        </p:txBody>
      </p:sp>
      <p:sp>
        <p:nvSpPr>
          <p:cNvPr id="18" name="Shape 13"/>
          <p:cNvSpPr/>
          <p:nvPr/>
        </p:nvSpPr>
        <p:spPr>
          <a:xfrm>
            <a:off x="2137410" y="1680210"/>
            <a:ext cx="1508760" cy="1589013"/>
          </a:xfrm>
          <a:prstGeom prst="roundRect">
            <a:avLst>
              <a:gd name="adj" fmla="val 5303"/>
            </a:avLst>
          </a:prstGeom>
          <a:solidFill>
            <a:srgbClr val="08090B">
              <a:alpha val="88000"/>
            </a:srgbClr>
          </a:solidFill>
          <a:ln w="7620">
            <a:solidFill>
              <a:srgbClr val="C9A85C">
                <a:alpha val="34000"/>
              </a:srgbClr>
            </a:solidFill>
            <a:prstDash val="solid"/>
          </a:ln>
        </p:spPr>
      </p:sp>
      <p:sp>
        <p:nvSpPr>
          <p:cNvPr id="19" name="Text 14"/>
          <p:cNvSpPr txBox="1"/>
          <p:nvPr/>
        </p:nvSpPr>
        <p:spPr>
          <a:xfrm>
            <a:off x="2286000" y="1817370"/>
            <a:ext cx="9144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00" b="1" spc="150" kern="0" dirty="0">
                <a:solidFill>
                  <a:srgbClr val="C9A85C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02</a:t>
            </a:r>
            <a:endParaRPr lang="en-US" sz="600" dirty="0"/>
          </a:p>
        </p:txBody>
      </p:sp>
      <p:sp>
        <p:nvSpPr>
          <p:cNvPr id="20" name="Text 15"/>
          <p:cNvSpPr txBox="1"/>
          <p:nvPr/>
        </p:nvSpPr>
        <p:spPr>
          <a:xfrm>
            <a:off x="2286000" y="1965960"/>
            <a:ext cx="121158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4EFE3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Origin</a:t>
            </a:r>
            <a:endParaRPr lang="en-US" sz="1000" dirty="0"/>
          </a:p>
        </p:txBody>
      </p:sp>
      <p:sp>
        <p:nvSpPr>
          <p:cNvPr id="21" name="Text 16"/>
          <p:cNvSpPr txBox="1"/>
          <p:nvPr/>
        </p:nvSpPr>
        <p:spPr>
          <a:xfrm>
            <a:off x="2286000" y="2183130"/>
            <a:ext cx="1211580" cy="571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750" dirty="0">
                <a:solidFill>
                  <a:srgbClr val="D9D3C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DeFi 3.0 на LGNS. Стейкинг, облигации, ликвидность протокола, глобальное сообщество</a:t>
            </a:r>
            <a:endParaRPr lang="en-US" sz="750" dirty="0"/>
          </a:p>
        </p:txBody>
      </p:sp>
      <p:sp>
        <p:nvSpPr>
          <p:cNvPr id="22" name="Shape 17"/>
          <p:cNvSpPr/>
          <p:nvPr/>
        </p:nvSpPr>
        <p:spPr>
          <a:xfrm>
            <a:off x="2286000" y="2777733"/>
            <a:ext cx="1211580" cy="0"/>
          </a:xfrm>
          <a:prstGeom prst="line">
            <a:avLst/>
          </a:prstGeom>
          <a:noFill/>
          <a:ln w="6350">
            <a:solidFill>
              <a:srgbClr val="C9A85C">
                <a:alpha val="20000"/>
              </a:srgbClr>
            </a:solidFill>
            <a:prstDash val="solid"/>
          </a:ln>
        </p:spPr>
      </p:sp>
      <p:sp>
        <p:nvSpPr>
          <p:cNvPr id="23" name="Text 18"/>
          <p:cNvSpPr txBox="1"/>
          <p:nvPr/>
        </p:nvSpPr>
        <p:spPr>
          <a:xfrm>
            <a:off x="2286000" y="2857743"/>
            <a:ext cx="1211580" cy="80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50" b="1" spc="150" kern="0" dirty="0">
                <a:solidFill>
                  <a:srgbClr val="9A94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ПОДТВЕРЖДЕНИЕ</a:t>
            </a:r>
            <a:endParaRPr lang="en-US" sz="450" dirty="0"/>
          </a:p>
        </p:txBody>
      </p:sp>
      <p:sp>
        <p:nvSpPr>
          <p:cNvPr id="24" name="Text 19"/>
          <p:cNvSpPr txBox="1"/>
          <p:nvPr/>
        </p:nvSpPr>
        <p:spPr>
          <a:xfrm>
            <a:off x="2286000" y="2943468"/>
            <a:ext cx="1211580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650" b="1" dirty="0">
                <a:solidFill>
                  <a:srgbClr val="EDE8D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2.5M держателей на пике</a:t>
            </a:r>
            <a:endParaRPr lang="en-US" sz="650" dirty="0"/>
          </a:p>
        </p:txBody>
      </p:sp>
      <p:sp>
        <p:nvSpPr>
          <p:cNvPr id="25" name="Text 20"/>
          <p:cNvSpPr txBox="1"/>
          <p:nvPr/>
        </p:nvSpPr>
        <p:spPr>
          <a:xfrm>
            <a:off x="3669030" y="1680210"/>
            <a:ext cx="125730" cy="15890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C9A85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→</a:t>
            </a:r>
            <a:endParaRPr lang="en-US" sz="1400" dirty="0"/>
          </a:p>
        </p:txBody>
      </p:sp>
      <p:sp>
        <p:nvSpPr>
          <p:cNvPr id="26" name="Shape 21"/>
          <p:cNvSpPr/>
          <p:nvPr/>
        </p:nvSpPr>
        <p:spPr>
          <a:xfrm>
            <a:off x="3817620" y="1680210"/>
            <a:ext cx="1508760" cy="1589013"/>
          </a:xfrm>
          <a:prstGeom prst="roundRect">
            <a:avLst>
              <a:gd name="adj" fmla="val 5303"/>
            </a:avLst>
          </a:prstGeom>
          <a:solidFill>
            <a:srgbClr val="08090B">
              <a:alpha val="88000"/>
            </a:srgbClr>
          </a:solidFill>
          <a:ln w="7620">
            <a:solidFill>
              <a:srgbClr val="C9A85C">
                <a:alpha val="34000"/>
              </a:srgbClr>
            </a:solidFill>
            <a:prstDash val="solid"/>
          </a:ln>
        </p:spPr>
      </p:sp>
      <p:sp>
        <p:nvSpPr>
          <p:cNvPr id="27" name="Text 22"/>
          <p:cNvSpPr txBox="1"/>
          <p:nvPr/>
        </p:nvSpPr>
        <p:spPr>
          <a:xfrm>
            <a:off x="3966210" y="1817370"/>
            <a:ext cx="9144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00" b="1" spc="150" kern="0" dirty="0">
                <a:solidFill>
                  <a:srgbClr val="C9A85C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03</a:t>
            </a:r>
            <a:endParaRPr lang="en-US" sz="600" dirty="0"/>
          </a:p>
        </p:txBody>
      </p:sp>
      <p:sp>
        <p:nvSpPr>
          <p:cNvPr id="28" name="Text 23"/>
          <p:cNvSpPr txBox="1"/>
          <p:nvPr/>
        </p:nvSpPr>
        <p:spPr>
          <a:xfrm>
            <a:off x="3966210" y="1965960"/>
            <a:ext cx="121158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4EFE3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WebKey · Melos</a:t>
            </a:r>
            <a:endParaRPr lang="en-US" sz="1000" dirty="0"/>
          </a:p>
        </p:txBody>
      </p:sp>
      <p:sp>
        <p:nvSpPr>
          <p:cNvPr id="29" name="Text 24"/>
          <p:cNvSpPr txBox="1"/>
          <p:nvPr/>
        </p:nvSpPr>
        <p:spPr>
          <a:xfrm>
            <a:off x="3966210" y="2183130"/>
            <a:ext cx="1211580" cy="571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750" dirty="0">
                <a:solidFill>
                  <a:srgbClr val="D9D3C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Как пользователи входят в Web3 и что там делают: идентичность, шлюз, развлечения</a:t>
            </a:r>
            <a:endParaRPr lang="en-US" sz="750" dirty="0"/>
          </a:p>
        </p:txBody>
      </p:sp>
      <p:sp>
        <p:nvSpPr>
          <p:cNvPr id="30" name="Shape 25"/>
          <p:cNvSpPr/>
          <p:nvPr/>
        </p:nvSpPr>
        <p:spPr>
          <a:xfrm>
            <a:off x="3966210" y="2777733"/>
            <a:ext cx="1211580" cy="0"/>
          </a:xfrm>
          <a:prstGeom prst="line">
            <a:avLst/>
          </a:prstGeom>
          <a:noFill/>
          <a:ln w="6350">
            <a:solidFill>
              <a:srgbClr val="C9A85C">
                <a:alpha val="20000"/>
              </a:srgbClr>
            </a:solidFill>
            <a:prstDash val="solid"/>
          </a:ln>
        </p:spPr>
      </p:sp>
      <p:sp>
        <p:nvSpPr>
          <p:cNvPr id="31" name="Text 26"/>
          <p:cNvSpPr txBox="1"/>
          <p:nvPr/>
        </p:nvSpPr>
        <p:spPr>
          <a:xfrm>
            <a:off x="3966210" y="2857743"/>
            <a:ext cx="1211580" cy="80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50" b="1" spc="150" kern="0" dirty="0">
                <a:solidFill>
                  <a:srgbClr val="9A94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ПОДТВЕРЖДЕНИЕ</a:t>
            </a:r>
            <a:endParaRPr lang="en-US" sz="450" dirty="0"/>
          </a:p>
        </p:txBody>
      </p:sp>
      <p:sp>
        <p:nvSpPr>
          <p:cNvPr id="32" name="Text 27"/>
          <p:cNvSpPr txBox="1"/>
          <p:nvPr/>
        </p:nvSpPr>
        <p:spPr>
          <a:xfrm>
            <a:off x="3966210" y="2943468"/>
            <a:ext cx="1211580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650" b="1" dirty="0">
                <a:solidFill>
                  <a:srgbClr val="EDE8D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16M пользователей, как заявлено</a:t>
            </a:r>
            <a:endParaRPr lang="en-US" sz="650" dirty="0"/>
          </a:p>
        </p:txBody>
      </p:sp>
      <p:sp>
        <p:nvSpPr>
          <p:cNvPr id="33" name="Text 28"/>
          <p:cNvSpPr txBox="1"/>
          <p:nvPr/>
        </p:nvSpPr>
        <p:spPr>
          <a:xfrm>
            <a:off x="5349240" y="1680210"/>
            <a:ext cx="125730" cy="15890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C9A85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→</a:t>
            </a:r>
            <a:endParaRPr lang="en-US" sz="1400" dirty="0"/>
          </a:p>
        </p:txBody>
      </p:sp>
      <p:sp>
        <p:nvSpPr>
          <p:cNvPr id="34" name="Shape 29"/>
          <p:cNvSpPr/>
          <p:nvPr/>
        </p:nvSpPr>
        <p:spPr>
          <a:xfrm>
            <a:off x="5497830" y="1680210"/>
            <a:ext cx="1508760" cy="1589013"/>
          </a:xfrm>
          <a:prstGeom prst="roundRect">
            <a:avLst>
              <a:gd name="adj" fmla="val 5303"/>
            </a:avLst>
          </a:prstGeom>
          <a:solidFill>
            <a:srgbClr val="08090B">
              <a:alpha val="88000"/>
            </a:srgbClr>
          </a:solidFill>
          <a:ln w="7620">
            <a:solidFill>
              <a:srgbClr val="C9A85C">
                <a:alpha val="34000"/>
              </a:srgbClr>
            </a:solidFill>
            <a:prstDash val="solid"/>
          </a:ln>
        </p:spPr>
      </p:sp>
      <p:sp>
        <p:nvSpPr>
          <p:cNvPr id="35" name="Text 30"/>
          <p:cNvSpPr txBox="1"/>
          <p:nvPr/>
        </p:nvSpPr>
        <p:spPr>
          <a:xfrm>
            <a:off x="5646420" y="1817370"/>
            <a:ext cx="9144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00" b="1" spc="150" kern="0" dirty="0">
                <a:solidFill>
                  <a:srgbClr val="C9A85C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04</a:t>
            </a:r>
            <a:endParaRPr lang="en-US" sz="600" dirty="0"/>
          </a:p>
        </p:txBody>
      </p:sp>
      <p:sp>
        <p:nvSpPr>
          <p:cNvPr id="36" name="Text 31"/>
          <p:cNvSpPr txBox="1"/>
          <p:nvPr/>
        </p:nvSpPr>
        <p:spPr>
          <a:xfrm>
            <a:off x="5646420" y="1965960"/>
            <a:ext cx="121158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4EFE3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Anubis Chain</a:t>
            </a:r>
            <a:endParaRPr lang="en-US" sz="1000" dirty="0"/>
          </a:p>
        </p:txBody>
      </p:sp>
      <p:sp>
        <p:nvSpPr>
          <p:cNvPr id="37" name="Text 32"/>
          <p:cNvSpPr txBox="1"/>
          <p:nvPr/>
        </p:nvSpPr>
        <p:spPr>
          <a:xfrm>
            <a:off x="5646420" y="2183130"/>
            <a:ext cx="1211580" cy="571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750" dirty="0">
                <a:solidFill>
                  <a:srgbClr val="D9D3C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Собственный Layer 1. Основная сеть с апреля 2026 года</a:t>
            </a:r>
            <a:endParaRPr lang="en-US" sz="750" dirty="0"/>
          </a:p>
        </p:txBody>
      </p:sp>
      <p:sp>
        <p:nvSpPr>
          <p:cNvPr id="38" name="Shape 33"/>
          <p:cNvSpPr/>
          <p:nvPr/>
        </p:nvSpPr>
        <p:spPr>
          <a:xfrm>
            <a:off x="5646420" y="2777733"/>
            <a:ext cx="1211580" cy="0"/>
          </a:xfrm>
          <a:prstGeom prst="line">
            <a:avLst/>
          </a:prstGeom>
          <a:noFill/>
          <a:ln w="6350">
            <a:solidFill>
              <a:srgbClr val="C9A85C">
                <a:alpha val="20000"/>
              </a:srgbClr>
            </a:solidFill>
            <a:prstDash val="solid"/>
          </a:ln>
        </p:spPr>
      </p:sp>
      <p:sp>
        <p:nvSpPr>
          <p:cNvPr id="39" name="Text 34"/>
          <p:cNvSpPr txBox="1"/>
          <p:nvPr/>
        </p:nvSpPr>
        <p:spPr>
          <a:xfrm>
            <a:off x="5646420" y="2857743"/>
            <a:ext cx="1211580" cy="80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50" b="1" spc="150" kern="0" dirty="0">
                <a:solidFill>
                  <a:srgbClr val="9A94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ПОДТВЕРЖДЕНИЕ</a:t>
            </a:r>
            <a:endParaRPr lang="en-US" sz="450" dirty="0"/>
          </a:p>
        </p:txBody>
      </p:sp>
      <p:sp>
        <p:nvSpPr>
          <p:cNvPr id="40" name="Text 35"/>
          <p:cNvSpPr txBox="1"/>
          <p:nvPr/>
        </p:nvSpPr>
        <p:spPr>
          <a:xfrm>
            <a:off x="5646420" y="2943468"/>
            <a:ext cx="1211580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650" b="1" dirty="0">
                <a:solidFill>
                  <a:srgbClr val="EDE8D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100M+ транзакций</a:t>
            </a:r>
            <a:endParaRPr lang="en-US" sz="650" dirty="0"/>
          </a:p>
        </p:txBody>
      </p:sp>
      <p:sp>
        <p:nvSpPr>
          <p:cNvPr id="41" name="Text 36"/>
          <p:cNvSpPr txBox="1"/>
          <p:nvPr/>
        </p:nvSpPr>
        <p:spPr>
          <a:xfrm>
            <a:off x="7029450" y="1680210"/>
            <a:ext cx="125730" cy="15890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C9A85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→</a:t>
            </a:r>
            <a:endParaRPr lang="en-US" sz="1400" dirty="0"/>
          </a:p>
        </p:txBody>
      </p:sp>
      <p:sp>
        <p:nvSpPr>
          <p:cNvPr id="42" name="Shape 37"/>
          <p:cNvSpPr/>
          <p:nvPr/>
        </p:nvSpPr>
        <p:spPr>
          <a:xfrm>
            <a:off x="7178040" y="1680210"/>
            <a:ext cx="1508760" cy="1589013"/>
          </a:xfrm>
          <a:prstGeom prst="roundRect">
            <a:avLst>
              <a:gd name="adj" fmla="val 5303"/>
            </a:avLst>
          </a:prstGeom>
          <a:solidFill>
            <a:srgbClr val="08090B">
              <a:alpha val="88000"/>
            </a:srgbClr>
          </a:solidFill>
          <a:ln w="7620">
            <a:solidFill>
              <a:srgbClr val="C9A85C">
                <a:alpha val="34000"/>
              </a:srgbClr>
            </a:solidFill>
            <a:prstDash val="solid"/>
          </a:ln>
        </p:spPr>
      </p:sp>
      <p:sp>
        <p:nvSpPr>
          <p:cNvPr id="43" name="Text 38"/>
          <p:cNvSpPr txBox="1"/>
          <p:nvPr/>
        </p:nvSpPr>
        <p:spPr>
          <a:xfrm>
            <a:off x="7326630" y="1817370"/>
            <a:ext cx="9144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00" b="1" spc="150" kern="0" dirty="0">
                <a:solidFill>
                  <a:srgbClr val="C9A85C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05</a:t>
            </a:r>
            <a:endParaRPr lang="en-US" sz="600" dirty="0"/>
          </a:p>
        </p:txBody>
      </p:sp>
      <p:sp>
        <p:nvSpPr>
          <p:cNvPr id="44" name="Text 39"/>
          <p:cNvSpPr txBox="1"/>
          <p:nvPr/>
        </p:nvSpPr>
        <p:spPr>
          <a:xfrm>
            <a:off x="7326630" y="1965960"/>
            <a:ext cx="121158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4EFE3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Spartan OS</a:t>
            </a:r>
            <a:endParaRPr lang="en-US" sz="1000" dirty="0"/>
          </a:p>
        </p:txBody>
      </p:sp>
      <p:sp>
        <p:nvSpPr>
          <p:cNvPr id="45" name="Text 40"/>
          <p:cNvSpPr txBox="1"/>
          <p:nvPr/>
        </p:nvSpPr>
        <p:spPr>
          <a:xfrm>
            <a:off x="7326630" y="2183130"/>
            <a:ext cx="1211580" cy="571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750" dirty="0">
                <a:solidFill>
                  <a:srgbClr val="D9D3C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Первое приложение, созданное, чтобы привести на неё людей</a:t>
            </a:r>
            <a:endParaRPr lang="en-US" sz="750" dirty="0"/>
          </a:p>
        </p:txBody>
      </p:sp>
      <p:sp>
        <p:nvSpPr>
          <p:cNvPr id="46" name="Shape 41"/>
          <p:cNvSpPr/>
          <p:nvPr/>
        </p:nvSpPr>
        <p:spPr>
          <a:xfrm>
            <a:off x="7326630" y="2777733"/>
            <a:ext cx="1211580" cy="0"/>
          </a:xfrm>
          <a:prstGeom prst="line">
            <a:avLst/>
          </a:prstGeom>
          <a:noFill/>
          <a:ln w="6350">
            <a:solidFill>
              <a:srgbClr val="C9A85C">
                <a:alpha val="20000"/>
              </a:srgbClr>
            </a:solidFill>
            <a:prstDash val="solid"/>
          </a:ln>
        </p:spPr>
      </p:sp>
      <p:sp>
        <p:nvSpPr>
          <p:cNvPr id="47" name="Text 42"/>
          <p:cNvSpPr txBox="1"/>
          <p:nvPr/>
        </p:nvSpPr>
        <p:spPr>
          <a:xfrm>
            <a:off x="7326630" y="2857743"/>
            <a:ext cx="1211580" cy="80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50" b="1" spc="150" kern="0" dirty="0">
                <a:solidFill>
                  <a:srgbClr val="9A94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ПОДТВЕРЖДЕНИЕ</a:t>
            </a:r>
            <a:endParaRPr lang="en-US" sz="450" dirty="0"/>
          </a:p>
        </p:txBody>
      </p:sp>
      <p:sp>
        <p:nvSpPr>
          <p:cNvPr id="48" name="Text 43"/>
          <p:cNvSpPr txBox="1"/>
          <p:nvPr/>
        </p:nvSpPr>
        <p:spPr>
          <a:xfrm>
            <a:off x="7326630" y="2943468"/>
            <a:ext cx="1211580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650" b="1" dirty="0">
                <a:solidFill>
                  <a:srgbClr val="EDE8D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Работает с 16 июня 2026 года</a:t>
            </a:r>
            <a:endParaRPr lang="en-US" sz="650" dirty="0"/>
          </a:p>
        </p:txBody>
      </p:sp>
      <p:sp>
        <p:nvSpPr>
          <p:cNvPr id="49" name="Shape 44"/>
          <p:cNvSpPr/>
          <p:nvPr/>
        </p:nvSpPr>
        <p:spPr>
          <a:xfrm>
            <a:off x="457200" y="3360663"/>
            <a:ext cx="4069080" cy="1177047"/>
          </a:xfrm>
          <a:prstGeom prst="roundRect">
            <a:avLst>
              <a:gd name="adj" fmla="val 6798"/>
            </a:avLst>
          </a:prstGeom>
          <a:solidFill>
            <a:srgbClr val="08090B">
              <a:alpha val="88000"/>
            </a:srgbClr>
          </a:solidFill>
          <a:ln w="7620">
            <a:solidFill>
              <a:srgbClr val="C9A85C">
                <a:alpha val="60000"/>
              </a:srgbClr>
            </a:solidFill>
            <a:prstDash val="solid"/>
          </a:ln>
        </p:spPr>
      </p:sp>
      <p:sp>
        <p:nvSpPr>
          <p:cNvPr id="50" name="Text 45"/>
          <p:cNvSpPr txBox="1"/>
          <p:nvPr/>
        </p:nvSpPr>
        <p:spPr>
          <a:xfrm>
            <a:off x="605790" y="3520683"/>
            <a:ext cx="37719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00" b="1" spc="200" kern="0" dirty="0">
                <a:solidFill>
                  <a:srgbClr val="C9A85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ПОЧЕМУ ЭТО ВАЖНО ДЛЯ ВАС</a:t>
            </a:r>
            <a:endParaRPr lang="en-US" sz="500" dirty="0"/>
          </a:p>
        </p:txBody>
      </p:sp>
      <p:sp>
        <p:nvSpPr>
          <p:cNvPr id="51" name="Text 46"/>
          <p:cNvSpPr txBox="1"/>
          <p:nvPr/>
        </p:nvSpPr>
        <p:spPr>
          <a:xfrm>
            <a:off x="605790" y="3669273"/>
            <a:ext cx="3771900" cy="776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D9D3C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Большинство проектов начинает с нуля: без пользователей, без активов, без истории. Этот начинает с миллионов держателей, которые уже знают имя фонда, и с сети, которую фонд контролирует.</a:t>
            </a:r>
            <a:endParaRPr lang="en-US" sz="800" dirty="0"/>
          </a:p>
        </p:txBody>
      </p:sp>
      <p:sp>
        <p:nvSpPr>
          <p:cNvPr id="52" name="Shape 47"/>
          <p:cNvSpPr/>
          <p:nvPr/>
        </p:nvSpPr>
        <p:spPr>
          <a:xfrm>
            <a:off x="4617720" y="3360663"/>
            <a:ext cx="4069080" cy="1177047"/>
          </a:xfrm>
          <a:prstGeom prst="roundRect">
            <a:avLst>
              <a:gd name="adj" fmla="val 6798"/>
            </a:avLst>
          </a:prstGeom>
          <a:solidFill>
            <a:srgbClr val="08090B">
              <a:alpha val="88000"/>
            </a:srgbClr>
          </a:solidFill>
          <a:ln w="7620">
            <a:solidFill>
              <a:srgbClr val="C9A85C">
                <a:alpha val="60000"/>
              </a:srgbClr>
            </a:solidFill>
            <a:prstDash val="solid"/>
          </a:ln>
        </p:spPr>
      </p:sp>
      <p:sp>
        <p:nvSpPr>
          <p:cNvPr id="53" name="Text 48"/>
          <p:cNvSpPr txBox="1"/>
          <p:nvPr/>
        </p:nvSpPr>
        <p:spPr>
          <a:xfrm>
            <a:off x="4766310" y="3520683"/>
            <a:ext cx="37719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00" b="1" spc="200" kern="0" dirty="0">
                <a:solidFill>
                  <a:srgbClr val="C9A85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ТА ЖЕ КОМАНДА, ТОТ ЖЕ КОД</a:t>
            </a:r>
            <a:endParaRPr lang="en-US" sz="500" dirty="0"/>
          </a:p>
        </p:txBody>
      </p:sp>
      <p:sp>
        <p:nvSpPr>
          <p:cNvPr id="54" name="Text 49"/>
          <p:cNvSpPr txBox="1"/>
          <p:nvPr/>
        </p:nvSpPr>
        <p:spPr>
          <a:xfrm>
            <a:off x="4766310" y="3669273"/>
            <a:ext cx="3771900" cy="776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D9D3C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Spartan OS работает на 137 смарт-контрактах на той же кодовой базе, на которой работали Origin и Awake. Заявка на аудит CertiK подана. Люди, код и сеть — те же три имени.</a:t>
            </a:r>
            <a:endParaRPr lang="en-US" sz="800" dirty="0"/>
          </a:p>
        </p:txBody>
      </p:sp>
      <p:sp>
        <p:nvSpPr>
          <p:cNvPr id="55" name="Shape 50"/>
          <p:cNvSpPr/>
          <p:nvPr/>
        </p:nvSpPr>
        <p:spPr>
          <a:xfrm>
            <a:off x="457200" y="4629150"/>
            <a:ext cx="8229600" cy="0"/>
          </a:xfrm>
          <a:prstGeom prst="line">
            <a:avLst/>
          </a:prstGeom>
          <a:noFill/>
          <a:ln w="6350">
            <a:solidFill>
              <a:srgbClr val="C9A85C">
                <a:alpha val="25000"/>
              </a:srgbClr>
            </a:solidFill>
            <a:prstDash val="solid"/>
          </a:ln>
        </p:spPr>
      </p:sp>
      <p:sp>
        <p:nvSpPr>
          <p:cNvPr id="56" name="Text 51"/>
          <p:cNvSpPr txBox="1"/>
          <p:nvPr/>
        </p:nvSpPr>
        <p:spPr>
          <a:xfrm>
            <a:off x="457200" y="4674870"/>
            <a:ext cx="571500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50" dirty="0">
                <a:solidFill>
                  <a:srgbClr val="9A94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Охват фонда — как опубликовано на anubi.pro. Anubis Foundation объявил о партнёрстве с Origin 8 июля 2024 года.</a:t>
            </a:r>
            <a:endParaRPr lang="en-US" sz="550" dirty="0"/>
          </a:p>
        </p:txBody>
      </p:sp>
      <p:sp>
        <p:nvSpPr>
          <p:cNvPr id="57" name="Shape 52"/>
          <p:cNvSpPr/>
          <p:nvPr/>
        </p:nvSpPr>
        <p:spPr>
          <a:xfrm>
            <a:off x="7166610" y="4734878"/>
            <a:ext cx="125730" cy="40005"/>
          </a:xfrm>
          <a:prstGeom prst="roundRect">
            <a:avLst>
              <a:gd name="adj" fmla="val 50000"/>
            </a:avLst>
          </a:prstGeom>
          <a:solidFill>
            <a:srgbClr val="EAD08A"/>
          </a:solidFill>
          <a:ln w="12700">
            <a:solidFill>
              <a:srgbClr val="EAD08A"/>
            </a:solidFill>
            <a:prstDash val="solid"/>
          </a:ln>
        </p:spPr>
      </p:sp>
      <p:sp>
        <p:nvSpPr>
          <p:cNvPr id="58" name="Shape 53"/>
          <p:cNvSpPr/>
          <p:nvPr/>
        </p:nvSpPr>
        <p:spPr>
          <a:xfrm>
            <a:off x="733234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59" name="Shape 54"/>
          <p:cNvSpPr/>
          <p:nvPr/>
        </p:nvSpPr>
        <p:spPr>
          <a:xfrm>
            <a:off x="741235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60" name="Shape 55"/>
          <p:cNvSpPr/>
          <p:nvPr/>
        </p:nvSpPr>
        <p:spPr>
          <a:xfrm>
            <a:off x="749236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61" name="Shape 56"/>
          <p:cNvSpPr/>
          <p:nvPr/>
        </p:nvSpPr>
        <p:spPr>
          <a:xfrm>
            <a:off x="757237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62" name="Shape 57"/>
          <p:cNvSpPr/>
          <p:nvPr/>
        </p:nvSpPr>
        <p:spPr>
          <a:xfrm>
            <a:off x="765238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63" name="Shape 58"/>
          <p:cNvSpPr/>
          <p:nvPr/>
        </p:nvSpPr>
        <p:spPr>
          <a:xfrm>
            <a:off x="773239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64" name="Shape 59"/>
          <p:cNvSpPr/>
          <p:nvPr/>
        </p:nvSpPr>
        <p:spPr>
          <a:xfrm>
            <a:off x="781240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65" name="Shape 60"/>
          <p:cNvSpPr/>
          <p:nvPr/>
        </p:nvSpPr>
        <p:spPr>
          <a:xfrm>
            <a:off x="789241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66" name="Shape 61"/>
          <p:cNvSpPr/>
          <p:nvPr/>
        </p:nvSpPr>
        <p:spPr>
          <a:xfrm>
            <a:off x="797242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67" name="Shape 62"/>
          <p:cNvSpPr/>
          <p:nvPr/>
        </p:nvSpPr>
        <p:spPr>
          <a:xfrm>
            <a:off x="805243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68" name="Shape 63"/>
          <p:cNvSpPr/>
          <p:nvPr/>
        </p:nvSpPr>
        <p:spPr>
          <a:xfrm>
            <a:off x="813244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69" name="Text 64"/>
          <p:cNvSpPr txBox="1"/>
          <p:nvPr/>
        </p:nvSpPr>
        <p:spPr>
          <a:xfrm>
            <a:off x="8229600" y="4674870"/>
            <a:ext cx="45720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00" b="1" spc="150" kern="0" dirty="0">
                <a:solidFill>
                  <a:srgbClr val="C9A85C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02 / 13</a:t>
            </a:r>
            <a:endParaRPr lang="en-US" sz="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26898"/>
            <a:ext cx="219456" cy="2194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1520" y="308610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EAD08A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Spartan OS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57200" y="685800"/>
            <a:ext cx="73152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50" b="1" spc="300" kern="0" dirty="0">
                <a:solidFill>
                  <a:srgbClr val="C9A85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02 · ЧТО ДОКАЗАЛ ORIGIN</a:t>
            </a:r>
            <a:endParaRPr lang="en-US" sz="550" dirty="0"/>
          </a:p>
        </p:txBody>
      </p:sp>
      <p:sp>
        <p:nvSpPr>
          <p:cNvPr id="6" name="Text 2"/>
          <p:cNvSpPr txBox="1"/>
          <p:nvPr/>
        </p:nvSpPr>
        <p:spPr>
          <a:xfrm>
            <a:off x="457200" y="834390"/>
            <a:ext cx="8229600" cy="308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spc="30" kern="0" dirty="0">
                <a:solidFill>
                  <a:srgbClr val="F4EFE3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Они уже делали это, </a:t>
            </a:r>
            <a:pPr indent="0" marL="0">
              <a:buNone/>
            </a:pPr>
            <a:r>
              <a:rPr lang="en-US" sz="2000" b="1" spc="30" kern="0" dirty="0">
                <a:solidFill>
                  <a:srgbClr val="EAD08A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и в большом масштабе.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457200" y="1223010"/>
            <a:ext cx="64008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00" dirty="0">
                <a:solidFill>
                  <a:srgbClr val="CFC9B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Исторический рыночный снимок экосистемы Origin на AVE. Не сегодняшние цены. Доказательство того, что этот фонд способен построить рынок с миллионами участников и удержать его живым.</a:t>
            </a:r>
            <a:endParaRPr lang="en-US" sz="900" dirty="0"/>
          </a:p>
        </p:txBody>
      </p:sp>
      <p:sp>
        <p:nvSpPr>
          <p:cNvPr id="8" name="Shape 4"/>
          <p:cNvSpPr/>
          <p:nvPr/>
        </p:nvSpPr>
        <p:spPr>
          <a:xfrm>
            <a:off x="457200" y="1680210"/>
            <a:ext cx="2680335" cy="891540"/>
          </a:xfrm>
          <a:prstGeom prst="roundRect">
            <a:avLst>
              <a:gd name="adj" fmla="val 8974"/>
            </a:avLst>
          </a:prstGeom>
          <a:solidFill>
            <a:srgbClr val="08090B">
              <a:alpha val="88000"/>
            </a:srgbClr>
          </a:solidFill>
          <a:ln w="7620">
            <a:solidFill>
              <a:srgbClr val="C9A85C">
                <a:alpha val="34000"/>
              </a:srgbClr>
            </a:solidFill>
            <a:prstDash val="solid"/>
          </a:ln>
        </p:spPr>
      </p:sp>
      <p:sp>
        <p:nvSpPr>
          <p:cNvPr id="9" name="Text 5"/>
          <p:cNvSpPr txBox="1"/>
          <p:nvPr/>
        </p:nvSpPr>
        <p:spPr>
          <a:xfrm>
            <a:off x="605790" y="1851660"/>
            <a:ext cx="238315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EAD08A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2.5M</a:t>
            </a:r>
            <a:endParaRPr lang="en-US" sz="2000" dirty="0"/>
          </a:p>
        </p:txBody>
      </p:sp>
      <p:sp>
        <p:nvSpPr>
          <p:cNvPr id="10" name="Text 6"/>
          <p:cNvSpPr txBox="1"/>
          <p:nvPr/>
        </p:nvSpPr>
        <p:spPr>
          <a:xfrm>
            <a:off x="605790" y="2194560"/>
            <a:ext cx="2383155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700" dirty="0">
                <a:solidFill>
                  <a:srgbClr val="CFC9B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Держателей LGNS на момент снимка</a:t>
            </a:r>
            <a:endParaRPr lang="en-US" sz="700" dirty="0"/>
          </a:p>
        </p:txBody>
      </p:sp>
      <p:sp>
        <p:nvSpPr>
          <p:cNvPr id="11" name="Shape 7"/>
          <p:cNvSpPr/>
          <p:nvPr/>
        </p:nvSpPr>
        <p:spPr>
          <a:xfrm>
            <a:off x="3228975" y="1680210"/>
            <a:ext cx="2680335" cy="891540"/>
          </a:xfrm>
          <a:prstGeom prst="roundRect">
            <a:avLst>
              <a:gd name="adj" fmla="val 8974"/>
            </a:avLst>
          </a:prstGeom>
          <a:solidFill>
            <a:srgbClr val="08090B">
              <a:alpha val="88000"/>
            </a:srgbClr>
          </a:solidFill>
          <a:ln w="7620">
            <a:solidFill>
              <a:srgbClr val="C9A85C">
                <a:alpha val="34000"/>
              </a:srgbClr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3377565" y="1851660"/>
            <a:ext cx="238315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EAD08A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$1.4B</a:t>
            </a:r>
            <a:endParaRPr lang="en-US" sz="2000" dirty="0"/>
          </a:p>
        </p:txBody>
      </p:sp>
      <p:sp>
        <p:nvSpPr>
          <p:cNvPr id="13" name="Text 9"/>
          <p:cNvSpPr txBox="1"/>
          <p:nvPr/>
        </p:nvSpPr>
        <p:spPr>
          <a:xfrm>
            <a:off x="3377565" y="2194560"/>
            <a:ext cx="2383155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700" dirty="0">
                <a:solidFill>
                  <a:srgbClr val="CFC9B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Капитализация в обращении, LGNS</a:t>
            </a:r>
            <a:endParaRPr lang="en-US" sz="700" dirty="0"/>
          </a:p>
        </p:txBody>
      </p:sp>
      <p:sp>
        <p:nvSpPr>
          <p:cNvPr id="14" name="Shape 10"/>
          <p:cNvSpPr/>
          <p:nvPr/>
        </p:nvSpPr>
        <p:spPr>
          <a:xfrm>
            <a:off x="457200" y="2663190"/>
            <a:ext cx="2680335" cy="891540"/>
          </a:xfrm>
          <a:prstGeom prst="roundRect">
            <a:avLst>
              <a:gd name="adj" fmla="val 8974"/>
            </a:avLst>
          </a:prstGeom>
          <a:solidFill>
            <a:srgbClr val="08090B">
              <a:alpha val="88000"/>
            </a:srgbClr>
          </a:solidFill>
          <a:ln w="7620">
            <a:solidFill>
              <a:srgbClr val="C9A85C">
                <a:alpha val="34000"/>
              </a:srgbClr>
            </a:solidFill>
            <a:prstDash val="solid"/>
          </a:ln>
        </p:spPr>
      </p:sp>
      <p:sp>
        <p:nvSpPr>
          <p:cNvPr id="15" name="Text 11"/>
          <p:cNvSpPr txBox="1"/>
          <p:nvPr/>
        </p:nvSpPr>
        <p:spPr>
          <a:xfrm>
            <a:off x="605790" y="2834640"/>
            <a:ext cx="238315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EAD08A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$200M</a:t>
            </a:r>
            <a:endParaRPr lang="en-US" sz="2000" dirty="0"/>
          </a:p>
        </p:txBody>
      </p:sp>
      <p:sp>
        <p:nvSpPr>
          <p:cNvPr id="16" name="Text 12"/>
          <p:cNvSpPr txBox="1"/>
          <p:nvPr/>
        </p:nvSpPr>
        <p:spPr>
          <a:xfrm>
            <a:off x="605790" y="3177540"/>
            <a:ext cx="2383155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700" dirty="0">
                <a:solidFill>
                  <a:srgbClr val="CFC9B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Пул ликвидности, LGNS</a:t>
            </a:r>
            <a:endParaRPr lang="en-US" sz="700" dirty="0"/>
          </a:p>
        </p:txBody>
      </p:sp>
      <p:sp>
        <p:nvSpPr>
          <p:cNvPr id="17" name="Shape 13"/>
          <p:cNvSpPr/>
          <p:nvPr/>
        </p:nvSpPr>
        <p:spPr>
          <a:xfrm>
            <a:off x="3228975" y="2663190"/>
            <a:ext cx="2680335" cy="891540"/>
          </a:xfrm>
          <a:prstGeom prst="roundRect">
            <a:avLst>
              <a:gd name="adj" fmla="val 8974"/>
            </a:avLst>
          </a:prstGeom>
          <a:solidFill>
            <a:srgbClr val="08090B">
              <a:alpha val="88000"/>
            </a:srgbClr>
          </a:solidFill>
          <a:ln w="7620">
            <a:solidFill>
              <a:srgbClr val="C9A85C">
                <a:alpha val="34000"/>
              </a:srgbClr>
            </a:solidFill>
            <a:prstDash val="solid"/>
          </a:ln>
        </p:spPr>
      </p:sp>
      <p:sp>
        <p:nvSpPr>
          <p:cNvPr id="18" name="Text 14"/>
          <p:cNvSpPr txBox="1"/>
          <p:nvPr/>
        </p:nvSpPr>
        <p:spPr>
          <a:xfrm>
            <a:off x="3377565" y="2834640"/>
            <a:ext cx="238315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EAD08A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91,000</a:t>
            </a:r>
            <a:endParaRPr lang="en-US" sz="2000" dirty="0"/>
          </a:p>
        </p:txBody>
      </p:sp>
      <p:sp>
        <p:nvSpPr>
          <p:cNvPr id="19" name="Text 15"/>
          <p:cNvSpPr txBox="1"/>
          <p:nvPr/>
        </p:nvSpPr>
        <p:spPr>
          <a:xfrm>
            <a:off x="3377565" y="3177540"/>
            <a:ext cx="2383155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700" dirty="0">
                <a:solidFill>
                  <a:srgbClr val="CFC9B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Транзакций за один день</a:t>
            </a:r>
            <a:endParaRPr lang="en-US" sz="700" dirty="0"/>
          </a:p>
        </p:txBody>
      </p:sp>
      <p:sp>
        <p:nvSpPr>
          <p:cNvPr id="20" name="Shape 16"/>
          <p:cNvSpPr/>
          <p:nvPr/>
        </p:nvSpPr>
        <p:spPr>
          <a:xfrm>
            <a:off x="457200" y="3646170"/>
            <a:ext cx="2680335" cy="891540"/>
          </a:xfrm>
          <a:prstGeom prst="roundRect">
            <a:avLst>
              <a:gd name="adj" fmla="val 8974"/>
            </a:avLst>
          </a:prstGeom>
          <a:solidFill>
            <a:srgbClr val="08090B">
              <a:alpha val="88000"/>
            </a:srgbClr>
          </a:solidFill>
          <a:ln w="7620">
            <a:solidFill>
              <a:srgbClr val="C9A85C">
                <a:alpha val="34000"/>
              </a:srgbClr>
            </a:solidFill>
            <a:prstDash val="solid"/>
          </a:ln>
        </p:spPr>
      </p:sp>
      <p:sp>
        <p:nvSpPr>
          <p:cNvPr id="21" name="Text 17"/>
          <p:cNvSpPr txBox="1"/>
          <p:nvPr/>
        </p:nvSpPr>
        <p:spPr>
          <a:xfrm>
            <a:off x="605790" y="3817620"/>
            <a:ext cx="238315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EAD08A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$2.1B</a:t>
            </a:r>
            <a:endParaRPr lang="en-US" sz="2000" dirty="0"/>
          </a:p>
        </p:txBody>
      </p:sp>
      <p:sp>
        <p:nvSpPr>
          <p:cNvPr id="22" name="Text 18"/>
          <p:cNvSpPr txBox="1"/>
          <p:nvPr/>
        </p:nvSpPr>
        <p:spPr>
          <a:xfrm>
            <a:off x="605790" y="4160520"/>
            <a:ext cx="2383155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700" dirty="0">
                <a:solidFill>
                  <a:srgbClr val="CFC9B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Капитализация gLGNS, второго актива Origin</a:t>
            </a:r>
            <a:endParaRPr lang="en-US" sz="700" dirty="0"/>
          </a:p>
        </p:txBody>
      </p:sp>
      <p:sp>
        <p:nvSpPr>
          <p:cNvPr id="23" name="Shape 19"/>
          <p:cNvSpPr/>
          <p:nvPr/>
        </p:nvSpPr>
        <p:spPr>
          <a:xfrm>
            <a:off x="3228975" y="3646170"/>
            <a:ext cx="2680335" cy="891540"/>
          </a:xfrm>
          <a:prstGeom prst="roundRect">
            <a:avLst>
              <a:gd name="adj" fmla="val 8974"/>
            </a:avLst>
          </a:prstGeom>
          <a:solidFill>
            <a:srgbClr val="08090B">
              <a:alpha val="88000"/>
            </a:srgbClr>
          </a:solidFill>
          <a:ln w="7620">
            <a:solidFill>
              <a:srgbClr val="C9A85C">
                <a:alpha val="34000"/>
              </a:srgbClr>
            </a:solidFill>
            <a:prstDash val="solid"/>
          </a:ln>
        </p:spPr>
      </p:sp>
      <p:sp>
        <p:nvSpPr>
          <p:cNvPr id="24" name="Text 20"/>
          <p:cNvSpPr txBox="1"/>
          <p:nvPr/>
        </p:nvSpPr>
        <p:spPr>
          <a:xfrm>
            <a:off x="3377565" y="3817620"/>
            <a:ext cx="238315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EAD08A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$55M</a:t>
            </a:r>
            <a:endParaRPr lang="en-US" sz="2000" dirty="0"/>
          </a:p>
        </p:txBody>
      </p:sp>
      <p:sp>
        <p:nvSpPr>
          <p:cNvPr id="25" name="Text 21"/>
          <p:cNvSpPr txBox="1"/>
          <p:nvPr/>
        </p:nvSpPr>
        <p:spPr>
          <a:xfrm>
            <a:off x="3377565" y="4160520"/>
            <a:ext cx="2383155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700" dirty="0">
                <a:solidFill>
                  <a:srgbClr val="CFC9B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До сих пор в пуле Origin на Polygon, спустя два года</a:t>
            </a:r>
            <a:endParaRPr lang="en-US" sz="700" dirty="0"/>
          </a:p>
        </p:txBody>
      </p:sp>
      <p:pic>
        <p:nvPicPr>
          <p:cNvPr id="26" name="Image 1" descr="/home/claude/spartan/deck/plates14/03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0750" y="1680210"/>
            <a:ext cx="2686050" cy="2857500"/>
          </a:xfrm>
          <a:prstGeom prst="rect">
            <a:avLst/>
          </a:prstGeom>
        </p:spPr>
      </p:pic>
      <p:sp>
        <p:nvSpPr>
          <p:cNvPr id="27" name="Shape 22"/>
          <p:cNvSpPr/>
          <p:nvPr/>
        </p:nvSpPr>
        <p:spPr>
          <a:xfrm>
            <a:off x="457200" y="4629150"/>
            <a:ext cx="8229600" cy="0"/>
          </a:xfrm>
          <a:prstGeom prst="line">
            <a:avLst/>
          </a:prstGeom>
          <a:noFill/>
          <a:ln w="6350">
            <a:solidFill>
              <a:srgbClr val="C9A85C">
                <a:alpha val="25000"/>
              </a:srgbClr>
            </a:solidFill>
            <a:prstDash val="solid"/>
          </a:ln>
        </p:spPr>
      </p:sp>
      <p:sp>
        <p:nvSpPr>
          <p:cNvPr id="28" name="Text 23"/>
          <p:cNvSpPr txBox="1"/>
          <p:nvPr/>
        </p:nvSpPr>
        <p:spPr>
          <a:xfrm>
            <a:off x="457200" y="4674870"/>
            <a:ext cx="571500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50" dirty="0">
                <a:solidFill>
                  <a:srgbClr val="9A94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Исторический снимок AVE, предоставленный Anubis Foundation; проверяется на ave.ai. Прошлые цифры, а не текущие цены, ликвидность или казна. Пул Origin сегодня — как заявлено в брифинге от 14 сентября 2026 года.</a:t>
            </a:r>
            <a:endParaRPr lang="en-US" sz="550" dirty="0"/>
          </a:p>
        </p:txBody>
      </p:sp>
      <p:sp>
        <p:nvSpPr>
          <p:cNvPr id="29" name="Shape 24"/>
          <p:cNvSpPr/>
          <p:nvPr/>
        </p:nvSpPr>
        <p:spPr>
          <a:xfrm>
            <a:off x="716661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30" name="Shape 25"/>
          <p:cNvSpPr/>
          <p:nvPr/>
        </p:nvSpPr>
        <p:spPr>
          <a:xfrm>
            <a:off x="7246620" y="4734878"/>
            <a:ext cx="125730" cy="40005"/>
          </a:xfrm>
          <a:prstGeom prst="roundRect">
            <a:avLst>
              <a:gd name="adj" fmla="val 50000"/>
            </a:avLst>
          </a:prstGeom>
          <a:solidFill>
            <a:srgbClr val="EAD08A"/>
          </a:solidFill>
          <a:ln w="12700">
            <a:solidFill>
              <a:srgbClr val="EAD08A"/>
            </a:solidFill>
            <a:prstDash val="solid"/>
          </a:ln>
        </p:spPr>
      </p:sp>
      <p:sp>
        <p:nvSpPr>
          <p:cNvPr id="31" name="Shape 26"/>
          <p:cNvSpPr/>
          <p:nvPr/>
        </p:nvSpPr>
        <p:spPr>
          <a:xfrm>
            <a:off x="741235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32" name="Shape 27"/>
          <p:cNvSpPr/>
          <p:nvPr/>
        </p:nvSpPr>
        <p:spPr>
          <a:xfrm>
            <a:off x="749236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33" name="Shape 28"/>
          <p:cNvSpPr/>
          <p:nvPr/>
        </p:nvSpPr>
        <p:spPr>
          <a:xfrm>
            <a:off x="757237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34" name="Shape 29"/>
          <p:cNvSpPr/>
          <p:nvPr/>
        </p:nvSpPr>
        <p:spPr>
          <a:xfrm>
            <a:off x="765238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35" name="Shape 30"/>
          <p:cNvSpPr/>
          <p:nvPr/>
        </p:nvSpPr>
        <p:spPr>
          <a:xfrm>
            <a:off x="773239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36" name="Shape 31"/>
          <p:cNvSpPr/>
          <p:nvPr/>
        </p:nvSpPr>
        <p:spPr>
          <a:xfrm>
            <a:off x="781240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37" name="Shape 32"/>
          <p:cNvSpPr/>
          <p:nvPr/>
        </p:nvSpPr>
        <p:spPr>
          <a:xfrm>
            <a:off x="789241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38" name="Shape 33"/>
          <p:cNvSpPr/>
          <p:nvPr/>
        </p:nvSpPr>
        <p:spPr>
          <a:xfrm>
            <a:off x="797242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39" name="Shape 34"/>
          <p:cNvSpPr/>
          <p:nvPr/>
        </p:nvSpPr>
        <p:spPr>
          <a:xfrm>
            <a:off x="805243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40" name="Shape 35"/>
          <p:cNvSpPr/>
          <p:nvPr/>
        </p:nvSpPr>
        <p:spPr>
          <a:xfrm>
            <a:off x="813244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41" name="Text 36"/>
          <p:cNvSpPr txBox="1"/>
          <p:nvPr/>
        </p:nvSpPr>
        <p:spPr>
          <a:xfrm>
            <a:off x="8229600" y="4674870"/>
            <a:ext cx="45720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00" b="1" spc="150" kern="0" dirty="0">
                <a:solidFill>
                  <a:srgbClr val="C9A85C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03 / 13</a:t>
            </a:r>
            <a:endParaRPr lang="en-US" sz="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63474"/>
            <a:ext cx="274320" cy="228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6384" y="308610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FFFFFF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ANUBIS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57200" y="685800"/>
            <a:ext cx="73152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50" b="1" spc="300" kern="0" dirty="0">
                <a:solidFill>
                  <a:srgbClr val="8DE3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03 · ЗАТЕМ ОНИ ПОСТРОИЛИ РЕЛЬСЫ</a:t>
            </a:r>
            <a:endParaRPr lang="en-US" sz="550" dirty="0"/>
          </a:p>
        </p:txBody>
      </p:sp>
      <p:sp>
        <p:nvSpPr>
          <p:cNvPr id="6" name="Text 2"/>
          <p:cNvSpPr txBox="1"/>
          <p:nvPr/>
        </p:nvSpPr>
        <p:spPr>
          <a:xfrm>
            <a:off x="457200" y="834390"/>
            <a:ext cx="8229600" cy="308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spc="30" kern="0" dirty="0">
                <a:solidFill>
                  <a:srgbClr val="F4EFE3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Большинство проектов арендует сеть. </a:t>
            </a:r>
            <a:pPr indent="0" marL="0">
              <a:buNone/>
            </a:pPr>
            <a:r>
              <a:rPr lang="en-US" sz="2000" b="1" spc="30" kern="0" dirty="0">
                <a:solidFill>
                  <a:srgbClr val="BFF25A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У этого — своя.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457200" y="1223010"/>
            <a:ext cx="64008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00" dirty="0">
                <a:solidFill>
                  <a:srgbClr val="CFC9B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Anubis Chain запущена в апреле 2026 года. Комиссии оплачиваются в gasDAI, привязанном к доллару. Всё, что ниже, есть в публичном обозревателе browser.anubispace.org.</a:t>
            </a:r>
            <a:endParaRPr lang="en-US" sz="900" dirty="0"/>
          </a:p>
        </p:txBody>
      </p:sp>
      <p:sp>
        <p:nvSpPr>
          <p:cNvPr id="8" name="Shape 4"/>
          <p:cNvSpPr/>
          <p:nvPr/>
        </p:nvSpPr>
        <p:spPr>
          <a:xfrm>
            <a:off x="457200" y="1680210"/>
            <a:ext cx="2680335" cy="891540"/>
          </a:xfrm>
          <a:prstGeom prst="roundRect">
            <a:avLst>
              <a:gd name="adj" fmla="val 8974"/>
            </a:avLst>
          </a:prstGeom>
          <a:solidFill>
            <a:srgbClr val="08090B">
              <a:alpha val="88000"/>
            </a:srgbClr>
          </a:solidFill>
          <a:ln w="7620">
            <a:solidFill>
              <a:srgbClr val="8DE300">
                <a:alpha val="30000"/>
              </a:srgbClr>
            </a:solidFill>
            <a:prstDash val="solid"/>
          </a:ln>
        </p:spPr>
      </p:sp>
      <p:sp>
        <p:nvSpPr>
          <p:cNvPr id="9" name="Text 5"/>
          <p:cNvSpPr txBox="1"/>
          <p:nvPr/>
        </p:nvSpPr>
        <p:spPr>
          <a:xfrm>
            <a:off x="605790" y="1851660"/>
            <a:ext cx="238315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BFF25A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100M+</a:t>
            </a:r>
            <a:endParaRPr lang="en-US" sz="2000" dirty="0"/>
          </a:p>
        </p:txBody>
      </p:sp>
      <p:sp>
        <p:nvSpPr>
          <p:cNvPr id="10" name="Text 6"/>
          <p:cNvSpPr txBox="1"/>
          <p:nvPr/>
        </p:nvSpPr>
        <p:spPr>
          <a:xfrm>
            <a:off x="605790" y="2194560"/>
            <a:ext cx="2383155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700" dirty="0">
                <a:solidFill>
                  <a:srgbClr val="CFC9B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Всего транзакций</a:t>
            </a:r>
            <a:endParaRPr lang="en-US" sz="700" dirty="0"/>
          </a:p>
        </p:txBody>
      </p:sp>
      <p:sp>
        <p:nvSpPr>
          <p:cNvPr id="11" name="Shape 7"/>
          <p:cNvSpPr/>
          <p:nvPr/>
        </p:nvSpPr>
        <p:spPr>
          <a:xfrm>
            <a:off x="3228975" y="1680210"/>
            <a:ext cx="2680335" cy="891540"/>
          </a:xfrm>
          <a:prstGeom prst="roundRect">
            <a:avLst>
              <a:gd name="adj" fmla="val 8974"/>
            </a:avLst>
          </a:prstGeom>
          <a:solidFill>
            <a:srgbClr val="08090B">
              <a:alpha val="88000"/>
            </a:srgbClr>
          </a:solidFill>
          <a:ln w="7620">
            <a:solidFill>
              <a:srgbClr val="8DE300">
                <a:alpha val="30000"/>
              </a:srgbClr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3377565" y="1851660"/>
            <a:ext cx="238315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BFF25A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18M+</a:t>
            </a:r>
            <a:endParaRPr lang="en-US" sz="2000" dirty="0"/>
          </a:p>
        </p:txBody>
      </p:sp>
      <p:sp>
        <p:nvSpPr>
          <p:cNvPr id="13" name="Text 9"/>
          <p:cNvSpPr txBox="1"/>
          <p:nvPr/>
        </p:nvSpPr>
        <p:spPr>
          <a:xfrm>
            <a:off x="3377565" y="2194560"/>
            <a:ext cx="2383155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700" dirty="0">
                <a:solidFill>
                  <a:srgbClr val="CFC9B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Адресов</a:t>
            </a:r>
            <a:endParaRPr lang="en-US" sz="700" dirty="0"/>
          </a:p>
        </p:txBody>
      </p:sp>
      <p:sp>
        <p:nvSpPr>
          <p:cNvPr id="14" name="Shape 10"/>
          <p:cNvSpPr/>
          <p:nvPr/>
        </p:nvSpPr>
        <p:spPr>
          <a:xfrm>
            <a:off x="457200" y="2663190"/>
            <a:ext cx="2680335" cy="891540"/>
          </a:xfrm>
          <a:prstGeom prst="roundRect">
            <a:avLst>
              <a:gd name="adj" fmla="val 8974"/>
            </a:avLst>
          </a:prstGeom>
          <a:solidFill>
            <a:srgbClr val="08090B">
              <a:alpha val="88000"/>
            </a:srgbClr>
          </a:solidFill>
          <a:ln w="7620">
            <a:solidFill>
              <a:srgbClr val="8DE300">
                <a:alpha val="30000"/>
              </a:srgbClr>
            </a:solidFill>
            <a:prstDash val="solid"/>
          </a:ln>
        </p:spPr>
      </p:sp>
      <p:sp>
        <p:nvSpPr>
          <p:cNvPr id="15" name="Text 11"/>
          <p:cNvSpPr txBox="1"/>
          <p:nvPr/>
        </p:nvSpPr>
        <p:spPr>
          <a:xfrm>
            <a:off x="605790" y="2834640"/>
            <a:ext cx="238315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BFF25A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16K+</a:t>
            </a:r>
            <a:endParaRPr lang="en-US" sz="2000" dirty="0"/>
          </a:p>
        </p:txBody>
      </p:sp>
      <p:sp>
        <p:nvSpPr>
          <p:cNvPr id="16" name="Text 12"/>
          <p:cNvSpPr txBox="1"/>
          <p:nvPr/>
        </p:nvSpPr>
        <p:spPr>
          <a:xfrm>
            <a:off x="605790" y="3177540"/>
            <a:ext cx="2383155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700" dirty="0">
                <a:solidFill>
                  <a:srgbClr val="CFC9B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Развёрнутых смарт-контрактов</a:t>
            </a:r>
            <a:endParaRPr lang="en-US" sz="700" dirty="0"/>
          </a:p>
        </p:txBody>
      </p:sp>
      <p:sp>
        <p:nvSpPr>
          <p:cNvPr id="17" name="Shape 13"/>
          <p:cNvSpPr/>
          <p:nvPr/>
        </p:nvSpPr>
        <p:spPr>
          <a:xfrm>
            <a:off x="3228975" y="2663190"/>
            <a:ext cx="2680335" cy="891540"/>
          </a:xfrm>
          <a:prstGeom prst="roundRect">
            <a:avLst>
              <a:gd name="adj" fmla="val 8974"/>
            </a:avLst>
          </a:prstGeom>
          <a:solidFill>
            <a:srgbClr val="08090B">
              <a:alpha val="88000"/>
            </a:srgbClr>
          </a:solidFill>
          <a:ln w="7620">
            <a:solidFill>
              <a:srgbClr val="8DE300">
                <a:alpha val="30000"/>
              </a:srgbClr>
            </a:solidFill>
            <a:prstDash val="solid"/>
          </a:ln>
        </p:spPr>
      </p:sp>
      <p:sp>
        <p:nvSpPr>
          <p:cNvPr id="18" name="Text 14"/>
          <p:cNvSpPr txBox="1"/>
          <p:nvPr/>
        </p:nvSpPr>
        <p:spPr>
          <a:xfrm>
            <a:off x="3377565" y="2834640"/>
            <a:ext cx="238315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BFF25A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1.9K+</a:t>
            </a:r>
            <a:endParaRPr lang="en-US" sz="2000" dirty="0"/>
          </a:p>
        </p:txBody>
      </p:sp>
      <p:sp>
        <p:nvSpPr>
          <p:cNvPr id="19" name="Text 15"/>
          <p:cNvSpPr txBox="1"/>
          <p:nvPr/>
        </p:nvSpPr>
        <p:spPr>
          <a:xfrm>
            <a:off x="3377565" y="3177540"/>
            <a:ext cx="2383155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700" dirty="0">
                <a:solidFill>
                  <a:srgbClr val="CFC9B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Токенов в сети</a:t>
            </a:r>
            <a:endParaRPr lang="en-US" sz="700" dirty="0"/>
          </a:p>
        </p:txBody>
      </p:sp>
      <p:sp>
        <p:nvSpPr>
          <p:cNvPr id="20" name="Shape 16"/>
          <p:cNvSpPr/>
          <p:nvPr/>
        </p:nvSpPr>
        <p:spPr>
          <a:xfrm>
            <a:off x="457200" y="3646170"/>
            <a:ext cx="2680335" cy="891540"/>
          </a:xfrm>
          <a:prstGeom prst="roundRect">
            <a:avLst>
              <a:gd name="adj" fmla="val 8974"/>
            </a:avLst>
          </a:prstGeom>
          <a:solidFill>
            <a:srgbClr val="08090B">
              <a:alpha val="88000"/>
            </a:srgbClr>
          </a:solidFill>
          <a:ln w="7620">
            <a:solidFill>
              <a:srgbClr val="8DE300">
                <a:alpha val="30000"/>
              </a:srgbClr>
            </a:solidFill>
            <a:prstDash val="solid"/>
          </a:ln>
        </p:spPr>
      </p:sp>
      <p:sp>
        <p:nvSpPr>
          <p:cNvPr id="21" name="Text 17"/>
          <p:cNvSpPr txBox="1"/>
          <p:nvPr/>
        </p:nvSpPr>
        <p:spPr>
          <a:xfrm>
            <a:off x="605790" y="3817620"/>
            <a:ext cx="238315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BFF25A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~1 с</a:t>
            </a:r>
            <a:endParaRPr lang="en-US" sz="2000" dirty="0"/>
          </a:p>
        </p:txBody>
      </p:sp>
      <p:sp>
        <p:nvSpPr>
          <p:cNvPr id="22" name="Text 18"/>
          <p:cNvSpPr txBox="1"/>
          <p:nvPr/>
        </p:nvSpPr>
        <p:spPr>
          <a:xfrm>
            <a:off x="605790" y="4160520"/>
            <a:ext cx="2383155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700" dirty="0">
                <a:solidFill>
                  <a:srgbClr val="CFC9B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Среднее время блока</a:t>
            </a:r>
            <a:endParaRPr lang="en-US" sz="700" dirty="0"/>
          </a:p>
        </p:txBody>
      </p:sp>
      <p:sp>
        <p:nvSpPr>
          <p:cNvPr id="23" name="Shape 19"/>
          <p:cNvSpPr/>
          <p:nvPr/>
        </p:nvSpPr>
        <p:spPr>
          <a:xfrm>
            <a:off x="3228975" y="3646170"/>
            <a:ext cx="2680335" cy="891540"/>
          </a:xfrm>
          <a:prstGeom prst="roundRect">
            <a:avLst>
              <a:gd name="adj" fmla="val 8974"/>
            </a:avLst>
          </a:prstGeom>
          <a:solidFill>
            <a:srgbClr val="08090B">
              <a:alpha val="88000"/>
            </a:srgbClr>
          </a:solidFill>
          <a:ln w="7620">
            <a:solidFill>
              <a:srgbClr val="8DE300">
                <a:alpha val="30000"/>
              </a:srgbClr>
            </a:solidFill>
            <a:prstDash val="solid"/>
          </a:ln>
        </p:spPr>
      </p:sp>
      <p:sp>
        <p:nvSpPr>
          <p:cNvPr id="24" name="Text 20"/>
          <p:cNvSpPr txBox="1"/>
          <p:nvPr/>
        </p:nvSpPr>
        <p:spPr>
          <a:xfrm>
            <a:off x="3377565" y="3817620"/>
            <a:ext cx="238315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BFF25A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gasDAI</a:t>
            </a:r>
            <a:endParaRPr lang="en-US" sz="2000" dirty="0"/>
          </a:p>
        </p:txBody>
      </p:sp>
      <p:sp>
        <p:nvSpPr>
          <p:cNvPr id="25" name="Text 21"/>
          <p:cNvSpPr txBox="1"/>
          <p:nvPr/>
        </p:nvSpPr>
        <p:spPr>
          <a:xfrm>
            <a:off x="3377565" y="4160520"/>
            <a:ext cx="2383155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700" dirty="0">
                <a:solidFill>
                  <a:srgbClr val="CFC9B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Комиссии привязаны к доллару и всегда одинаковы</a:t>
            </a:r>
            <a:endParaRPr lang="en-US" sz="700" dirty="0"/>
          </a:p>
        </p:txBody>
      </p:sp>
      <p:pic>
        <p:nvPicPr>
          <p:cNvPr id="26" name="Image 1" descr="/home/claude/spartan/deck/plates14/04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0750" y="1680210"/>
            <a:ext cx="2686050" cy="2857500"/>
          </a:xfrm>
          <a:prstGeom prst="rect">
            <a:avLst/>
          </a:prstGeom>
        </p:spPr>
      </p:pic>
      <p:sp>
        <p:nvSpPr>
          <p:cNvPr id="27" name="Shape 22"/>
          <p:cNvSpPr/>
          <p:nvPr/>
        </p:nvSpPr>
        <p:spPr>
          <a:xfrm>
            <a:off x="457200" y="4629150"/>
            <a:ext cx="8229600" cy="0"/>
          </a:xfrm>
          <a:prstGeom prst="line">
            <a:avLst/>
          </a:prstGeom>
          <a:noFill/>
          <a:ln w="6350">
            <a:solidFill>
              <a:srgbClr val="C9A85C">
                <a:alpha val="25000"/>
              </a:srgbClr>
            </a:solidFill>
            <a:prstDash val="solid"/>
          </a:ln>
        </p:spPr>
      </p:sp>
      <p:sp>
        <p:nvSpPr>
          <p:cNvPr id="28" name="Text 23"/>
          <p:cNvSpPr txBox="1"/>
          <p:nvPr/>
        </p:nvSpPr>
        <p:spPr>
          <a:xfrm>
            <a:off x="457200" y="4674870"/>
            <a:ext cx="571500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50" dirty="0">
                <a:solidFill>
                  <a:srgbClr val="9A94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Показатели сети — по данным Anubis Chain (периодический отчёт, сентябрь 2026 года). Индексация The Graph, обозреватель Blockscout, кроссчейн через LayerZero, Stargate, Anubis Bridge и GaleBridge.</a:t>
            </a:r>
            <a:endParaRPr lang="en-US" sz="550" dirty="0"/>
          </a:p>
        </p:txBody>
      </p:sp>
      <p:sp>
        <p:nvSpPr>
          <p:cNvPr id="29" name="Shape 24"/>
          <p:cNvSpPr/>
          <p:nvPr/>
        </p:nvSpPr>
        <p:spPr>
          <a:xfrm>
            <a:off x="716661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30" name="Shape 25"/>
          <p:cNvSpPr/>
          <p:nvPr/>
        </p:nvSpPr>
        <p:spPr>
          <a:xfrm>
            <a:off x="724662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31" name="Shape 26"/>
          <p:cNvSpPr/>
          <p:nvPr/>
        </p:nvSpPr>
        <p:spPr>
          <a:xfrm>
            <a:off x="7326630" y="4734878"/>
            <a:ext cx="125730" cy="40005"/>
          </a:xfrm>
          <a:prstGeom prst="roundRect">
            <a:avLst>
              <a:gd name="adj" fmla="val 50000"/>
            </a:avLst>
          </a:prstGeom>
          <a:solidFill>
            <a:srgbClr val="EAD08A"/>
          </a:solidFill>
          <a:ln w="12700">
            <a:solidFill>
              <a:srgbClr val="EAD08A"/>
            </a:solidFill>
            <a:prstDash val="solid"/>
          </a:ln>
        </p:spPr>
      </p:sp>
      <p:sp>
        <p:nvSpPr>
          <p:cNvPr id="32" name="Shape 27"/>
          <p:cNvSpPr/>
          <p:nvPr/>
        </p:nvSpPr>
        <p:spPr>
          <a:xfrm>
            <a:off x="749236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33" name="Shape 28"/>
          <p:cNvSpPr/>
          <p:nvPr/>
        </p:nvSpPr>
        <p:spPr>
          <a:xfrm>
            <a:off x="757237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34" name="Shape 29"/>
          <p:cNvSpPr/>
          <p:nvPr/>
        </p:nvSpPr>
        <p:spPr>
          <a:xfrm>
            <a:off x="765238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35" name="Shape 30"/>
          <p:cNvSpPr/>
          <p:nvPr/>
        </p:nvSpPr>
        <p:spPr>
          <a:xfrm>
            <a:off x="773239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36" name="Shape 31"/>
          <p:cNvSpPr/>
          <p:nvPr/>
        </p:nvSpPr>
        <p:spPr>
          <a:xfrm>
            <a:off x="781240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37" name="Shape 32"/>
          <p:cNvSpPr/>
          <p:nvPr/>
        </p:nvSpPr>
        <p:spPr>
          <a:xfrm>
            <a:off x="789241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38" name="Shape 33"/>
          <p:cNvSpPr/>
          <p:nvPr/>
        </p:nvSpPr>
        <p:spPr>
          <a:xfrm>
            <a:off x="797242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39" name="Shape 34"/>
          <p:cNvSpPr/>
          <p:nvPr/>
        </p:nvSpPr>
        <p:spPr>
          <a:xfrm>
            <a:off x="805243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40" name="Shape 35"/>
          <p:cNvSpPr/>
          <p:nvPr/>
        </p:nvSpPr>
        <p:spPr>
          <a:xfrm>
            <a:off x="813244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41" name="Text 36"/>
          <p:cNvSpPr txBox="1"/>
          <p:nvPr/>
        </p:nvSpPr>
        <p:spPr>
          <a:xfrm>
            <a:off x="8229600" y="4674870"/>
            <a:ext cx="45720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00" b="1" spc="150" kern="0" dirty="0">
                <a:solidFill>
                  <a:srgbClr val="C9A85C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04 / 13</a:t>
            </a:r>
            <a:endParaRPr lang="en-US" sz="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26898"/>
            <a:ext cx="219456" cy="2194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1520" y="308610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EAD08A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Spartan OS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57200" y="685800"/>
            <a:ext cx="73152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50" b="1" spc="300" kern="0" dirty="0">
                <a:solidFill>
                  <a:srgbClr val="C9A85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04 · SPARTAN OS, ДЕВЯНОСТО ДНЕЙ С ЗАПУСКА</a:t>
            </a:r>
            <a:endParaRPr lang="en-US" sz="550" dirty="0"/>
          </a:p>
        </p:txBody>
      </p:sp>
      <p:sp>
        <p:nvSpPr>
          <p:cNvPr id="6" name="Text 2"/>
          <p:cNvSpPr txBox="1"/>
          <p:nvPr/>
        </p:nvSpPr>
        <p:spPr>
          <a:xfrm>
            <a:off x="457200" y="834390"/>
            <a:ext cx="8229600" cy="308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spc="30" kern="0" dirty="0">
                <a:solidFill>
                  <a:srgbClr val="F4EFE3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Два токена. Игра уже запущена. </a:t>
            </a:r>
            <a:pPr indent="0" marL="0">
              <a:buNone/>
            </a:pPr>
            <a:r>
              <a:rPr lang="en-US" sz="2000" b="1" spc="30" kern="0" dirty="0">
                <a:solidFill>
                  <a:srgbClr val="EAD08A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Цифры, а не обещания.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457200" y="1223010"/>
            <a:ext cx="64008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00" dirty="0">
                <a:solidFill>
                  <a:srgbClr val="CFC9B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RM — токен, который вы зарабатываете и используете. GD — токен управления, фиксированные 390,000. TempleRaid вместе с GoPlay запущена 6 сентября. Панель 14 сентября 2026 года показывала:</a:t>
            </a:r>
            <a:endParaRPr lang="en-US" sz="900" dirty="0"/>
          </a:p>
        </p:txBody>
      </p:sp>
      <p:sp>
        <p:nvSpPr>
          <p:cNvPr id="8" name="Shape 4"/>
          <p:cNvSpPr/>
          <p:nvPr/>
        </p:nvSpPr>
        <p:spPr>
          <a:xfrm>
            <a:off x="457200" y="1680210"/>
            <a:ext cx="2680335" cy="891540"/>
          </a:xfrm>
          <a:prstGeom prst="roundRect">
            <a:avLst>
              <a:gd name="adj" fmla="val 8974"/>
            </a:avLst>
          </a:prstGeom>
          <a:solidFill>
            <a:srgbClr val="08090B">
              <a:alpha val="88000"/>
            </a:srgbClr>
          </a:solidFill>
          <a:ln w="7620">
            <a:solidFill>
              <a:srgbClr val="C9A85C">
                <a:alpha val="34000"/>
              </a:srgbClr>
            </a:solidFill>
            <a:prstDash val="solid"/>
          </a:ln>
        </p:spPr>
      </p:sp>
      <p:sp>
        <p:nvSpPr>
          <p:cNvPr id="9" name="Text 5"/>
          <p:cNvSpPr txBox="1"/>
          <p:nvPr/>
        </p:nvSpPr>
        <p:spPr>
          <a:xfrm>
            <a:off x="605790" y="1851660"/>
            <a:ext cx="238315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EAD08A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$29M</a:t>
            </a:r>
            <a:endParaRPr lang="en-US" sz="2000" dirty="0"/>
          </a:p>
        </p:txBody>
      </p:sp>
      <p:sp>
        <p:nvSpPr>
          <p:cNvPr id="10" name="Text 6"/>
          <p:cNvSpPr txBox="1"/>
          <p:nvPr/>
        </p:nvSpPr>
        <p:spPr>
          <a:xfrm>
            <a:off x="605790" y="2194560"/>
            <a:ext cx="2383155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700" dirty="0">
                <a:solidFill>
                  <a:srgbClr val="CFC9B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USDT в пуле ликвидности RM</a:t>
            </a:r>
            <a:endParaRPr lang="en-US" sz="700" dirty="0"/>
          </a:p>
        </p:txBody>
      </p:sp>
      <p:sp>
        <p:nvSpPr>
          <p:cNvPr id="11" name="Shape 7"/>
          <p:cNvSpPr/>
          <p:nvPr/>
        </p:nvSpPr>
        <p:spPr>
          <a:xfrm>
            <a:off x="3228975" y="1680210"/>
            <a:ext cx="2680335" cy="891540"/>
          </a:xfrm>
          <a:prstGeom prst="roundRect">
            <a:avLst>
              <a:gd name="adj" fmla="val 8974"/>
            </a:avLst>
          </a:prstGeom>
          <a:solidFill>
            <a:srgbClr val="08090B">
              <a:alpha val="88000"/>
            </a:srgbClr>
          </a:solidFill>
          <a:ln w="7620">
            <a:solidFill>
              <a:srgbClr val="C9A85C">
                <a:alpha val="34000"/>
              </a:srgbClr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3377565" y="1851660"/>
            <a:ext cx="238315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EAD08A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500,000</a:t>
            </a:r>
            <a:endParaRPr lang="en-US" sz="2000" dirty="0"/>
          </a:p>
        </p:txBody>
      </p:sp>
      <p:sp>
        <p:nvSpPr>
          <p:cNvPr id="13" name="Text 9"/>
          <p:cNvSpPr txBox="1"/>
          <p:nvPr/>
        </p:nvSpPr>
        <p:spPr>
          <a:xfrm>
            <a:off x="3377565" y="2194560"/>
            <a:ext cx="2383155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700" dirty="0">
                <a:solidFill>
                  <a:srgbClr val="CFC9B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Держателей RM</a:t>
            </a:r>
            <a:endParaRPr lang="en-US" sz="700" dirty="0"/>
          </a:p>
        </p:txBody>
      </p:sp>
      <p:sp>
        <p:nvSpPr>
          <p:cNvPr id="14" name="Shape 10"/>
          <p:cNvSpPr/>
          <p:nvPr/>
        </p:nvSpPr>
        <p:spPr>
          <a:xfrm>
            <a:off x="457200" y="2663190"/>
            <a:ext cx="2680335" cy="891540"/>
          </a:xfrm>
          <a:prstGeom prst="roundRect">
            <a:avLst>
              <a:gd name="adj" fmla="val 8974"/>
            </a:avLst>
          </a:prstGeom>
          <a:solidFill>
            <a:srgbClr val="08090B">
              <a:alpha val="88000"/>
            </a:srgbClr>
          </a:solidFill>
          <a:ln w="7620">
            <a:solidFill>
              <a:srgbClr val="C9A85C">
                <a:alpha val="34000"/>
              </a:srgbClr>
            </a:solidFill>
            <a:prstDash val="solid"/>
          </a:ln>
        </p:spPr>
      </p:sp>
      <p:sp>
        <p:nvSpPr>
          <p:cNvPr id="15" name="Text 11"/>
          <p:cNvSpPr txBox="1"/>
          <p:nvPr/>
        </p:nvSpPr>
        <p:spPr>
          <a:xfrm>
            <a:off x="605790" y="2834640"/>
            <a:ext cx="238315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EAD08A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$18.85 → $30+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605790" y="3177540"/>
            <a:ext cx="2383155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700" dirty="0">
                <a:solidFill>
                  <a:srgbClr val="CFC9B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Цена RM, от запуска 16 июня до 14 сентября</a:t>
            </a:r>
            <a:endParaRPr lang="en-US" sz="700" dirty="0"/>
          </a:p>
        </p:txBody>
      </p:sp>
      <p:sp>
        <p:nvSpPr>
          <p:cNvPr id="17" name="Shape 13"/>
          <p:cNvSpPr/>
          <p:nvPr/>
        </p:nvSpPr>
        <p:spPr>
          <a:xfrm>
            <a:off x="3228975" y="2663190"/>
            <a:ext cx="2680335" cy="891540"/>
          </a:xfrm>
          <a:prstGeom prst="roundRect">
            <a:avLst>
              <a:gd name="adj" fmla="val 8974"/>
            </a:avLst>
          </a:prstGeom>
          <a:solidFill>
            <a:srgbClr val="08090B">
              <a:alpha val="88000"/>
            </a:srgbClr>
          </a:solidFill>
          <a:ln w="7620">
            <a:solidFill>
              <a:srgbClr val="C9A85C">
                <a:alpha val="34000"/>
              </a:srgbClr>
            </a:solidFill>
            <a:prstDash val="solid"/>
          </a:ln>
        </p:spPr>
      </p:sp>
      <p:sp>
        <p:nvSpPr>
          <p:cNvPr id="18" name="Text 14"/>
          <p:cNvSpPr txBox="1"/>
          <p:nvPr/>
        </p:nvSpPr>
        <p:spPr>
          <a:xfrm>
            <a:off x="3377565" y="2834640"/>
            <a:ext cx="238315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EAD08A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$40 → $16,000</a:t>
            </a:r>
            <a:endParaRPr lang="en-US" sz="1500" dirty="0"/>
          </a:p>
        </p:txBody>
      </p:sp>
      <p:sp>
        <p:nvSpPr>
          <p:cNvPr id="19" name="Text 15"/>
          <p:cNvSpPr txBox="1"/>
          <p:nvPr/>
        </p:nvSpPr>
        <p:spPr>
          <a:xfrm>
            <a:off x="3377565" y="3177540"/>
            <a:ext cx="2383155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700" dirty="0">
                <a:solidFill>
                  <a:srgbClr val="CFC9B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Цена GD, с 4 мая по 14 сентября</a:t>
            </a:r>
            <a:endParaRPr lang="en-US" sz="700" dirty="0"/>
          </a:p>
        </p:txBody>
      </p:sp>
      <p:sp>
        <p:nvSpPr>
          <p:cNvPr id="20" name="Shape 16"/>
          <p:cNvSpPr/>
          <p:nvPr/>
        </p:nvSpPr>
        <p:spPr>
          <a:xfrm>
            <a:off x="457200" y="3646170"/>
            <a:ext cx="2680335" cy="891540"/>
          </a:xfrm>
          <a:prstGeom prst="roundRect">
            <a:avLst>
              <a:gd name="adj" fmla="val 8974"/>
            </a:avLst>
          </a:prstGeom>
          <a:solidFill>
            <a:srgbClr val="08090B">
              <a:alpha val="88000"/>
            </a:srgbClr>
          </a:solidFill>
          <a:ln w="7620">
            <a:solidFill>
              <a:srgbClr val="C9A85C">
                <a:alpha val="34000"/>
              </a:srgbClr>
            </a:solidFill>
            <a:prstDash val="solid"/>
          </a:ln>
        </p:spPr>
      </p:sp>
      <p:sp>
        <p:nvSpPr>
          <p:cNvPr id="21" name="Text 17"/>
          <p:cNvSpPr txBox="1"/>
          <p:nvPr/>
        </p:nvSpPr>
        <p:spPr>
          <a:xfrm>
            <a:off x="605790" y="3817620"/>
            <a:ext cx="238315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EAD08A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68%</a:t>
            </a:r>
            <a:endParaRPr lang="en-US" sz="2000" dirty="0"/>
          </a:p>
        </p:txBody>
      </p:sp>
      <p:sp>
        <p:nvSpPr>
          <p:cNvPr id="22" name="Text 18"/>
          <p:cNvSpPr txBox="1"/>
          <p:nvPr/>
        </p:nvSpPr>
        <p:spPr>
          <a:xfrm>
            <a:off x="605790" y="4160520"/>
            <a:ext cx="2383155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700" dirty="0">
                <a:solidFill>
                  <a:srgbClr val="CFC9B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предложения RM застейкано в сети</a:t>
            </a:r>
            <a:endParaRPr lang="en-US" sz="700" dirty="0"/>
          </a:p>
        </p:txBody>
      </p:sp>
      <p:sp>
        <p:nvSpPr>
          <p:cNvPr id="23" name="Shape 19"/>
          <p:cNvSpPr/>
          <p:nvPr/>
        </p:nvSpPr>
        <p:spPr>
          <a:xfrm>
            <a:off x="3228975" y="3646170"/>
            <a:ext cx="2680335" cy="891540"/>
          </a:xfrm>
          <a:prstGeom prst="roundRect">
            <a:avLst>
              <a:gd name="adj" fmla="val 8974"/>
            </a:avLst>
          </a:prstGeom>
          <a:solidFill>
            <a:srgbClr val="08090B">
              <a:alpha val="88000"/>
            </a:srgbClr>
          </a:solidFill>
          <a:ln w="7620">
            <a:solidFill>
              <a:srgbClr val="C9A85C">
                <a:alpha val="34000"/>
              </a:srgbClr>
            </a:solidFill>
            <a:prstDash val="solid"/>
          </a:ln>
        </p:spPr>
      </p:sp>
      <p:sp>
        <p:nvSpPr>
          <p:cNvPr id="24" name="Text 20"/>
          <p:cNvSpPr txBox="1"/>
          <p:nvPr/>
        </p:nvSpPr>
        <p:spPr>
          <a:xfrm>
            <a:off x="3377565" y="3817620"/>
            <a:ext cx="238315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EAD08A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$10M</a:t>
            </a:r>
            <a:endParaRPr lang="en-US" sz="2000" dirty="0"/>
          </a:p>
        </p:txBody>
      </p:sp>
      <p:sp>
        <p:nvSpPr>
          <p:cNvPr id="25" name="Text 21"/>
          <p:cNvSpPr txBox="1"/>
          <p:nvPr/>
        </p:nvSpPr>
        <p:spPr>
          <a:xfrm>
            <a:off x="3377565" y="4160520"/>
            <a:ext cx="2383155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700" dirty="0">
                <a:solidFill>
                  <a:srgbClr val="CFC9B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Казна в USDT</a:t>
            </a:r>
            <a:endParaRPr lang="en-US" sz="700" dirty="0"/>
          </a:p>
        </p:txBody>
      </p:sp>
      <p:pic>
        <p:nvPicPr>
          <p:cNvPr id="26" name="Image 1" descr="/home/claude/spartan/deck/plates14/05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0750" y="1680210"/>
            <a:ext cx="2686050" cy="2857500"/>
          </a:xfrm>
          <a:prstGeom prst="rect">
            <a:avLst/>
          </a:prstGeom>
        </p:spPr>
      </p:pic>
      <p:sp>
        <p:nvSpPr>
          <p:cNvPr id="27" name="Shape 22"/>
          <p:cNvSpPr/>
          <p:nvPr/>
        </p:nvSpPr>
        <p:spPr>
          <a:xfrm>
            <a:off x="457200" y="4629150"/>
            <a:ext cx="8229600" cy="0"/>
          </a:xfrm>
          <a:prstGeom prst="line">
            <a:avLst/>
          </a:prstGeom>
          <a:noFill/>
          <a:ln w="6350">
            <a:solidFill>
              <a:srgbClr val="C9A85C">
                <a:alpha val="25000"/>
              </a:srgbClr>
            </a:solidFill>
            <a:prstDash val="solid"/>
          </a:ln>
        </p:spPr>
      </p:sp>
      <p:sp>
        <p:nvSpPr>
          <p:cNvPr id="28" name="Text 23"/>
          <p:cNvSpPr txBox="1"/>
          <p:nvPr/>
        </p:nvSpPr>
        <p:spPr>
          <a:xfrm>
            <a:off x="457200" y="4674870"/>
            <a:ext cx="571500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50" dirty="0">
                <a:solidFill>
                  <a:srgbClr val="9A94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Как заявлено Spartan OS 14 сентября 2026 года. Предложение RM — 6.1 миллиона. 137 смарт-контрактов, та же кодовая база, что у Origin. Заявка на аудит CertiK подана. Проверяйте в обозревателе, на DEX и в dApp.</a:t>
            </a:r>
            <a:endParaRPr lang="en-US" sz="550" dirty="0"/>
          </a:p>
        </p:txBody>
      </p:sp>
      <p:sp>
        <p:nvSpPr>
          <p:cNvPr id="29" name="Shape 24"/>
          <p:cNvSpPr/>
          <p:nvPr/>
        </p:nvSpPr>
        <p:spPr>
          <a:xfrm>
            <a:off x="716661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30" name="Shape 25"/>
          <p:cNvSpPr/>
          <p:nvPr/>
        </p:nvSpPr>
        <p:spPr>
          <a:xfrm>
            <a:off x="724662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31" name="Shape 26"/>
          <p:cNvSpPr/>
          <p:nvPr/>
        </p:nvSpPr>
        <p:spPr>
          <a:xfrm>
            <a:off x="732663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32" name="Shape 27"/>
          <p:cNvSpPr/>
          <p:nvPr/>
        </p:nvSpPr>
        <p:spPr>
          <a:xfrm>
            <a:off x="7406640" y="4734878"/>
            <a:ext cx="125730" cy="40005"/>
          </a:xfrm>
          <a:prstGeom prst="roundRect">
            <a:avLst>
              <a:gd name="adj" fmla="val 50000"/>
            </a:avLst>
          </a:prstGeom>
          <a:solidFill>
            <a:srgbClr val="EAD08A"/>
          </a:solidFill>
          <a:ln w="12700">
            <a:solidFill>
              <a:srgbClr val="EAD08A"/>
            </a:solidFill>
            <a:prstDash val="solid"/>
          </a:ln>
        </p:spPr>
      </p:sp>
      <p:sp>
        <p:nvSpPr>
          <p:cNvPr id="33" name="Shape 28"/>
          <p:cNvSpPr/>
          <p:nvPr/>
        </p:nvSpPr>
        <p:spPr>
          <a:xfrm>
            <a:off x="757237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34" name="Shape 29"/>
          <p:cNvSpPr/>
          <p:nvPr/>
        </p:nvSpPr>
        <p:spPr>
          <a:xfrm>
            <a:off x="765238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35" name="Shape 30"/>
          <p:cNvSpPr/>
          <p:nvPr/>
        </p:nvSpPr>
        <p:spPr>
          <a:xfrm>
            <a:off x="773239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36" name="Shape 31"/>
          <p:cNvSpPr/>
          <p:nvPr/>
        </p:nvSpPr>
        <p:spPr>
          <a:xfrm>
            <a:off x="781240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37" name="Shape 32"/>
          <p:cNvSpPr/>
          <p:nvPr/>
        </p:nvSpPr>
        <p:spPr>
          <a:xfrm>
            <a:off x="789241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38" name="Shape 33"/>
          <p:cNvSpPr/>
          <p:nvPr/>
        </p:nvSpPr>
        <p:spPr>
          <a:xfrm>
            <a:off x="797242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39" name="Shape 34"/>
          <p:cNvSpPr/>
          <p:nvPr/>
        </p:nvSpPr>
        <p:spPr>
          <a:xfrm>
            <a:off x="805243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40" name="Shape 35"/>
          <p:cNvSpPr/>
          <p:nvPr/>
        </p:nvSpPr>
        <p:spPr>
          <a:xfrm>
            <a:off x="813244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41" name="Text 36"/>
          <p:cNvSpPr txBox="1"/>
          <p:nvPr/>
        </p:nvSpPr>
        <p:spPr>
          <a:xfrm>
            <a:off x="8229600" y="4674870"/>
            <a:ext cx="45720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00" b="1" spc="150" kern="0" dirty="0">
                <a:solidFill>
                  <a:srgbClr val="C9A85C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05 / 13</a:t>
            </a:r>
            <a:endParaRPr lang="en-US" sz="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26898"/>
            <a:ext cx="219456" cy="2194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1520" y="308610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EAD08A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Spartan OS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57200" y="685800"/>
            <a:ext cx="73152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50" b="1" spc="300" kern="0" dirty="0">
                <a:solidFill>
                  <a:srgbClr val="C9A85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05 · КАК ВЫ ЗАРАБАТЫВАЕТЕ</a:t>
            </a:r>
            <a:endParaRPr lang="en-US" sz="550" dirty="0"/>
          </a:p>
        </p:txBody>
      </p:sp>
      <p:sp>
        <p:nvSpPr>
          <p:cNvPr id="6" name="Text 2"/>
          <p:cNvSpPr txBox="1"/>
          <p:nvPr/>
        </p:nvSpPr>
        <p:spPr>
          <a:xfrm>
            <a:off x="457200" y="834390"/>
            <a:ext cx="8229600" cy="308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spc="30" kern="0" dirty="0">
                <a:solidFill>
                  <a:srgbClr val="F4EFE3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Пять потоков. </a:t>
            </a:r>
            <a:pPr indent="0" marL="0">
              <a:buNone/>
            </a:pPr>
            <a:r>
              <a:rPr lang="en-US" sz="2000" b="1" spc="30" kern="0" dirty="0">
                <a:solidFill>
                  <a:srgbClr val="EAD08A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Все платят дважды в день.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457200" y="1223010"/>
            <a:ext cx="64008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00" dirty="0">
                <a:solidFill>
                  <a:srgbClr val="CFC9B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Четыре из них открываются от $1. Каждый заработанный RM проходит через одну и ту же турбину, прежде чем попасть в ваш кошелёк.</a:t>
            </a:r>
            <a:endParaRPr lang="en-US" sz="900" dirty="0"/>
          </a:p>
        </p:txBody>
      </p:sp>
      <p:sp>
        <p:nvSpPr>
          <p:cNvPr id="8" name="Shape 4"/>
          <p:cNvSpPr/>
          <p:nvPr/>
        </p:nvSpPr>
        <p:spPr>
          <a:xfrm>
            <a:off x="457200" y="1680210"/>
            <a:ext cx="1572768" cy="2857500"/>
          </a:xfrm>
          <a:prstGeom prst="roundRect">
            <a:avLst>
              <a:gd name="adj" fmla="val 5087"/>
            </a:avLst>
          </a:prstGeom>
          <a:solidFill>
            <a:srgbClr val="08090B">
              <a:alpha val="88000"/>
            </a:srgbClr>
          </a:solidFill>
          <a:ln w="7620">
            <a:solidFill>
              <a:srgbClr val="C9A85C">
                <a:alpha val="34000"/>
              </a:srgbClr>
            </a:solidFill>
            <a:prstDash val="solid"/>
          </a:ln>
        </p:spPr>
      </p:sp>
      <p:pic>
        <p:nvPicPr>
          <p:cNvPr id="9" name="Image 1" descr="/home/claude/spartan/deck/icons14/coins_gold_46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790" y="1817370"/>
            <a:ext cx="262890" cy="262890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605790" y="2160270"/>
            <a:ext cx="1275588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00" b="1" spc="200" kern="0" dirty="0">
                <a:solidFill>
                  <a:srgbClr val="C9A85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ПОТОК ОДИН</a:t>
            </a:r>
            <a:endParaRPr lang="en-US" sz="500" dirty="0"/>
          </a:p>
        </p:txBody>
      </p:sp>
      <p:sp>
        <p:nvSpPr>
          <p:cNvPr id="11" name="Text 6"/>
          <p:cNvSpPr txBox="1"/>
          <p:nvPr/>
        </p:nvSpPr>
        <p:spPr>
          <a:xfrm>
            <a:off x="605790" y="2297430"/>
            <a:ext cx="1275588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F4EFE3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Гибкий стейкинг</a:t>
            </a:r>
            <a:endParaRPr lang="en-US" sz="950" dirty="0"/>
          </a:p>
        </p:txBody>
      </p:sp>
      <p:sp>
        <p:nvSpPr>
          <p:cNvPr id="12" name="Shape 7"/>
          <p:cNvSpPr/>
          <p:nvPr/>
        </p:nvSpPr>
        <p:spPr>
          <a:xfrm>
            <a:off x="605790" y="2503170"/>
            <a:ext cx="838454" cy="217170"/>
          </a:xfrm>
          <a:prstGeom prst="roundRect">
            <a:avLst>
              <a:gd name="adj" fmla="val 23684"/>
            </a:avLst>
          </a:prstGeom>
          <a:solidFill>
            <a:srgbClr val="C9A85C">
              <a:alpha val="12000"/>
            </a:srgbClr>
          </a:solidFill>
          <a:ln w="7620">
            <a:solidFill>
              <a:srgbClr val="C9A85C">
                <a:alpha val="48000"/>
              </a:srgbClr>
            </a:solidFill>
            <a:prstDash val="solid"/>
          </a:ln>
        </p:spPr>
      </p:sp>
      <p:sp>
        <p:nvSpPr>
          <p:cNvPr id="13" name="Text 8"/>
          <p:cNvSpPr txBox="1"/>
          <p:nvPr/>
        </p:nvSpPr>
        <p:spPr>
          <a:xfrm>
            <a:off x="678942" y="2503170"/>
            <a:ext cx="747014" cy="2171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EAD08A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0.6%</a:t>
            </a:r>
            <a:pPr indent="0" marL="0">
              <a:buNone/>
            </a:pPr>
            <a:r>
              <a:rPr lang="en-US" sz="450" b="1" spc="150" kern="0" dirty="0">
                <a:solidFill>
                  <a:srgbClr val="C9A85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 В ДЕНЬ</a:t>
            </a:r>
            <a:endParaRPr lang="en-US" sz="1000" dirty="0"/>
          </a:p>
        </p:txBody>
      </p:sp>
      <p:sp>
        <p:nvSpPr>
          <p:cNvPr id="14" name="Text 9"/>
          <p:cNvSpPr txBox="1"/>
          <p:nvPr/>
        </p:nvSpPr>
        <p:spPr>
          <a:xfrm>
            <a:off x="605790" y="2800350"/>
            <a:ext cx="1275588" cy="982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750" dirty="0">
                <a:solidFill>
                  <a:srgbClr val="D9D3C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0.3% каждые двенадцать часов на ваш RM, капитализируется сам. Вход от $1, выход когда угодно. Около 20% в месяц, если не трогать.</a:t>
            </a:r>
            <a:endParaRPr lang="en-US" sz="750" dirty="0"/>
          </a:p>
        </p:txBody>
      </p:sp>
      <p:sp>
        <p:nvSpPr>
          <p:cNvPr id="15" name="Shape 10"/>
          <p:cNvSpPr/>
          <p:nvPr/>
        </p:nvSpPr>
        <p:spPr>
          <a:xfrm>
            <a:off x="605790" y="3806190"/>
            <a:ext cx="1275588" cy="0"/>
          </a:xfrm>
          <a:prstGeom prst="line">
            <a:avLst/>
          </a:prstGeom>
          <a:noFill/>
          <a:ln w="6350">
            <a:solidFill>
              <a:srgbClr val="C9A85C">
                <a:alpha val="20000"/>
              </a:srgbClr>
            </a:solidFill>
            <a:prstDash val="solid"/>
          </a:ln>
        </p:spPr>
      </p:sp>
      <p:sp>
        <p:nvSpPr>
          <p:cNvPr id="16" name="Text 11"/>
          <p:cNvSpPr txBox="1"/>
          <p:nvPr/>
        </p:nvSpPr>
        <p:spPr>
          <a:xfrm>
            <a:off x="605790" y="3886200"/>
            <a:ext cx="1275588" cy="80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50" b="1" spc="150" kern="0" dirty="0">
                <a:solidFill>
                  <a:srgbClr val="9A94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ВХОД</a:t>
            </a:r>
            <a:endParaRPr lang="en-US" sz="450" dirty="0"/>
          </a:p>
        </p:txBody>
      </p:sp>
      <p:sp>
        <p:nvSpPr>
          <p:cNvPr id="17" name="Text 12"/>
          <p:cNvSpPr txBox="1"/>
          <p:nvPr/>
        </p:nvSpPr>
        <p:spPr>
          <a:xfrm>
            <a:off x="605790" y="3971925"/>
            <a:ext cx="1275588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650" b="1" dirty="0">
                <a:solidFill>
                  <a:srgbClr val="EDE8D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От $1</a:t>
            </a:r>
            <a:endParaRPr lang="en-US" sz="650" dirty="0"/>
          </a:p>
        </p:txBody>
      </p:sp>
      <p:sp>
        <p:nvSpPr>
          <p:cNvPr id="18" name="Text 13"/>
          <p:cNvSpPr txBox="1"/>
          <p:nvPr/>
        </p:nvSpPr>
        <p:spPr>
          <a:xfrm>
            <a:off x="605790" y="4137660"/>
            <a:ext cx="1275588" cy="80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50" b="1" spc="150" kern="0" dirty="0">
                <a:solidFill>
                  <a:srgbClr val="9A94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БЛОКИРОВКА</a:t>
            </a:r>
            <a:endParaRPr lang="en-US" sz="450" dirty="0"/>
          </a:p>
        </p:txBody>
      </p:sp>
      <p:sp>
        <p:nvSpPr>
          <p:cNvPr id="19" name="Text 14"/>
          <p:cNvSpPr txBox="1"/>
          <p:nvPr/>
        </p:nvSpPr>
        <p:spPr>
          <a:xfrm>
            <a:off x="605790" y="4223385"/>
            <a:ext cx="1275588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650" b="1" dirty="0">
                <a:solidFill>
                  <a:srgbClr val="EDE8D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Нет</a:t>
            </a:r>
            <a:endParaRPr lang="en-US" sz="650" dirty="0"/>
          </a:p>
        </p:txBody>
      </p:sp>
      <p:sp>
        <p:nvSpPr>
          <p:cNvPr id="20" name="Shape 15"/>
          <p:cNvSpPr/>
          <p:nvPr/>
        </p:nvSpPr>
        <p:spPr>
          <a:xfrm>
            <a:off x="2121408" y="1680210"/>
            <a:ext cx="1572768" cy="2857500"/>
          </a:xfrm>
          <a:prstGeom prst="roundRect">
            <a:avLst>
              <a:gd name="adj" fmla="val 5087"/>
            </a:avLst>
          </a:prstGeom>
          <a:solidFill>
            <a:srgbClr val="08090B">
              <a:alpha val="88000"/>
            </a:srgbClr>
          </a:solidFill>
          <a:ln w="7620">
            <a:solidFill>
              <a:srgbClr val="C9A85C">
                <a:alpha val="34000"/>
              </a:srgbClr>
            </a:solidFill>
            <a:prstDash val="solid"/>
          </a:ln>
        </p:spPr>
      </p:sp>
      <p:pic>
        <p:nvPicPr>
          <p:cNvPr id="21" name="Image 2" descr="/home/claude/spartan/deck/icons14/timer_gold_46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9998" y="1817370"/>
            <a:ext cx="262890" cy="26289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2269998" y="2160270"/>
            <a:ext cx="1275588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00" b="1" spc="200" kern="0" dirty="0">
                <a:solidFill>
                  <a:srgbClr val="C9A85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ПОТОК ДВА</a:t>
            </a:r>
            <a:endParaRPr lang="en-US" sz="500" dirty="0"/>
          </a:p>
        </p:txBody>
      </p:sp>
      <p:sp>
        <p:nvSpPr>
          <p:cNvPr id="23" name="Text 17"/>
          <p:cNvSpPr txBox="1"/>
          <p:nvPr/>
        </p:nvSpPr>
        <p:spPr>
          <a:xfrm>
            <a:off x="2269998" y="2297430"/>
            <a:ext cx="1275588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F4EFE3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Долгосрочный стейкинг</a:t>
            </a:r>
            <a:endParaRPr lang="en-US" sz="950" dirty="0"/>
          </a:p>
        </p:txBody>
      </p:sp>
      <p:sp>
        <p:nvSpPr>
          <p:cNvPr id="24" name="Shape 18"/>
          <p:cNvSpPr/>
          <p:nvPr/>
        </p:nvSpPr>
        <p:spPr>
          <a:xfrm>
            <a:off x="2269998" y="2503170"/>
            <a:ext cx="1310894" cy="217170"/>
          </a:xfrm>
          <a:prstGeom prst="roundRect">
            <a:avLst>
              <a:gd name="adj" fmla="val 23684"/>
            </a:avLst>
          </a:prstGeom>
          <a:solidFill>
            <a:srgbClr val="C9A85C">
              <a:alpha val="12000"/>
            </a:srgbClr>
          </a:solidFill>
          <a:ln w="7620">
            <a:solidFill>
              <a:srgbClr val="C9A85C">
                <a:alpha val="48000"/>
              </a:srgbClr>
            </a:solidFill>
            <a:prstDash val="solid"/>
          </a:ln>
        </p:spPr>
      </p:sp>
      <p:sp>
        <p:nvSpPr>
          <p:cNvPr id="25" name="Text 19"/>
          <p:cNvSpPr txBox="1"/>
          <p:nvPr/>
        </p:nvSpPr>
        <p:spPr>
          <a:xfrm>
            <a:off x="2343150" y="2503170"/>
            <a:ext cx="1219454" cy="2171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EAD08A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1.1 – 1.3%</a:t>
            </a:r>
            <a:pPr indent="0" marL="0">
              <a:buNone/>
            </a:pPr>
            <a:r>
              <a:rPr lang="en-US" sz="450" b="1" spc="150" kern="0" dirty="0">
                <a:solidFill>
                  <a:srgbClr val="C9A85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 В ДЕНЬ</a:t>
            </a:r>
            <a:endParaRPr lang="en-US" sz="1000" dirty="0"/>
          </a:p>
        </p:txBody>
      </p:sp>
      <p:sp>
        <p:nvSpPr>
          <p:cNvPr id="26" name="Text 20"/>
          <p:cNvSpPr txBox="1"/>
          <p:nvPr/>
        </p:nvSpPr>
        <p:spPr>
          <a:xfrm>
            <a:off x="2269998" y="2800350"/>
            <a:ext cx="1275588" cy="982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750" dirty="0">
                <a:solidFill>
                  <a:srgbClr val="D9D3C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180, 360 или 540 дней, от $1. Основная сумма возвращается ежедневно частями с первого дня, плюс проценты, плюс дополнительные награды.</a:t>
            </a:r>
            <a:endParaRPr lang="en-US" sz="750" dirty="0"/>
          </a:p>
        </p:txBody>
      </p:sp>
      <p:sp>
        <p:nvSpPr>
          <p:cNvPr id="27" name="Shape 21"/>
          <p:cNvSpPr/>
          <p:nvPr/>
        </p:nvSpPr>
        <p:spPr>
          <a:xfrm>
            <a:off x="2269998" y="3806190"/>
            <a:ext cx="1275588" cy="0"/>
          </a:xfrm>
          <a:prstGeom prst="line">
            <a:avLst/>
          </a:prstGeom>
          <a:noFill/>
          <a:ln w="6350">
            <a:solidFill>
              <a:srgbClr val="C9A85C">
                <a:alpha val="20000"/>
              </a:srgbClr>
            </a:solidFill>
            <a:prstDash val="solid"/>
          </a:ln>
        </p:spPr>
      </p:sp>
      <p:sp>
        <p:nvSpPr>
          <p:cNvPr id="28" name="Text 22"/>
          <p:cNvSpPr txBox="1"/>
          <p:nvPr/>
        </p:nvSpPr>
        <p:spPr>
          <a:xfrm>
            <a:off x="2269998" y="3886200"/>
            <a:ext cx="1275588" cy="80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50" b="1" spc="150" kern="0" dirty="0">
                <a:solidFill>
                  <a:srgbClr val="9A94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ВХОД</a:t>
            </a:r>
            <a:endParaRPr lang="en-US" sz="450" dirty="0"/>
          </a:p>
        </p:txBody>
      </p:sp>
      <p:sp>
        <p:nvSpPr>
          <p:cNvPr id="29" name="Text 23"/>
          <p:cNvSpPr txBox="1"/>
          <p:nvPr/>
        </p:nvSpPr>
        <p:spPr>
          <a:xfrm>
            <a:off x="2269998" y="3971925"/>
            <a:ext cx="1275588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650" b="1" dirty="0">
                <a:solidFill>
                  <a:srgbClr val="EDE8D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От $1</a:t>
            </a:r>
            <a:endParaRPr lang="en-US" sz="650" dirty="0"/>
          </a:p>
        </p:txBody>
      </p:sp>
      <p:sp>
        <p:nvSpPr>
          <p:cNvPr id="30" name="Text 24"/>
          <p:cNvSpPr txBox="1"/>
          <p:nvPr/>
        </p:nvSpPr>
        <p:spPr>
          <a:xfrm>
            <a:off x="2269998" y="4137660"/>
            <a:ext cx="1275588" cy="80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50" b="1" spc="150" kern="0" dirty="0">
                <a:solidFill>
                  <a:srgbClr val="9A94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БЛОКИРОВКА</a:t>
            </a:r>
            <a:endParaRPr lang="en-US" sz="450" dirty="0"/>
          </a:p>
        </p:txBody>
      </p:sp>
      <p:sp>
        <p:nvSpPr>
          <p:cNvPr id="31" name="Text 25"/>
          <p:cNvSpPr txBox="1"/>
          <p:nvPr/>
        </p:nvSpPr>
        <p:spPr>
          <a:xfrm>
            <a:off x="2269998" y="4223385"/>
            <a:ext cx="1275588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650" b="1" dirty="0">
                <a:solidFill>
                  <a:srgbClr val="EDE8D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180, 360 или 540 дней</a:t>
            </a:r>
            <a:endParaRPr lang="en-US" sz="650" dirty="0"/>
          </a:p>
        </p:txBody>
      </p:sp>
      <p:sp>
        <p:nvSpPr>
          <p:cNvPr id="32" name="Shape 26"/>
          <p:cNvSpPr/>
          <p:nvPr/>
        </p:nvSpPr>
        <p:spPr>
          <a:xfrm>
            <a:off x="3785616" y="1680210"/>
            <a:ext cx="1572768" cy="2857500"/>
          </a:xfrm>
          <a:prstGeom prst="roundRect">
            <a:avLst>
              <a:gd name="adj" fmla="val 5087"/>
            </a:avLst>
          </a:prstGeom>
          <a:solidFill>
            <a:srgbClr val="08090B">
              <a:alpha val="88000"/>
            </a:srgbClr>
          </a:solidFill>
          <a:ln w="7620">
            <a:solidFill>
              <a:srgbClr val="C9A85C">
                <a:alpha val="34000"/>
              </a:srgbClr>
            </a:solidFill>
            <a:prstDash val="solid"/>
          </a:ln>
        </p:spPr>
      </p:sp>
      <p:pic>
        <p:nvPicPr>
          <p:cNvPr id="33" name="Image 3" descr="/home/claude/spartan/deck/icons14/flame_gold_46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4206" y="1817370"/>
            <a:ext cx="262890" cy="262890"/>
          </a:xfrm>
          <a:prstGeom prst="rect">
            <a:avLst/>
          </a:prstGeom>
        </p:spPr>
      </p:pic>
      <p:sp>
        <p:nvSpPr>
          <p:cNvPr id="34" name="Text 27"/>
          <p:cNvSpPr txBox="1"/>
          <p:nvPr/>
        </p:nvSpPr>
        <p:spPr>
          <a:xfrm>
            <a:off x="3934206" y="2160270"/>
            <a:ext cx="1275588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00" b="1" spc="200" kern="0" dirty="0">
                <a:solidFill>
                  <a:srgbClr val="C9A85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ПОТОК ТРИ</a:t>
            </a:r>
            <a:endParaRPr lang="en-US" sz="500" dirty="0"/>
          </a:p>
        </p:txBody>
      </p:sp>
      <p:sp>
        <p:nvSpPr>
          <p:cNvPr id="35" name="Text 28"/>
          <p:cNvSpPr txBox="1"/>
          <p:nvPr/>
        </p:nvSpPr>
        <p:spPr>
          <a:xfrm>
            <a:off x="3934206" y="2297430"/>
            <a:ext cx="1275588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F4EFE3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Сжигаемая облигация</a:t>
            </a:r>
            <a:endParaRPr lang="en-US" sz="950" dirty="0"/>
          </a:p>
        </p:txBody>
      </p:sp>
      <p:sp>
        <p:nvSpPr>
          <p:cNvPr id="36" name="Shape 29"/>
          <p:cNvSpPr/>
          <p:nvPr/>
        </p:nvSpPr>
        <p:spPr>
          <a:xfrm>
            <a:off x="3934206" y="2503170"/>
            <a:ext cx="1086485" cy="217170"/>
          </a:xfrm>
          <a:prstGeom prst="roundRect">
            <a:avLst>
              <a:gd name="adj" fmla="val 23684"/>
            </a:avLst>
          </a:prstGeom>
          <a:solidFill>
            <a:srgbClr val="C9A85C">
              <a:alpha val="12000"/>
            </a:srgbClr>
          </a:solidFill>
          <a:ln w="7620">
            <a:solidFill>
              <a:srgbClr val="C9A85C">
                <a:alpha val="48000"/>
              </a:srgbClr>
            </a:solidFill>
            <a:prstDash val="solid"/>
          </a:ln>
        </p:spPr>
      </p:sp>
      <p:sp>
        <p:nvSpPr>
          <p:cNvPr id="37" name="Text 30"/>
          <p:cNvSpPr txBox="1"/>
          <p:nvPr/>
        </p:nvSpPr>
        <p:spPr>
          <a:xfrm>
            <a:off x="4007358" y="2503170"/>
            <a:ext cx="995045" cy="2171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EAD08A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1.5%</a:t>
            </a:r>
            <a:pPr indent="0" marL="0">
              <a:buNone/>
            </a:pPr>
            <a:r>
              <a:rPr lang="en-US" sz="450" b="1" spc="150" kern="0" dirty="0">
                <a:solidFill>
                  <a:srgbClr val="C9A85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 В ДЕНЬ, НЕТТО</a:t>
            </a:r>
            <a:endParaRPr lang="en-US" sz="1000" dirty="0"/>
          </a:p>
        </p:txBody>
      </p:sp>
      <p:sp>
        <p:nvSpPr>
          <p:cNvPr id="38" name="Text 31"/>
          <p:cNvSpPr txBox="1"/>
          <p:nvPr/>
        </p:nvSpPr>
        <p:spPr>
          <a:xfrm>
            <a:off x="3934206" y="2800350"/>
            <a:ext cx="1275588" cy="982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750" dirty="0">
                <a:solidFill>
                  <a:srgbClr val="D9D3C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От $500. Выдаёт 250% от ордера, 150% нетто. Даёт 20% энергии и аирдроп 3% в GD. Объём без ограничений. Без капитализации.</a:t>
            </a:r>
            <a:endParaRPr lang="en-US" sz="750" dirty="0"/>
          </a:p>
        </p:txBody>
      </p:sp>
      <p:sp>
        <p:nvSpPr>
          <p:cNvPr id="39" name="Shape 32"/>
          <p:cNvSpPr/>
          <p:nvPr/>
        </p:nvSpPr>
        <p:spPr>
          <a:xfrm>
            <a:off x="3934206" y="3806190"/>
            <a:ext cx="1275588" cy="0"/>
          </a:xfrm>
          <a:prstGeom prst="line">
            <a:avLst/>
          </a:prstGeom>
          <a:noFill/>
          <a:ln w="6350">
            <a:solidFill>
              <a:srgbClr val="C9A85C">
                <a:alpha val="20000"/>
              </a:srgbClr>
            </a:solidFill>
            <a:prstDash val="solid"/>
          </a:ln>
        </p:spPr>
      </p:sp>
      <p:sp>
        <p:nvSpPr>
          <p:cNvPr id="40" name="Text 33"/>
          <p:cNvSpPr txBox="1"/>
          <p:nvPr/>
        </p:nvSpPr>
        <p:spPr>
          <a:xfrm>
            <a:off x="3934206" y="3886200"/>
            <a:ext cx="1275588" cy="80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50" b="1" spc="150" kern="0" dirty="0">
                <a:solidFill>
                  <a:srgbClr val="9A94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ВХОД</a:t>
            </a:r>
            <a:endParaRPr lang="en-US" sz="450" dirty="0"/>
          </a:p>
        </p:txBody>
      </p:sp>
      <p:sp>
        <p:nvSpPr>
          <p:cNvPr id="41" name="Text 34"/>
          <p:cNvSpPr txBox="1"/>
          <p:nvPr/>
        </p:nvSpPr>
        <p:spPr>
          <a:xfrm>
            <a:off x="3934206" y="3971925"/>
            <a:ext cx="1275588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650" b="1" dirty="0">
                <a:solidFill>
                  <a:srgbClr val="EDE8D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От $500</a:t>
            </a:r>
            <a:endParaRPr lang="en-US" sz="650" dirty="0"/>
          </a:p>
        </p:txBody>
      </p:sp>
      <p:sp>
        <p:nvSpPr>
          <p:cNvPr id="42" name="Text 35"/>
          <p:cNvSpPr txBox="1"/>
          <p:nvPr/>
        </p:nvSpPr>
        <p:spPr>
          <a:xfrm>
            <a:off x="3934206" y="4137660"/>
            <a:ext cx="1275588" cy="80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50" b="1" spc="150" kern="0" dirty="0">
                <a:solidFill>
                  <a:srgbClr val="9A94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ПОТОЛОК</a:t>
            </a:r>
            <a:endParaRPr lang="en-US" sz="450" dirty="0"/>
          </a:p>
        </p:txBody>
      </p:sp>
      <p:sp>
        <p:nvSpPr>
          <p:cNvPr id="43" name="Text 36"/>
          <p:cNvSpPr txBox="1"/>
          <p:nvPr/>
        </p:nvSpPr>
        <p:spPr>
          <a:xfrm>
            <a:off x="3934206" y="4223385"/>
            <a:ext cx="1275588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650" b="1" dirty="0">
                <a:solidFill>
                  <a:srgbClr val="EDE8D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2.5× · ордер без максимума</a:t>
            </a:r>
            <a:endParaRPr lang="en-US" sz="650" dirty="0"/>
          </a:p>
        </p:txBody>
      </p:sp>
      <p:sp>
        <p:nvSpPr>
          <p:cNvPr id="44" name="Shape 37"/>
          <p:cNvSpPr/>
          <p:nvPr/>
        </p:nvSpPr>
        <p:spPr>
          <a:xfrm>
            <a:off x="5449824" y="1680210"/>
            <a:ext cx="1572768" cy="2857500"/>
          </a:xfrm>
          <a:prstGeom prst="roundRect">
            <a:avLst>
              <a:gd name="adj" fmla="val 5087"/>
            </a:avLst>
          </a:prstGeom>
          <a:solidFill>
            <a:srgbClr val="08090B">
              <a:alpha val="88000"/>
            </a:srgbClr>
          </a:solidFill>
          <a:ln w="7620">
            <a:solidFill>
              <a:srgbClr val="C9A85C">
                <a:alpha val="34000"/>
              </a:srgbClr>
            </a:solidFill>
            <a:prstDash val="solid"/>
          </a:ln>
        </p:spPr>
      </p:sp>
      <p:pic>
        <p:nvPicPr>
          <p:cNvPr id="45" name="Image 4" descr="/home/claude/spartan/deck/icons14/users_gold_46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98414" y="1817370"/>
            <a:ext cx="262890" cy="262890"/>
          </a:xfrm>
          <a:prstGeom prst="rect">
            <a:avLst/>
          </a:prstGeom>
        </p:spPr>
      </p:pic>
      <p:sp>
        <p:nvSpPr>
          <p:cNvPr id="46" name="Text 38"/>
          <p:cNvSpPr txBox="1"/>
          <p:nvPr/>
        </p:nvSpPr>
        <p:spPr>
          <a:xfrm>
            <a:off x="5598414" y="2160270"/>
            <a:ext cx="1275588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00" b="1" spc="200" kern="0" dirty="0">
                <a:solidFill>
                  <a:srgbClr val="C9A85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ПОТОК ЧЕТЫРЕ</a:t>
            </a:r>
            <a:endParaRPr lang="en-US" sz="500" dirty="0"/>
          </a:p>
        </p:txBody>
      </p:sp>
      <p:sp>
        <p:nvSpPr>
          <p:cNvPr id="47" name="Text 39"/>
          <p:cNvSpPr txBox="1"/>
          <p:nvPr/>
        </p:nvSpPr>
        <p:spPr>
          <a:xfrm>
            <a:off x="5598414" y="2297430"/>
            <a:ext cx="1275588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F4EFE3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Доход по уровням</a:t>
            </a:r>
            <a:endParaRPr lang="en-US" sz="950" dirty="0"/>
          </a:p>
        </p:txBody>
      </p:sp>
      <p:sp>
        <p:nvSpPr>
          <p:cNvPr id="48" name="Shape 40"/>
          <p:cNvSpPr/>
          <p:nvPr/>
        </p:nvSpPr>
        <p:spPr>
          <a:xfrm>
            <a:off x="5598414" y="2503170"/>
            <a:ext cx="1665224" cy="217170"/>
          </a:xfrm>
          <a:prstGeom prst="roundRect">
            <a:avLst>
              <a:gd name="adj" fmla="val 23684"/>
            </a:avLst>
          </a:prstGeom>
          <a:solidFill>
            <a:srgbClr val="C9A85C">
              <a:alpha val="12000"/>
            </a:srgbClr>
          </a:solidFill>
          <a:ln w="7620">
            <a:solidFill>
              <a:srgbClr val="C9A85C">
                <a:alpha val="48000"/>
              </a:srgbClr>
            </a:solidFill>
            <a:prstDash val="solid"/>
          </a:ln>
        </p:spPr>
      </p:sp>
      <p:sp>
        <p:nvSpPr>
          <p:cNvPr id="49" name="Text 41"/>
          <p:cNvSpPr txBox="1"/>
          <p:nvPr/>
        </p:nvSpPr>
        <p:spPr>
          <a:xfrm>
            <a:off x="5671566" y="2503170"/>
            <a:ext cx="1573784" cy="2171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EAD08A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8 · 4 · 2%</a:t>
            </a:r>
            <a:pPr indent="0" marL="0">
              <a:buNone/>
            </a:pPr>
            <a:r>
              <a:rPr lang="en-US" sz="450" b="1" spc="150" kern="0" dirty="0">
                <a:solidFill>
                  <a:srgbClr val="C9A85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 ОТ ROI СТРУКТУРЫ</a:t>
            </a:r>
            <a:endParaRPr lang="en-US" sz="1000" dirty="0"/>
          </a:p>
        </p:txBody>
      </p:sp>
      <p:sp>
        <p:nvSpPr>
          <p:cNvPr id="50" name="Text 42"/>
          <p:cNvSpPr txBox="1"/>
          <p:nvPr/>
        </p:nvSpPr>
        <p:spPr>
          <a:xfrm>
            <a:off x="5598414" y="2800350"/>
            <a:ext cx="1275588" cy="982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750" dirty="0">
                <a:solidFill>
                  <a:srgbClr val="D9D3C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От ROI ваших первых трёх уровней, выплата вам каждые двенадцать часов. Единственный поток, расходующий энергию.</a:t>
            </a:r>
            <a:endParaRPr lang="en-US" sz="750" dirty="0"/>
          </a:p>
        </p:txBody>
      </p:sp>
      <p:sp>
        <p:nvSpPr>
          <p:cNvPr id="51" name="Shape 43"/>
          <p:cNvSpPr/>
          <p:nvPr/>
        </p:nvSpPr>
        <p:spPr>
          <a:xfrm>
            <a:off x="5598414" y="3806190"/>
            <a:ext cx="1275588" cy="0"/>
          </a:xfrm>
          <a:prstGeom prst="line">
            <a:avLst/>
          </a:prstGeom>
          <a:noFill/>
          <a:ln w="6350">
            <a:solidFill>
              <a:srgbClr val="C9A85C">
                <a:alpha val="20000"/>
              </a:srgbClr>
            </a:solidFill>
            <a:prstDash val="solid"/>
          </a:ln>
        </p:spPr>
      </p:sp>
      <p:sp>
        <p:nvSpPr>
          <p:cNvPr id="52" name="Text 44"/>
          <p:cNvSpPr txBox="1"/>
          <p:nvPr/>
        </p:nvSpPr>
        <p:spPr>
          <a:xfrm>
            <a:off x="5598414" y="3886200"/>
            <a:ext cx="1275588" cy="80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50" b="1" spc="150" kern="0" dirty="0">
                <a:solidFill>
                  <a:srgbClr val="9A94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ВЫПЛАТА</a:t>
            </a:r>
            <a:endParaRPr lang="en-US" sz="450" dirty="0"/>
          </a:p>
        </p:txBody>
      </p:sp>
      <p:sp>
        <p:nvSpPr>
          <p:cNvPr id="53" name="Text 45"/>
          <p:cNvSpPr txBox="1"/>
          <p:nvPr/>
        </p:nvSpPr>
        <p:spPr>
          <a:xfrm>
            <a:off x="5598414" y="3971925"/>
            <a:ext cx="1275588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650" b="1" dirty="0">
                <a:solidFill>
                  <a:srgbClr val="EDE8D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Каждые двенадцать часов</a:t>
            </a:r>
            <a:endParaRPr lang="en-US" sz="650" dirty="0"/>
          </a:p>
        </p:txBody>
      </p:sp>
      <p:sp>
        <p:nvSpPr>
          <p:cNvPr id="54" name="Text 46"/>
          <p:cNvSpPr txBox="1"/>
          <p:nvPr/>
        </p:nvSpPr>
        <p:spPr>
          <a:xfrm>
            <a:off x="5598414" y="4137660"/>
            <a:ext cx="1275588" cy="80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50" b="1" spc="150" kern="0" dirty="0">
                <a:solidFill>
                  <a:srgbClr val="9A94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НУЖНО</a:t>
            </a:r>
            <a:endParaRPr lang="en-US" sz="450" dirty="0"/>
          </a:p>
        </p:txBody>
      </p:sp>
      <p:sp>
        <p:nvSpPr>
          <p:cNvPr id="55" name="Text 47"/>
          <p:cNvSpPr txBox="1"/>
          <p:nvPr/>
        </p:nvSpPr>
        <p:spPr>
          <a:xfrm>
            <a:off x="5598414" y="4223385"/>
            <a:ext cx="1275588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650" b="1" dirty="0">
                <a:solidFill>
                  <a:srgbClr val="EDE8D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Энергия для вывода</a:t>
            </a:r>
            <a:endParaRPr lang="en-US" sz="650" dirty="0"/>
          </a:p>
        </p:txBody>
      </p:sp>
      <p:sp>
        <p:nvSpPr>
          <p:cNvPr id="56" name="Shape 48"/>
          <p:cNvSpPr/>
          <p:nvPr/>
        </p:nvSpPr>
        <p:spPr>
          <a:xfrm>
            <a:off x="7114032" y="1680210"/>
            <a:ext cx="1572768" cy="2857500"/>
          </a:xfrm>
          <a:prstGeom prst="roundRect">
            <a:avLst>
              <a:gd name="adj" fmla="val 5087"/>
            </a:avLst>
          </a:prstGeom>
          <a:solidFill>
            <a:srgbClr val="08090B">
              <a:alpha val="88000"/>
            </a:srgbClr>
          </a:solidFill>
          <a:ln w="7620">
            <a:solidFill>
              <a:srgbClr val="C9A85C">
                <a:alpha val="34000"/>
              </a:srgbClr>
            </a:solidFill>
            <a:prstDash val="solid"/>
          </a:ln>
        </p:spPr>
      </p:sp>
      <p:pic>
        <p:nvPicPr>
          <p:cNvPr id="57" name="Image 5" descr="/home/claude/spartan/deck/icons14/crown_gold_46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62622" y="1817370"/>
            <a:ext cx="262890" cy="262890"/>
          </a:xfrm>
          <a:prstGeom prst="rect">
            <a:avLst/>
          </a:prstGeom>
        </p:spPr>
      </p:pic>
      <p:sp>
        <p:nvSpPr>
          <p:cNvPr id="58" name="Text 49"/>
          <p:cNvSpPr txBox="1"/>
          <p:nvPr/>
        </p:nvSpPr>
        <p:spPr>
          <a:xfrm>
            <a:off x="7262622" y="2160270"/>
            <a:ext cx="1275588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00" b="1" spc="200" kern="0" dirty="0">
                <a:solidFill>
                  <a:srgbClr val="C9A85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ПОТОК ПЯТЬ</a:t>
            </a:r>
            <a:endParaRPr lang="en-US" sz="500" dirty="0"/>
          </a:p>
        </p:txBody>
      </p:sp>
      <p:sp>
        <p:nvSpPr>
          <p:cNvPr id="59" name="Text 50"/>
          <p:cNvSpPr txBox="1"/>
          <p:nvPr/>
        </p:nvSpPr>
        <p:spPr>
          <a:xfrm>
            <a:off x="7262622" y="2297430"/>
            <a:ext cx="1275588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F4EFE3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Награда за ранг</a:t>
            </a:r>
            <a:endParaRPr lang="en-US" sz="950" dirty="0"/>
          </a:p>
        </p:txBody>
      </p:sp>
      <p:sp>
        <p:nvSpPr>
          <p:cNvPr id="60" name="Shape 51"/>
          <p:cNvSpPr/>
          <p:nvPr/>
        </p:nvSpPr>
        <p:spPr>
          <a:xfrm>
            <a:off x="7262622" y="2503170"/>
            <a:ext cx="1547114" cy="217170"/>
          </a:xfrm>
          <a:prstGeom prst="roundRect">
            <a:avLst>
              <a:gd name="adj" fmla="val 23684"/>
            </a:avLst>
          </a:prstGeom>
          <a:solidFill>
            <a:srgbClr val="C9A85C">
              <a:alpha val="12000"/>
            </a:srgbClr>
          </a:solidFill>
          <a:ln w="7620">
            <a:solidFill>
              <a:srgbClr val="C9A85C">
                <a:alpha val="48000"/>
              </a:srgbClr>
            </a:solidFill>
            <a:prstDash val="solid"/>
          </a:ln>
        </p:spPr>
      </p:sp>
      <p:sp>
        <p:nvSpPr>
          <p:cNvPr id="61" name="Text 52"/>
          <p:cNvSpPr txBox="1"/>
          <p:nvPr/>
        </p:nvSpPr>
        <p:spPr>
          <a:xfrm>
            <a:off x="7335774" y="2503170"/>
            <a:ext cx="1455674" cy="2171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EAD08A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$15 – $1,200+</a:t>
            </a:r>
            <a:pPr indent="0" marL="0">
              <a:buNone/>
            </a:pPr>
            <a:r>
              <a:rPr lang="en-US" sz="450" b="1" spc="150" kern="0" dirty="0">
                <a:solidFill>
                  <a:srgbClr val="C9A85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 В ДЕНЬ</a:t>
            </a:r>
            <a:endParaRPr lang="en-US" sz="1000" dirty="0"/>
          </a:p>
        </p:txBody>
      </p:sp>
      <p:sp>
        <p:nvSpPr>
          <p:cNvPr id="62" name="Text 53"/>
          <p:cNvSpPr txBox="1"/>
          <p:nvPr/>
        </p:nvSpPr>
        <p:spPr>
          <a:xfrm>
            <a:off x="7262622" y="2800350"/>
            <a:ext cx="1275588" cy="982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750" dirty="0">
                <a:solidFill>
                  <a:srgbClr val="D9D3C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V1–V12 из пула DAO, ежедневно. Большая линия квалифицирует ранг, малая — оплачивает награду. V1 около $15–$25 в день; диапазоны рангов — на 09.</a:t>
            </a:r>
            <a:endParaRPr lang="en-US" sz="750" dirty="0"/>
          </a:p>
        </p:txBody>
      </p:sp>
      <p:sp>
        <p:nvSpPr>
          <p:cNvPr id="63" name="Shape 54"/>
          <p:cNvSpPr/>
          <p:nvPr/>
        </p:nvSpPr>
        <p:spPr>
          <a:xfrm>
            <a:off x="7262622" y="3806190"/>
            <a:ext cx="1275588" cy="0"/>
          </a:xfrm>
          <a:prstGeom prst="line">
            <a:avLst/>
          </a:prstGeom>
          <a:noFill/>
          <a:ln w="6350">
            <a:solidFill>
              <a:srgbClr val="C9A85C">
                <a:alpha val="20000"/>
              </a:srgbClr>
            </a:solidFill>
            <a:prstDash val="solid"/>
          </a:ln>
        </p:spPr>
      </p:sp>
      <p:sp>
        <p:nvSpPr>
          <p:cNvPr id="64" name="Text 55"/>
          <p:cNvSpPr txBox="1"/>
          <p:nvPr/>
        </p:nvSpPr>
        <p:spPr>
          <a:xfrm>
            <a:off x="7262622" y="3886200"/>
            <a:ext cx="1275588" cy="80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50" b="1" spc="150" kern="0" dirty="0">
                <a:solidFill>
                  <a:srgbClr val="9A94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ДЛЯ V1</a:t>
            </a:r>
            <a:endParaRPr lang="en-US" sz="450" dirty="0"/>
          </a:p>
        </p:txBody>
      </p:sp>
      <p:sp>
        <p:nvSpPr>
          <p:cNvPr id="65" name="Text 56"/>
          <p:cNvSpPr txBox="1"/>
          <p:nvPr/>
        </p:nvSpPr>
        <p:spPr>
          <a:xfrm>
            <a:off x="7262622" y="3971925"/>
            <a:ext cx="1275588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650" b="1" dirty="0">
                <a:solidFill>
                  <a:srgbClr val="EDE8D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$500 · 3 квалифицированных прямых · $10,000 на линию</a:t>
            </a:r>
            <a:endParaRPr lang="en-US" sz="650" dirty="0"/>
          </a:p>
        </p:txBody>
      </p:sp>
      <p:sp>
        <p:nvSpPr>
          <p:cNvPr id="66" name="Text 57"/>
          <p:cNvSpPr txBox="1"/>
          <p:nvPr/>
        </p:nvSpPr>
        <p:spPr>
          <a:xfrm>
            <a:off x="7262622" y="4137660"/>
            <a:ext cx="1275588" cy="80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50" b="1" spc="150" kern="0" dirty="0">
                <a:solidFill>
                  <a:srgbClr val="9A94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РАНГИ</a:t>
            </a:r>
            <a:endParaRPr lang="en-US" sz="450" dirty="0"/>
          </a:p>
        </p:txBody>
      </p:sp>
      <p:sp>
        <p:nvSpPr>
          <p:cNvPr id="67" name="Text 58"/>
          <p:cNvSpPr txBox="1"/>
          <p:nvPr/>
        </p:nvSpPr>
        <p:spPr>
          <a:xfrm>
            <a:off x="7262622" y="4223385"/>
            <a:ext cx="1275588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650" b="1" dirty="0">
                <a:solidFill>
                  <a:srgbClr val="EDE8D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С V1 по V12</a:t>
            </a:r>
            <a:endParaRPr lang="en-US" sz="650" dirty="0"/>
          </a:p>
        </p:txBody>
      </p:sp>
      <p:sp>
        <p:nvSpPr>
          <p:cNvPr id="68" name="Shape 59"/>
          <p:cNvSpPr/>
          <p:nvPr/>
        </p:nvSpPr>
        <p:spPr>
          <a:xfrm>
            <a:off x="457200" y="4629150"/>
            <a:ext cx="8229600" cy="0"/>
          </a:xfrm>
          <a:prstGeom prst="line">
            <a:avLst/>
          </a:prstGeom>
          <a:noFill/>
          <a:ln w="6350">
            <a:solidFill>
              <a:srgbClr val="C9A85C">
                <a:alpha val="25000"/>
              </a:srgbClr>
            </a:solidFill>
            <a:prstDash val="solid"/>
          </a:ln>
        </p:spPr>
      </p:sp>
      <p:sp>
        <p:nvSpPr>
          <p:cNvPr id="69" name="Text 60"/>
          <p:cNvSpPr txBox="1"/>
          <p:nvPr/>
        </p:nvSpPr>
        <p:spPr>
          <a:xfrm>
            <a:off x="457200" y="4674870"/>
            <a:ext cx="571500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50" dirty="0">
                <a:solidFill>
                  <a:srgbClr val="9A94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Ставки — как заявлено Spartan OS 7 и 14 сентября 2026 года. Ставки плавающие. Облигации ликвидности дают не отдельную дневную ставку, а более низкую цену входа; см. 08. Не является обещанием дохода.</a:t>
            </a:r>
            <a:endParaRPr lang="en-US" sz="550" dirty="0"/>
          </a:p>
        </p:txBody>
      </p:sp>
      <p:sp>
        <p:nvSpPr>
          <p:cNvPr id="70" name="Shape 61"/>
          <p:cNvSpPr/>
          <p:nvPr/>
        </p:nvSpPr>
        <p:spPr>
          <a:xfrm>
            <a:off x="716661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71" name="Shape 62"/>
          <p:cNvSpPr/>
          <p:nvPr/>
        </p:nvSpPr>
        <p:spPr>
          <a:xfrm>
            <a:off x="724662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72" name="Shape 63"/>
          <p:cNvSpPr/>
          <p:nvPr/>
        </p:nvSpPr>
        <p:spPr>
          <a:xfrm>
            <a:off x="732663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73" name="Shape 64"/>
          <p:cNvSpPr/>
          <p:nvPr/>
        </p:nvSpPr>
        <p:spPr>
          <a:xfrm>
            <a:off x="740664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74" name="Shape 65"/>
          <p:cNvSpPr/>
          <p:nvPr/>
        </p:nvSpPr>
        <p:spPr>
          <a:xfrm>
            <a:off x="7486650" y="4734878"/>
            <a:ext cx="125730" cy="40005"/>
          </a:xfrm>
          <a:prstGeom prst="roundRect">
            <a:avLst>
              <a:gd name="adj" fmla="val 50000"/>
            </a:avLst>
          </a:prstGeom>
          <a:solidFill>
            <a:srgbClr val="EAD08A"/>
          </a:solidFill>
          <a:ln w="12700">
            <a:solidFill>
              <a:srgbClr val="EAD08A"/>
            </a:solidFill>
            <a:prstDash val="solid"/>
          </a:ln>
        </p:spPr>
      </p:sp>
      <p:sp>
        <p:nvSpPr>
          <p:cNvPr id="75" name="Shape 66"/>
          <p:cNvSpPr/>
          <p:nvPr/>
        </p:nvSpPr>
        <p:spPr>
          <a:xfrm>
            <a:off x="765238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76" name="Shape 67"/>
          <p:cNvSpPr/>
          <p:nvPr/>
        </p:nvSpPr>
        <p:spPr>
          <a:xfrm>
            <a:off x="773239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77" name="Shape 68"/>
          <p:cNvSpPr/>
          <p:nvPr/>
        </p:nvSpPr>
        <p:spPr>
          <a:xfrm>
            <a:off x="781240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78" name="Shape 69"/>
          <p:cNvSpPr/>
          <p:nvPr/>
        </p:nvSpPr>
        <p:spPr>
          <a:xfrm>
            <a:off x="789241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79" name="Shape 70"/>
          <p:cNvSpPr/>
          <p:nvPr/>
        </p:nvSpPr>
        <p:spPr>
          <a:xfrm>
            <a:off x="797242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80" name="Shape 71"/>
          <p:cNvSpPr/>
          <p:nvPr/>
        </p:nvSpPr>
        <p:spPr>
          <a:xfrm>
            <a:off x="805243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81" name="Shape 72"/>
          <p:cNvSpPr/>
          <p:nvPr/>
        </p:nvSpPr>
        <p:spPr>
          <a:xfrm>
            <a:off x="813244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82" name="Text 73"/>
          <p:cNvSpPr txBox="1"/>
          <p:nvPr/>
        </p:nvSpPr>
        <p:spPr>
          <a:xfrm>
            <a:off x="8229600" y="4674870"/>
            <a:ext cx="45720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00" b="1" spc="150" kern="0" dirty="0">
                <a:solidFill>
                  <a:srgbClr val="C9A85C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06 / 13</a:t>
            </a:r>
            <a:endParaRPr lang="en-US" sz="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26898"/>
            <a:ext cx="219456" cy="2194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1520" y="308610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EAD08A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Spartan OS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57200" y="685800"/>
            <a:ext cx="73152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50" b="1" spc="300" kern="0" dirty="0">
                <a:solidFill>
                  <a:srgbClr val="C9A85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06 · СТЕЙКИНГ В ОДНОЙ ТАБЛИЦЕ</a:t>
            </a:r>
            <a:endParaRPr lang="en-US" sz="550" dirty="0"/>
          </a:p>
        </p:txBody>
      </p:sp>
      <p:sp>
        <p:nvSpPr>
          <p:cNvPr id="6" name="Text 2"/>
          <p:cNvSpPr txBox="1"/>
          <p:nvPr/>
        </p:nvSpPr>
        <p:spPr>
          <a:xfrm>
            <a:off x="457200" y="834390"/>
            <a:ext cx="8229600" cy="308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spc="30" kern="0" dirty="0">
                <a:solidFill>
                  <a:srgbClr val="F4EFE3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Выплаты дважды в день. </a:t>
            </a:r>
            <a:pPr indent="0" marL="0">
              <a:buNone/>
            </a:pPr>
            <a:r>
              <a:rPr lang="en-US" sz="2000" b="1" spc="30" kern="0" dirty="0">
                <a:solidFill>
                  <a:srgbClr val="EAD08A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Потолок в долларах.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457200" y="1223010"/>
            <a:ext cx="64008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00" dirty="0">
                <a:solidFill>
                  <a:srgbClr val="CFC9B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Основная сумма возвращается ежедневно с первого дня. Потолок фиксируется в USDT в момент входа. Ставки плавают вместе с платформой; потолок — нет.</a:t>
            </a:r>
            <a:endParaRPr lang="en-US" sz="900" dirty="0"/>
          </a:p>
        </p:txBody>
      </p:sp>
      <p:sp>
        <p:nvSpPr>
          <p:cNvPr id="8" name="Shape 4"/>
          <p:cNvSpPr/>
          <p:nvPr/>
        </p:nvSpPr>
        <p:spPr>
          <a:xfrm>
            <a:off x="457200" y="1680210"/>
            <a:ext cx="8229600" cy="1405890"/>
          </a:xfrm>
          <a:prstGeom prst="roundRect">
            <a:avLst>
              <a:gd name="adj" fmla="val 5691"/>
            </a:avLst>
          </a:prstGeom>
          <a:solidFill>
            <a:srgbClr val="08090B">
              <a:alpha val="88000"/>
            </a:srgbClr>
          </a:solidFill>
          <a:ln w="7620">
            <a:solidFill>
              <a:srgbClr val="C9A85C">
                <a:alpha val="34000"/>
              </a:srgbClr>
            </a:solidFill>
            <a:prstDash val="solid"/>
          </a:ln>
        </p:spPr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71500" y="1748790"/>
          <a:ext cx="8001000" cy="914400"/>
        </p:xfrm>
        <a:graphic>
          <a:graphicData uri="http://schemas.openxmlformats.org/drawingml/2006/table">
            <a:tbl>
              <a:tblPr/>
              <a:tblGrid>
                <a:gridCol w="1500188"/>
                <a:gridCol w="1444625"/>
                <a:gridCol w="1055688"/>
                <a:gridCol w="1666875"/>
                <a:gridCol w="1166813"/>
                <a:gridCol w="1166813"/>
              </a:tblGrid>
              <a:tr h="21717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00" b="1" spc="150" kern="0" dirty="0">
                          <a:solidFill>
                            <a:srgbClr val="C9A85C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ПОЗИЦИЯ</a:t>
                      </a:r>
                      <a:endParaRPr lang="en-US" sz="5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A8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00" b="1" spc="150" kern="0" dirty="0">
                          <a:solidFill>
                            <a:srgbClr val="C9A85C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СТАВКА В ДЕНЬ, КАК ЗАЯВЛЕНО</a:t>
                      </a:r>
                      <a:endParaRPr lang="en-US" sz="5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A8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00" b="1" spc="150" kern="0" dirty="0">
                          <a:solidFill>
                            <a:srgbClr val="EAD08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НА $1,000 В ДЕНЬ</a:t>
                      </a:r>
                      <a:endParaRPr lang="en-US" sz="5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A8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171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00" b="1" spc="150" kern="0" dirty="0">
                          <a:solidFill>
                            <a:srgbClr val="EAD08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НА $1,000 В МЕСЯЦ</a:t>
                      </a:r>
                      <a:endParaRPr lang="en-US" sz="5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A8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171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00" b="1" spc="150" kern="0" dirty="0">
                          <a:solidFill>
                            <a:srgbClr val="C9A85C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ПОТОЛОК ВЫПЛАТ</a:t>
                      </a:r>
                      <a:endParaRPr lang="en-US" sz="5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A8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00" b="1" spc="150" kern="0" dirty="0">
                          <a:solidFill>
                            <a:srgbClr val="C9A85C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ОСНОВНАЯ СУММА</a:t>
                      </a:r>
                      <a:endParaRPr lang="en-US" sz="5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A8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</a:tr>
              <a:tr h="26289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b="1" dirty="0">
                          <a:solidFill>
                            <a:srgbClr val="F4EFE3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Гибкий · от $1 · без блокировки</a:t>
                      </a:r>
                      <a:endParaRPr lang="en-US" sz="75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0.3% за 12 ч · 0.6% в день</a:t>
                      </a:r>
                      <a:endParaRPr lang="en-US" sz="75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b="1" dirty="0">
                          <a:solidFill>
                            <a:srgbClr val="EAD08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$6</a:t>
                      </a:r>
                      <a:endParaRPr lang="en-US" sz="75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171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b="1" dirty="0">
                          <a:solidFill>
                            <a:srgbClr val="EAD08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около $180 · $200 с капитализацией</a:t>
                      </a:r>
                      <a:endParaRPr lang="en-US" sz="75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171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Нет</a:t>
                      </a:r>
                      <a:endParaRPr lang="en-US" sz="75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Вывод когда угодно</a:t>
                      </a:r>
                      <a:endParaRPr lang="en-US" sz="75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</a:tr>
              <a:tr h="26289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b="1" dirty="0">
                          <a:solidFill>
                            <a:srgbClr val="F4EFE3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180 дней · от $1</a:t>
                      </a:r>
                      <a:endParaRPr lang="en-US" sz="75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1.1% в день</a:t>
                      </a:r>
                      <a:endParaRPr lang="en-US" sz="75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b="1" dirty="0">
                          <a:solidFill>
                            <a:srgbClr val="EAD08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$11</a:t>
                      </a:r>
                      <a:endParaRPr lang="en-US" sz="75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171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b="1" dirty="0">
                          <a:solidFill>
                            <a:srgbClr val="EAD08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около $330</a:t>
                      </a:r>
                      <a:endParaRPr lang="en-US" sz="75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171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4× от входа</a:t>
                      </a:r>
                      <a:endParaRPr lang="en-US" sz="75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Возврат ежедневно</a:t>
                      </a:r>
                      <a:endParaRPr lang="en-US" sz="75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</a:tr>
              <a:tr h="26289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b="1" dirty="0">
                          <a:solidFill>
                            <a:srgbClr val="F4EFE3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360 дней · от $1</a:t>
                      </a:r>
                      <a:endParaRPr lang="en-US" sz="75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1.2% в день</a:t>
                      </a:r>
                      <a:endParaRPr lang="en-US" sz="75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b="1" dirty="0">
                          <a:solidFill>
                            <a:srgbClr val="EAD08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$12</a:t>
                      </a:r>
                      <a:endParaRPr lang="en-US" sz="75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171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b="1" dirty="0">
                          <a:solidFill>
                            <a:srgbClr val="EAD08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около $360</a:t>
                      </a:r>
                      <a:endParaRPr lang="en-US" sz="75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171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4.5× от входа</a:t>
                      </a:r>
                      <a:endParaRPr lang="en-US" sz="75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Возврат ежедневно</a:t>
                      </a:r>
                      <a:endParaRPr lang="en-US" sz="75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</a:tr>
              <a:tr h="26289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b="1" dirty="0">
                          <a:solidFill>
                            <a:srgbClr val="F4EFE3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540 дней · от $1</a:t>
                      </a:r>
                      <a:endParaRPr lang="en-US" sz="75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1.3% в день</a:t>
                      </a:r>
                      <a:endParaRPr lang="en-US" sz="75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b="1" dirty="0">
                          <a:solidFill>
                            <a:srgbClr val="EAD08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$13</a:t>
                      </a:r>
                      <a:endParaRPr lang="en-US" sz="75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171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b="1" dirty="0">
                          <a:solidFill>
                            <a:srgbClr val="EAD08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около $390</a:t>
                      </a:r>
                      <a:endParaRPr lang="en-US" sz="75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171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5× от входа</a:t>
                      </a:r>
                      <a:endParaRPr lang="en-US" sz="75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Возврат ежедневно</a:t>
                      </a:r>
                      <a:endParaRPr lang="en-US" sz="75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</a:tr>
            </a:tbl>
          </a:graphicData>
        </a:graphic>
      </p:graphicFrame>
      <p:sp>
        <p:nvSpPr>
          <p:cNvPr id="10" name="Shape 5"/>
          <p:cNvSpPr/>
          <p:nvPr/>
        </p:nvSpPr>
        <p:spPr>
          <a:xfrm>
            <a:off x="457200" y="3177540"/>
            <a:ext cx="2682240" cy="1360170"/>
          </a:xfrm>
          <a:prstGeom prst="roundRect">
            <a:avLst>
              <a:gd name="adj" fmla="val 5882"/>
            </a:avLst>
          </a:prstGeom>
          <a:solidFill>
            <a:srgbClr val="08090B">
              <a:alpha val="88000"/>
            </a:srgbClr>
          </a:solidFill>
          <a:ln w="7620">
            <a:solidFill>
              <a:srgbClr val="C9A85C">
                <a:alpha val="34000"/>
              </a:srgbClr>
            </a:solidFill>
            <a:prstDash val="solid"/>
          </a:ln>
        </p:spPr>
      </p:sp>
      <p:sp>
        <p:nvSpPr>
          <p:cNvPr id="11" name="Text 6"/>
          <p:cNvSpPr txBox="1"/>
          <p:nvPr/>
        </p:nvSpPr>
        <p:spPr>
          <a:xfrm>
            <a:off x="605790" y="3491865"/>
            <a:ext cx="238506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00" b="1" spc="200" kern="0" dirty="0">
                <a:solidFill>
                  <a:srgbClr val="C9A85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ЧЕГО НЕ ДЕЛАЕТ НИКТО ДРУГОЙ</a:t>
            </a:r>
            <a:endParaRPr lang="en-US" sz="500" dirty="0"/>
          </a:p>
        </p:txBody>
      </p:sp>
      <p:sp>
        <p:nvSpPr>
          <p:cNvPr id="12" name="Text 7"/>
          <p:cNvSpPr txBox="1"/>
          <p:nvPr/>
        </p:nvSpPr>
        <p:spPr>
          <a:xfrm>
            <a:off x="605790" y="3629025"/>
            <a:ext cx="2385060" cy="81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D9D3C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Другие системы в стиле Olympus держат основную сумму до конца срока. Здесь она возвращается ежедневно частями с первого дня, плюс проценты и дополнительные награды.</a:t>
            </a:r>
            <a:endParaRPr lang="en-US" sz="800" dirty="0"/>
          </a:p>
        </p:txBody>
      </p:sp>
      <p:sp>
        <p:nvSpPr>
          <p:cNvPr id="13" name="Shape 8"/>
          <p:cNvSpPr/>
          <p:nvPr/>
        </p:nvSpPr>
        <p:spPr>
          <a:xfrm>
            <a:off x="3230880" y="3177540"/>
            <a:ext cx="2682240" cy="1360170"/>
          </a:xfrm>
          <a:prstGeom prst="roundRect">
            <a:avLst>
              <a:gd name="adj" fmla="val 5882"/>
            </a:avLst>
          </a:prstGeom>
          <a:solidFill>
            <a:srgbClr val="08090B">
              <a:alpha val="88000"/>
            </a:srgbClr>
          </a:solidFill>
          <a:ln w="7620">
            <a:solidFill>
              <a:srgbClr val="C9A85C">
                <a:alpha val="34000"/>
              </a:srgbClr>
            </a:solidFill>
            <a:prstDash val="solid"/>
          </a:ln>
        </p:spPr>
      </p:sp>
      <p:sp>
        <p:nvSpPr>
          <p:cNvPr id="14" name="Text 9"/>
          <p:cNvSpPr txBox="1"/>
          <p:nvPr/>
        </p:nvSpPr>
        <p:spPr>
          <a:xfrm>
            <a:off x="3379470" y="3491865"/>
            <a:ext cx="238506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00" b="1" spc="200" kern="0" dirty="0">
                <a:solidFill>
                  <a:srgbClr val="C9A85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ЧТО ОЗНАЧАЕТ ПОТОЛОК</a:t>
            </a:r>
            <a:endParaRPr lang="en-US" sz="500" dirty="0"/>
          </a:p>
        </p:txBody>
      </p:sp>
      <p:sp>
        <p:nvSpPr>
          <p:cNvPr id="15" name="Text 10"/>
          <p:cNvSpPr txBox="1"/>
          <p:nvPr/>
        </p:nvSpPr>
        <p:spPr>
          <a:xfrm>
            <a:off x="3379470" y="3629025"/>
            <a:ext cx="2385060" cy="81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D9D3C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$1,000 на 540 дней могут выплатить максимум $5,000 в RM, все источники вместе. Затем позиция завершена, и вы открываете новую. Этот потолок и делает ставку правдоподобной.</a:t>
            </a:r>
            <a:endParaRPr lang="en-US" sz="800" dirty="0"/>
          </a:p>
        </p:txBody>
      </p:sp>
      <p:sp>
        <p:nvSpPr>
          <p:cNvPr id="16" name="Shape 11"/>
          <p:cNvSpPr/>
          <p:nvPr/>
        </p:nvSpPr>
        <p:spPr>
          <a:xfrm>
            <a:off x="6004560" y="3177540"/>
            <a:ext cx="2682240" cy="1360170"/>
          </a:xfrm>
          <a:prstGeom prst="roundRect">
            <a:avLst>
              <a:gd name="adj" fmla="val 5882"/>
            </a:avLst>
          </a:prstGeom>
          <a:solidFill>
            <a:srgbClr val="08090B">
              <a:alpha val="88000"/>
            </a:srgbClr>
          </a:solidFill>
          <a:ln w="7620">
            <a:solidFill>
              <a:srgbClr val="C9A85C">
                <a:alpha val="34000"/>
              </a:srgbClr>
            </a:solidFill>
            <a:prstDash val="solid"/>
          </a:ln>
        </p:spPr>
      </p:sp>
      <p:sp>
        <p:nvSpPr>
          <p:cNvPr id="17" name="Text 12"/>
          <p:cNvSpPr txBox="1"/>
          <p:nvPr/>
        </p:nvSpPr>
        <p:spPr>
          <a:xfrm>
            <a:off x="6153150" y="3491865"/>
            <a:ext cx="238506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00" b="1" spc="200" kern="0" dirty="0">
                <a:solidFill>
                  <a:srgbClr val="C9A85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ДОПОЛНИТЕЛЬНЫЕ НАГРАДЫ</a:t>
            </a:r>
            <a:endParaRPr lang="en-US" sz="500" dirty="0"/>
          </a:p>
        </p:txBody>
      </p:sp>
      <p:sp>
        <p:nvSpPr>
          <p:cNvPr id="18" name="Text 13"/>
          <p:cNvSpPr txBox="1"/>
          <p:nvPr/>
        </p:nvSpPr>
        <p:spPr>
          <a:xfrm>
            <a:off x="6153150" y="3629025"/>
            <a:ext cx="2385060" cy="81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D9D3C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Только долгосрочные позиции. Финансируются из 35% дополнительного налога на продажу, клейм каждые двенадцать часов. Не капитализируются — забирайте ежедневно.</a:t>
            </a:r>
            <a:endParaRPr lang="en-US" sz="800" dirty="0"/>
          </a:p>
        </p:txBody>
      </p:sp>
      <p:sp>
        <p:nvSpPr>
          <p:cNvPr id="19" name="Shape 14"/>
          <p:cNvSpPr/>
          <p:nvPr/>
        </p:nvSpPr>
        <p:spPr>
          <a:xfrm>
            <a:off x="457200" y="4629150"/>
            <a:ext cx="8229600" cy="0"/>
          </a:xfrm>
          <a:prstGeom prst="line">
            <a:avLst/>
          </a:prstGeom>
          <a:noFill/>
          <a:ln w="6350">
            <a:solidFill>
              <a:srgbClr val="C9A85C">
                <a:alpha val="25000"/>
              </a:srgbClr>
            </a:solidFill>
            <a:prstDash val="solid"/>
          </a:ln>
        </p:spPr>
      </p:sp>
      <p:sp>
        <p:nvSpPr>
          <p:cNvPr id="20" name="Text 15"/>
          <p:cNvSpPr txBox="1"/>
          <p:nvPr/>
        </p:nvSpPr>
        <p:spPr>
          <a:xfrm>
            <a:off x="457200" y="4674870"/>
            <a:ext cx="571500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50" dirty="0">
                <a:solidFill>
                  <a:srgbClr val="9A94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Ставки — как заявлено Spartan OS 7 сентября 2026 года (14 сентября: свыше 1.0%, 1.1% и 1.2%). Ставки плавающие; потолок фиксируется в USDT при входе. Не является обещанием дохода.</a:t>
            </a:r>
            <a:endParaRPr lang="en-US" sz="550" dirty="0"/>
          </a:p>
        </p:txBody>
      </p:sp>
      <p:sp>
        <p:nvSpPr>
          <p:cNvPr id="21" name="Shape 16"/>
          <p:cNvSpPr/>
          <p:nvPr/>
        </p:nvSpPr>
        <p:spPr>
          <a:xfrm>
            <a:off x="716661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724662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23" name="Shape 18"/>
          <p:cNvSpPr/>
          <p:nvPr/>
        </p:nvSpPr>
        <p:spPr>
          <a:xfrm>
            <a:off x="732663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740664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25" name="Shape 20"/>
          <p:cNvSpPr/>
          <p:nvPr/>
        </p:nvSpPr>
        <p:spPr>
          <a:xfrm>
            <a:off x="748665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26" name="Shape 21"/>
          <p:cNvSpPr/>
          <p:nvPr/>
        </p:nvSpPr>
        <p:spPr>
          <a:xfrm>
            <a:off x="7566660" y="4734878"/>
            <a:ext cx="125730" cy="40005"/>
          </a:xfrm>
          <a:prstGeom prst="roundRect">
            <a:avLst>
              <a:gd name="adj" fmla="val 50000"/>
            </a:avLst>
          </a:prstGeom>
          <a:solidFill>
            <a:srgbClr val="EAD08A"/>
          </a:solidFill>
          <a:ln w="12700">
            <a:solidFill>
              <a:srgbClr val="EAD08A"/>
            </a:solidFill>
            <a:prstDash val="solid"/>
          </a:ln>
        </p:spPr>
      </p:sp>
      <p:sp>
        <p:nvSpPr>
          <p:cNvPr id="27" name="Shape 22"/>
          <p:cNvSpPr/>
          <p:nvPr/>
        </p:nvSpPr>
        <p:spPr>
          <a:xfrm>
            <a:off x="773239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28" name="Shape 23"/>
          <p:cNvSpPr/>
          <p:nvPr/>
        </p:nvSpPr>
        <p:spPr>
          <a:xfrm>
            <a:off x="781240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>
            <a:off x="789241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30" name="Shape 25"/>
          <p:cNvSpPr/>
          <p:nvPr/>
        </p:nvSpPr>
        <p:spPr>
          <a:xfrm>
            <a:off x="797242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31" name="Shape 26"/>
          <p:cNvSpPr/>
          <p:nvPr/>
        </p:nvSpPr>
        <p:spPr>
          <a:xfrm>
            <a:off x="805243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32" name="Shape 27"/>
          <p:cNvSpPr/>
          <p:nvPr/>
        </p:nvSpPr>
        <p:spPr>
          <a:xfrm>
            <a:off x="813244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33" name="Text 28"/>
          <p:cNvSpPr txBox="1"/>
          <p:nvPr/>
        </p:nvSpPr>
        <p:spPr>
          <a:xfrm>
            <a:off x="8229600" y="4674870"/>
            <a:ext cx="45720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00" b="1" spc="150" kern="0" dirty="0">
                <a:solidFill>
                  <a:srgbClr val="C9A85C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07 / 13</a:t>
            </a:r>
            <a:endParaRPr lang="en-US" sz="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26898"/>
            <a:ext cx="219456" cy="2194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1520" y="308610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EAD08A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Spartan OS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57200" y="685800"/>
            <a:ext cx="73152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50" b="1" spc="300" kern="0" dirty="0">
                <a:solidFill>
                  <a:srgbClr val="C9A85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07 · СКОЛЬКО ПЛАТИТ $1,000</a:t>
            </a:r>
            <a:endParaRPr lang="en-US" sz="550" dirty="0"/>
          </a:p>
        </p:txBody>
      </p:sp>
      <p:sp>
        <p:nvSpPr>
          <p:cNvPr id="6" name="Text 2"/>
          <p:cNvSpPr txBox="1"/>
          <p:nvPr/>
        </p:nvSpPr>
        <p:spPr>
          <a:xfrm>
            <a:off x="457200" y="834390"/>
            <a:ext cx="8229600" cy="308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spc="30" kern="0" dirty="0">
                <a:solidFill>
                  <a:srgbClr val="F4EFE3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Те же $1,000. </a:t>
            </a:r>
            <a:pPr indent="0" marL="0">
              <a:buNone/>
            </a:pPr>
            <a:r>
              <a:rPr lang="en-US" sz="2000" b="1" spc="30" kern="0" dirty="0">
                <a:solidFill>
                  <a:srgbClr val="EAD08A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Пять дневных цифр.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457200" y="1223010"/>
            <a:ext cx="64008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00" dirty="0">
                <a:solidFill>
                  <a:srgbClr val="CFC9B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Простая дневная ставка, как заявлено, на позицию $1,000, без командного дохода и наград за ранг. Капитализация не учтена.</a:t>
            </a:r>
            <a:endParaRPr lang="en-US" sz="900" dirty="0"/>
          </a:p>
        </p:txBody>
      </p:sp>
      <p:sp>
        <p:nvSpPr>
          <p:cNvPr id="8" name="Shape 4"/>
          <p:cNvSpPr/>
          <p:nvPr/>
        </p:nvSpPr>
        <p:spPr>
          <a:xfrm>
            <a:off x="457200" y="1680210"/>
            <a:ext cx="4870580" cy="2857500"/>
          </a:xfrm>
          <a:prstGeom prst="roundRect">
            <a:avLst>
              <a:gd name="adj" fmla="val 2800"/>
            </a:avLst>
          </a:prstGeom>
          <a:solidFill>
            <a:srgbClr val="08090B">
              <a:alpha val="88000"/>
            </a:srgbClr>
          </a:solidFill>
          <a:ln w="7620">
            <a:solidFill>
              <a:srgbClr val="C9A85C">
                <a:alpha val="34000"/>
              </a:srgbClr>
            </a:solidFill>
            <a:prstDash val="solid"/>
          </a:ln>
        </p:spPr>
      </p:sp>
      <p:sp>
        <p:nvSpPr>
          <p:cNvPr id="9" name="Text 5"/>
          <p:cNvSpPr txBox="1"/>
          <p:nvPr/>
        </p:nvSpPr>
        <p:spPr>
          <a:xfrm>
            <a:off x="605790" y="1828800"/>
            <a:ext cx="27432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00" b="1" spc="200" kern="0" dirty="0">
                <a:solidFill>
                  <a:srgbClr val="C9A85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В ДЕНЬ, НА $1,000</a:t>
            </a:r>
            <a:endParaRPr lang="en-US" sz="500" dirty="0"/>
          </a:p>
        </p:txBody>
      </p:sp>
      <p:sp>
        <p:nvSpPr>
          <p:cNvPr id="10" name="Shape 6"/>
          <p:cNvSpPr/>
          <p:nvPr/>
        </p:nvSpPr>
        <p:spPr>
          <a:xfrm>
            <a:off x="605790" y="4011930"/>
            <a:ext cx="4573400" cy="0"/>
          </a:xfrm>
          <a:prstGeom prst="line">
            <a:avLst/>
          </a:prstGeom>
          <a:noFill/>
          <a:ln w="7620">
            <a:solidFill>
              <a:srgbClr val="C9A85C">
                <a:alpha val="45000"/>
              </a:srgbClr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807020" y="3284982"/>
            <a:ext cx="512221" cy="726948"/>
          </a:xfrm>
          <a:prstGeom prst="roundRect">
            <a:avLst>
              <a:gd name="adj" fmla="val 6694"/>
            </a:avLst>
          </a:prstGeom>
          <a:solidFill>
            <a:srgbClr val="8F7A45"/>
          </a:solidFill>
          <a:ln w="12700">
            <a:solidFill>
              <a:srgbClr val="8F7A45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532700" y="3022092"/>
            <a:ext cx="106086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EAD08A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$6</a:t>
            </a:r>
            <a:endParaRPr lang="en-US" sz="1350" dirty="0"/>
          </a:p>
        </p:txBody>
      </p:sp>
      <p:sp>
        <p:nvSpPr>
          <p:cNvPr id="13" name="Text 9"/>
          <p:cNvSpPr txBox="1"/>
          <p:nvPr/>
        </p:nvSpPr>
        <p:spPr>
          <a:xfrm>
            <a:off x="807020" y="3840480"/>
            <a:ext cx="512221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" b="1" spc="100" kern="0" dirty="0">
                <a:solidFill>
                  <a:srgbClr val="0A0B0D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БЕЗ ПОТОЛКА</a:t>
            </a:r>
            <a:endParaRPr lang="en-US" sz="500" dirty="0"/>
          </a:p>
        </p:txBody>
      </p:sp>
      <p:sp>
        <p:nvSpPr>
          <p:cNvPr id="14" name="Text 10"/>
          <p:cNvSpPr txBox="1"/>
          <p:nvPr/>
        </p:nvSpPr>
        <p:spPr>
          <a:xfrm>
            <a:off x="532700" y="4080510"/>
            <a:ext cx="1060861" cy="1257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4EFE3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Гибкий</a:t>
            </a:r>
            <a:endParaRPr lang="en-US" sz="700" dirty="0"/>
          </a:p>
        </p:txBody>
      </p:sp>
      <p:sp>
        <p:nvSpPr>
          <p:cNvPr id="15" name="Text 11"/>
          <p:cNvSpPr txBox="1"/>
          <p:nvPr/>
        </p:nvSpPr>
        <p:spPr>
          <a:xfrm>
            <a:off x="532700" y="4206240"/>
            <a:ext cx="1060861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550" dirty="0">
                <a:solidFill>
                  <a:srgbClr val="9A94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0.6% в день</a:t>
            </a:r>
            <a:endParaRPr lang="en-US" sz="550" dirty="0"/>
          </a:p>
        </p:txBody>
      </p:sp>
      <p:sp>
        <p:nvSpPr>
          <p:cNvPr id="16" name="Shape 12"/>
          <p:cNvSpPr/>
          <p:nvPr/>
        </p:nvSpPr>
        <p:spPr>
          <a:xfrm>
            <a:off x="1721700" y="2679192"/>
            <a:ext cx="512221" cy="1332738"/>
          </a:xfrm>
          <a:prstGeom prst="roundRect">
            <a:avLst>
              <a:gd name="adj" fmla="val 6694"/>
            </a:avLst>
          </a:prstGeom>
          <a:solidFill>
            <a:srgbClr val="C9A85C"/>
          </a:solidFill>
          <a:ln w="12700">
            <a:solidFill>
              <a:srgbClr val="C9A85C"/>
            </a:solidFill>
            <a:prstDash val="solid"/>
          </a:ln>
        </p:spPr>
      </p:sp>
      <p:sp>
        <p:nvSpPr>
          <p:cNvPr id="17" name="Text 13"/>
          <p:cNvSpPr txBox="1"/>
          <p:nvPr/>
        </p:nvSpPr>
        <p:spPr>
          <a:xfrm>
            <a:off x="1447380" y="2416302"/>
            <a:ext cx="106086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EAD08A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$11</a:t>
            </a:r>
            <a:endParaRPr lang="en-US" sz="1350" dirty="0"/>
          </a:p>
        </p:txBody>
      </p:sp>
      <p:sp>
        <p:nvSpPr>
          <p:cNvPr id="18" name="Text 14"/>
          <p:cNvSpPr txBox="1"/>
          <p:nvPr/>
        </p:nvSpPr>
        <p:spPr>
          <a:xfrm>
            <a:off x="1721700" y="3840480"/>
            <a:ext cx="512221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" b="1" spc="100" kern="0" dirty="0">
                <a:solidFill>
                  <a:srgbClr val="0A0B0D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ПОТОЛОК 4×</a:t>
            </a:r>
            <a:endParaRPr lang="en-US" sz="500" dirty="0"/>
          </a:p>
        </p:txBody>
      </p:sp>
      <p:sp>
        <p:nvSpPr>
          <p:cNvPr id="19" name="Text 15"/>
          <p:cNvSpPr txBox="1"/>
          <p:nvPr/>
        </p:nvSpPr>
        <p:spPr>
          <a:xfrm>
            <a:off x="1447380" y="4080510"/>
            <a:ext cx="1060861" cy="1257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4EFE3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180 дней</a:t>
            </a:r>
            <a:endParaRPr lang="en-US" sz="700" dirty="0"/>
          </a:p>
        </p:txBody>
      </p:sp>
      <p:sp>
        <p:nvSpPr>
          <p:cNvPr id="20" name="Text 16"/>
          <p:cNvSpPr txBox="1"/>
          <p:nvPr/>
        </p:nvSpPr>
        <p:spPr>
          <a:xfrm>
            <a:off x="1447380" y="4206240"/>
            <a:ext cx="1060861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550" dirty="0">
                <a:solidFill>
                  <a:srgbClr val="9A94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1.1% в день</a:t>
            </a:r>
            <a:endParaRPr lang="en-US" sz="550" dirty="0"/>
          </a:p>
        </p:txBody>
      </p:sp>
      <p:sp>
        <p:nvSpPr>
          <p:cNvPr id="21" name="Shape 17"/>
          <p:cNvSpPr/>
          <p:nvPr/>
        </p:nvSpPr>
        <p:spPr>
          <a:xfrm>
            <a:off x="2636379" y="2558034"/>
            <a:ext cx="512221" cy="1453896"/>
          </a:xfrm>
          <a:prstGeom prst="roundRect">
            <a:avLst>
              <a:gd name="adj" fmla="val 6694"/>
            </a:avLst>
          </a:prstGeom>
          <a:solidFill>
            <a:srgbClr val="C9A85C"/>
          </a:solidFill>
          <a:ln w="12700">
            <a:solidFill>
              <a:srgbClr val="C9A85C"/>
            </a:solidFill>
            <a:prstDash val="solid"/>
          </a:ln>
        </p:spPr>
      </p:sp>
      <p:sp>
        <p:nvSpPr>
          <p:cNvPr id="22" name="Text 18"/>
          <p:cNvSpPr txBox="1"/>
          <p:nvPr/>
        </p:nvSpPr>
        <p:spPr>
          <a:xfrm>
            <a:off x="2362059" y="2295144"/>
            <a:ext cx="106086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EAD08A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$12</a:t>
            </a:r>
            <a:endParaRPr lang="en-US" sz="1350" dirty="0"/>
          </a:p>
        </p:txBody>
      </p:sp>
      <p:sp>
        <p:nvSpPr>
          <p:cNvPr id="23" name="Text 19"/>
          <p:cNvSpPr txBox="1"/>
          <p:nvPr/>
        </p:nvSpPr>
        <p:spPr>
          <a:xfrm>
            <a:off x="2636379" y="3840480"/>
            <a:ext cx="512221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" b="1" spc="100" kern="0" dirty="0">
                <a:solidFill>
                  <a:srgbClr val="0A0B0D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ПОТОЛОК 4.5×</a:t>
            </a:r>
            <a:endParaRPr lang="en-US" sz="500" dirty="0"/>
          </a:p>
        </p:txBody>
      </p:sp>
      <p:sp>
        <p:nvSpPr>
          <p:cNvPr id="24" name="Text 20"/>
          <p:cNvSpPr txBox="1"/>
          <p:nvPr/>
        </p:nvSpPr>
        <p:spPr>
          <a:xfrm>
            <a:off x="2362059" y="4080510"/>
            <a:ext cx="1060861" cy="1257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4EFE3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360 дней</a:t>
            </a:r>
            <a:endParaRPr lang="en-US" sz="700" dirty="0"/>
          </a:p>
        </p:txBody>
      </p:sp>
      <p:sp>
        <p:nvSpPr>
          <p:cNvPr id="25" name="Text 21"/>
          <p:cNvSpPr txBox="1"/>
          <p:nvPr/>
        </p:nvSpPr>
        <p:spPr>
          <a:xfrm>
            <a:off x="2362059" y="4206240"/>
            <a:ext cx="1060861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550" dirty="0">
                <a:solidFill>
                  <a:srgbClr val="9A94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1.2% в день</a:t>
            </a:r>
            <a:endParaRPr lang="en-US" sz="550" dirty="0"/>
          </a:p>
        </p:txBody>
      </p:sp>
      <p:sp>
        <p:nvSpPr>
          <p:cNvPr id="26" name="Shape 22"/>
          <p:cNvSpPr/>
          <p:nvPr/>
        </p:nvSpPr>
        <p:spPr>
          <a:xfrm>
            <a:off x="3551059" y="2436876"/>
            <a:ext cx="512221" cy="1575054"/>
          </a:xfrm>
          <a:prstGeom prst="roundRect">
            <a:avLst>
              <a:gd name="adj" fmla="val 6694"/>
            </a:avLst>
          </a:prstGeom>
          <a:solidFill>
            <a:srgbClr val="C9A85C"/>
          </a:solidFill>
          <a:ln w="12700">
            <a:solidFill>
              <a:srgbClr val="C9A85C"/>
            </a:solidFill>
            <a:prstDash val="solid"/>
          </a:ln>
        </p:spPr>
      </p:sp>
      <p:sp>
        <p:nvSpPr>
          <p:cNvPr id="27" name="Text 23"/>
          <p:cNvSpPr txBox="1"/>
          <p:nvPr/>
        </p:nvSpPr>
        <p:spPr>
          <a:xfrm>
            <a:off x="3276739" y="2173986"/>
            <a:ext cx="106086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EAD08A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$13</a:t>
            </a:r>
            <a:endParaRPr lang="en-US" sz="1350" dirty="0"/>
          </a:p>
        </p:txBody>
      </p:sp>
      <p:sp>
        <p:nvSpPr>
          <p:cNvPr id="28" name="Text 24"/>
          <p:cNvSpPr txBox="1"/>
          <p:nvPr/>
        </p:nvSpPr>
        <p:spPr>
          <a:xfrm>
            <a:off x="3551059" y="3840480"/>
            <a:ext cx="512221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" b="1" spc="100" kern="0" dirty="0">
                <a:solidFill>
                  <a:srgbClr val="0A0B0D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ПОТОЛОК 5×</a:t>
            </a:r>
            <a:endParaRPr lang="en-US" sz="500" dirty="0"/>
          </a:p>
        </p:txBody>
      </p:sp>
      <p:sp>
        <p:nvSpPr>
          <p:cNvPr id="29" name="Text 25"/>
          <p:cNvSpPr txBox="1"/>
          <p:nvPr/>
        </p:nvSpPr>
        <p:spPr>
          <a:xfrm>
            <a:off x="3276739" y="4080510"/>
            <a:ext cx="1060861" cy="1257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4EFE3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540 дней</a:t>
            </a:r>
            <a:endParaRPr lang="en-US" sz="700" dirty="0"/>
          </a:p>
        </p:txBody>
      </p:sp>
      <p:sp>
        <p:nvSpPr>
          <p:cNvPr id="30" name="Text 26"/>
          <p:cNvSpPr txBox="1"/>
          <p:nvPr/>
        </p:nvSpPr>
        <p:spPr>
          <a:xfrm>
            <a:off x="3276739" y="4206240"/>
            <a:ext cx="1060861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550" dirty="0">
                <a:solidFill>
                  <a:srgbClr val="9A94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1.3% в день</a:t>
            </a:r>
            <a:endParaRPr lang="en-US" sz="550" dirty="0"/>
          </a:p>
        </p:txBody>
      </p:sp>
      <p:sp>
        <p:nvSpPr>
          <p:cNvPr id="31" name="Shape 27"/>
          <p:cNvSpPr/>
          <p:nvPr/>
        </p:nvSpPr>
        <p:spPr>
          <a:xfrm>
            <a:off x="4465739" y="2194560"/>
            <a:ext cx="512221" cy="1817370"/>
          </a:xfrm>
          <a:prstGeom prst="roundRect">
            <a:avLst>
              <a:gd name="adj" fmla="val 6694"/>
            </a:avLst>
          </a:prstGeom>
          <a:solidFill>
            <a:srgbClr val="E6CB86"/>
          </a:solidFill>
          <a:ln w="12700">
            <a:solidFill>
              <a:srgbClr val="E6CB86"/>
            </a:solidFill>
            <a:prstDash val="solid"/>
          </a:ln>
        </p:spPr>
      </p:sp>
      <p:sp>
        <p:nvSpPr>
          <p:cNvPr id="32" name="Text 28"/>
          <p:cNvSpPr txBox="1"/>
          <p:nvPr/>
        </p:nvSpPr>
        <p:spPr>
          <a:xfrm>
            <a:off x="4191419" y="1931670"/>
            <a:ext cx="106086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EAD08A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$15</a:t>
            </a:r>
            <a:endParaRPr lang="en-US" sz="1350" dirty="0"/>
          </a:p>
        </p:txBody>
      </p:sp>
      <p:sp>
        <p:nvSpPr>
          <p:cNvPr id="33" name="Text 29"/>
          <p:cNvSpPr txBox="1"/>
          <p:nvPr/>
        </p:nvSpPr>
        <p:spPr>
          <a:xfrm>
            <a:off x="4465739" y="3840480"/>
            <a:ext cx="512221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" b="1" spc="100" kern="0" dirty="0">
                <a:solidFill>
                  <a:srgbClr val="0A0B0D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ПОТОЛОК 2.5×</a:t>
            </a:r>
            <a:endParaRPr lang="en-US" sz="500" dirty="0"/>
          </a:p>
        </p:txBody>
      </p:sp>
      <p:sp>
        <p:nvSpPr>
          <p:cNvPr id="34" name="Text 30"/>
          <p:cNvSpPr txBox="1"/>
          <p:nvPr/>
        </p:nvSpPr>
        <p:spPr>
          <a:xfrm>
            <a:off x="4191419" y="4080510"/>
            <a:ext cx="1060861" cy="1257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4EFE3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Сжигаемая облигация</a:t>
            </a:r>
            <a:endParaRPr lang="en-US" sz="700" dirty="0"/>
          </a:p>
        </p:txBody>
      </p:sp>
      <p:sp>
        <p:nvSpPr>
          <p:cNvPr id="35" name="Text 31"/>
          <p:cNvSpPr txBox="1"/>
          <p:nvPr/>
        </p:nvSpPr>
        <p:spPr>
          <a:xfrm>
            <a:off x="4191419" y="4206240"/>
            <a:ext cx="1060861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550" dirty="0">
                <a:solidFill>
                  <a:srgbClr val="9A94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1.5% в день, нетто</a:t>
            </a:r>
            <a:endParaRPr lang="en-US" sz="550" dirty="0"/>
          </a:p>
        </p:txBody>
      </p:sp>
      <p:sp>
        <p:nvSpPr>
          <p:cNvPr id="36" name="Shape 32"/>
          <p:cNvSpPr/>
          <p:nvPr/>
        </p:nvSpPr>
        <p:spPr>
          <a:xfrm>
            <a:off x="5419220" y="1680210"/>
            <a:ext cx="3267580" cy="891540"/>
          </a:xfrm>
          <a:prstGeom prst="roundRect">
            <a:avLst>
              <a:gd name="adj" fmla="val 8974"/>
            </a:avLst>
          </a:prstGeom>
          <a:solidFill>
            <a:srgbClr val="08090B">
              <a:alpha val="88000"/>
            </a:srgbClr>
          </a:solidFill>
          <a:ln w="7620">
            <a:solidFill>
              <a:srgbClr val="C9A85C">
                <a:alpha val="34000"/>
              </a:srgbClr>
            </a:solidFill>
            <a:prstDash val="solid"/>
          </a:ln>
        </p:spPr>
      </p:sp>
      <p:sp>
        <p:nvSpPr>
          <p:cNvPr id="37" name="Text 33"/>
          <p:cNvSpPr txBox="1"/>
          <p:nvPr/>
        </p:nvSpPr>
        <p:spPr>
          <a:xfrm>
            <a:off x="5567810" y="1914525"/>
            <a:ext cx="29704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00" b="1" spc="200" kern="0" dirty="0">
                <a:solidFill>
                  <a:srgbClr val="C9A85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НА $10,000</a:t>
            </a:r>
            <a:endParaRPr lang="en-US" sz="500" dirty="0"/>
          </a:p>
        </p:txBody>
      </p:sp>
      <p:sp>
        <p:nvSpPr>
          <p:cNvPr id="38" name="Text 34"/>
          <p:cNvSpPr txBox="1"/>
          <p:nvPr/>
        </p:nvSpPr>
        <p:spPr>
          <a:xfrm>
            <a:off x="5567810" y="2051685"/>
            <a:ext cx="2970400" cy="485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750" dirty="0">
                <a:solidFill>
                  <a:srgbClr val="D9D3C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$60, $110, $120, $130 или $150 в день. От $1,800 до $4,500 в месяц, ещё без единого человека в команде.</a:t>
            </a:r>
            <a:endParaRPr lang="en-US" sz="750" dirty="0"/>
          </a:p>
        </p:txBody>
      </p:sp>
      <p:sp>
        <p:nvSpPr>
          <p:cNvPr id="39" name="Shape 35"/>
          <p:cNvSpPr/>
          <p:nvPr/>
        </p:nvSpPr>
        <p:spPr>
          <a:xfrm>
            <a:off x="5419220" y="2663190"/>
            <a:ext cx="3267580" cy="891540"/>
          </a:xfrm>
          <a:prstGeom prst="roundRect">
            <a:avLst>
              <a:gd name="adj" fmla="val 8974"/>
            </a:avLst>
          </a:prstGeom>
          <a:solidFill>
            <a:srgbClr val="08090B">
              <a:alpha val="88000"/>
            </a:srgbClr>
          </a:solidFill>
          <a:ln w="7620">
            <a:solidFill>
              <a:srgbClr val="C9A85C">
                <a:alpha val="34000"/>
              </a:srgbClr>
            </a:solidFill>
            <a:prstDash val="solid"/>
          </a:ln>
        </p:spPr>
      </p:sp>
      <p:sp>
        <p:nvSpPr>
          <p:cNvPr id="40" name="Text 36"/>
          <p:cNvSpPr txBox="1"/>
          <p:nvPr/>
        </p:nvSpPr>
        <p:spPr>
          <a:xfrm>
            <a:off x="5567810" y="2897505"/>
            <a:ext cx="29704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00" b="1" spc="200" kern="0" dirty="0">
                <a:solidFill>
                  <a:srgbClr val="C9A85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В МЕСЯЦ, НА $1,000</a:t>
            </a:r>
            <a:endParaRPr lang="en-US" sz="500" dirty="0"/>
          </a:p>
        </p:txBody>
      </p:sp>
      <p:sp>
        <p:nvSpPr>
          <p:cNvPr id="41" name="Text 37"/>
          <p:cNvSpPr txBox="1"/>
          <p:nvPr/>
        </p:nvSpPr>
        <p:spPr>
          <a:xfrm>
            <a:off x="5567810" y="3034665"/>
            <a:ext cx="2970400" cy="485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750" dirty="0">
                <a:solidFill>
                  <a:srgbClr val="D9D3C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Около $180 на гибком ($200 с капитализацией), $330 на 180 днях, $360 на 360, $390 на 540, $450 на сжигаемой облигации.</a:t>
            </a:r>
            <a:endParaRPr lang="en-US" sz="750" dirty="0"/>
          </a:p>
        </p:txBody>
      </p:sp>
      <p:sp>
        <p:nvSpPr>
          <p:cNvPr id="42" name="Shape 38"/>
          <p:cNvSpPr/>
          <p:nvPr/>
        </p:nvSpPr>
        <p:spPr>
          <a:xfrm>
            <a:off x="5419220" y="3646170"/>
            <a:ext cx="3267580" cy="891540"/>
          </a:xfrm>
          <a:prstGeom prst="roundRect">
            <a:avLst>
              <a:gd name="adj" fmla="val 8974"/>
            </a:avLst>
          </a:prstGeom>
          <a:solidFill>
            <a:srgbClr val="08090B">
              <a:alpha val="88000"/>
            </a:srgbClr>
          </a:solidFill>
          <a:ln w="7620">
            <a:solidFill>
              <a:srgbClr val="C9A85C">
                <a:alpha val="34000"/>
              </a:srgbClr>
            </a:solidFill>
            <a:prstDash val="solid"/>
          </a:ln>
        </p:spPr>
      </p:sp>
      <p:sp>
        <p:nvSpPr>
          <p:cNvPr id="43" name="Text 39"/>
          <p:cNvSpPr txBox="1"/>
          <p:nvPr/>
        </p:nvSpPr>
        <p:spPr>
          <a:xfrm>
            <a:off x="5567810" y="3809047"/>
            <a:ext cx="29704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00" b="1" spc="200" kern="0" dirty="0">
                <a:solidFill>
                  <a:srgbClr val="C9A85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ГДЕ НАХОДИТСЯ ПОТОЛОК</a:t>
            </a:r>
            <a:endParaRPr lang="en-US" sz="500" dirty="0"/>
          </a:p>
        </p:txBody>
      </p:sp>
      <p:sp>
        <p:nvSpPr>
          <p:cNvPr id="44" name="Text 40"/>
          <p:cNvSpPr txBox="1"/>
          <p:nvPr/>
        </p:nvSpPr>
        <p:spPr>
          <a:xfrm>
            <a:off x="5567810" y="3946208"/>
            <a:ext cx="2970400" cy="557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750" dirty="0">
                <a:solidFill>
                  <a:srgbClr val="D9D3C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Гибкий: без потолка и блокировки. При заявленных ставках позиции на 360 и 540 дней достигают потолка месяцев за десять, сжигаемая облигация — месяца за три. Потом открываете новую.</a:t>
            </a:r>
            <a:endParaRPr lang="en-US" sz="750" dirty="0"/>
          </a:p>
        </p:txBody>
      </p:sp>
      <p:sp>
        <p:nvSpPr>
          <p:cNvPr id="45" name="Shape 41"/>
          <p:cNvSpPr/>
          <p:nvPr/>
        </p:nvSpPr>
        <p:spPr>
          <a:xfrm>
            <a:off x="457200" y="4629150"/>
            <a:ext cx="8229600" cy="0"/>
          </a:xfrm>
          <a:prstGeom prst="line">
            <a:avLst/>
          </a:prstGeom>
          <a:noFill/>
          <a:ln w="6350">
            <a:solidFill>
              <a:srgbClr val="C9A85C">
                <a:alpha val="25000"/>
              </a:srgbClr>
            </a:solidFill>
            <a:prstDash val="solid"/>
          </a:ln>
        </p:spPr>
      </p:sp>
      <p:sp>
        <p:nvSpPr>
          <p:cNvPr id="46" name="Text 42"/>
          <p:cNvSpPr txBox="1"/>
          <p:nvPr/>
        </p:nvSpPr>
        <p:spPr>
          <a:xfrm>
            <a:off x="457200" y="4674870"/>
            <a:ext cx="571500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50" dirty="0">
                <a:solidFill>
                  <a:srgbClr val="9A94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Иллюстрация при заявленных ставках на 7 сентября 2026 года. Ставки плавающие; потолок фиксируется в USDT при входе. Не является обещанием дохода.</a:t>
            </a:r>
            <a:endParaRPr lang="en-US" sz="550" dirty="0"/>
          </a:p>
        </p:txBody>
      </p:sp>
      <p:sp>
        <p:nvSpPr>
          <p:cNvPr id="47" name="Shape 43"/>
          <p:cNvSpPr/>
          <p:nvPr/>
        </p:nvSpPr>
        <p:spPr>
          <a:xfrm>
            <a:off x="716661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48" name="Shape 44"/>
          <p:cNvSpPr/>
          <p:nvPr/>
        </p:nvSpPr>
        <p:spPr>
          <a:xfrm>
            <a:off x="724662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49" name="Shape 45"/>
          <p:cNvSpPr/>
          <p:nvPr/>
        </p:nvSpPr>
        <p:spPr>
          <a:xfrm>
            <a:off x="732663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50" name="Shape 46"/>
          <p:cNvSpPr/>
          <p:nvPr/>
        </p:nvSpPr>
        <p:spPr>
          <a:xfrm>
            <a:off x="740664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51" name="Shape 47"/>
          <p:cNvSpPr/>
          <p:nvPr/>
        </p:nvSpPr>
        <p:spPr>
          <a:xfrm>
            <a:off x="748665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52" name="Shape 48"/>
          <p:cNvSpPr/>
          <p:nvPr/>
        </p:nvSpPr>
        <p:spPr>
          <a:xfrm>
            <a:off x="756666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53" name="Shape 49"/>
          <p:cNvSpPr/>
          <p:nvPr/>
        </p:nvSpPr>
        <p:spPr>
          <a:xfrm>
            <a:off x="7646670" y="4734878"/>
            <a:ext cx="125730" cy="40005"/>
          </a:xfrm>
          <a:prstGeom prst="roundRect">
            <a:avLst>
              <a:gd name="adj" fmla="val 50000"/>
            </a:avLst>
          </a:prstGeom>
          <a:solidFill>
            <a:srgbClr val="EAD08A"/>
          </a:solidFill>
          <a:ln w="12700">
            <a:solidFill>
              <a:srgbClr val="EAD08A"/>
            </a:solidFill>
            <a:prstDash val="solid"/>
          </a:ln>
        </p:spPr>
      </p:sp>
      <p:sp>
        <p:nvSpPr>
          <p:cNvPr id="54" name="Shape 50"/>
          <p:cNvSpPr/>
          <p:nvPr/>
        </p:nvSpPr>
        <p:spPr>
          <a:xfrm>
            <a:off x="781240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55" name="Shape 51"/>
          <p:cNvSpPr/>
          <p:nvPr/>
        </p:nvSpPr>
        <p:spPr>
          <a:xfrm>
            <a:off x="789241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56" name="Shape 52"/>
          <p:cNvSpPr/>
          <p:nvPr/>
        </p:nvSpPr>
        <p:spPr>
          <a:xfrm>
            <a:off x="797242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57" name="Shape 53"/>
          <p:cNvSpPr/>
          <p:nvPr/>
        </p:nvSpPr>
        <p:spPr>
          <a:xfrm>
            <a:off x="805243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58" name="Shape 54"/>
          <p:cNvSpPr/>
          <p:nvPr/>
        </p:nvSpPr>
        <p:spPr>
          <a:xfrm>
            <a:off x="813244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59" name="Text 55"/>
          <p:cNvSpPr txBox="1"/>
          <p:nvPr/>
        </p:nvSpPr>
        <p:spPr>
          <a:xfrm>
            <a:off x="8229600" y="4674870"/>
            <a:ext cx="45720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00" b="1" spc="150" kern="0" dirty="0">
                <a:solidFill>
                  <a:srgbClr val="C9A85C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08 / 13</a:t>
            </a:r>
            <a:endParaRPr lang="en-US" sz="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26898"/>
            <a:ext cx="219456" cy="2194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1520" y="308610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EAD08A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Spartan OS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57200" y="685800"/>
            <a:ext cx="73152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50" b="1" spc="300" kern="0" dirty="0">
                <a:solidFill>
                  <a:srgbClr val="C9A85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08 · ОБЛИГАЦИИ: ОТДЕЛЬНЫЙ ПРОДУКТ</a:t>
            </a:r>
            <a:endParaRPr lang="en-US" sz="550" dirty="0"/>
          </a:p>
        </p:txBody>
      </p:sp>
      <p:sp>
        <p:nvSpPr>
          <p:cNvPr id="6" name="Text 2"/>
          <p:cNvSpPr txBox="1"/>
          <p:nvPr/>
        </p:nvSpPr>
        <p:spPr>
          <a:xfrm>
            <a:off x="457200" y="834390"/>
            <a:ext cx="8229600" cy="308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spc="30" kern="0" dirty="0">
                <a:solidFill>
                  <a:srgbClr val="F4EFE3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Купите RM ниже рынка. </a:t>
            </a:r>
            <a:pPr indent="0" marL="0">
              <a:buNone/>
            </a:pPr>
            <a:r>
              <a:rPr lang="en-US" sz="2000" b="1" spc="30" kern="0" dirty="0">
                <a:solidFill>
                  <a:srgbClr val="EAD08A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Свои условия, свой потолок.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457200" y="1223010"/>
            <a:ext cx="64008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00" dirty="0">
                <a:solidFill>
                  <a:srgbClr val="CFC9B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Облигации покупаются в той же панели, но это отдельный продукт. Промоутер никогда не должен представлять их как стейкинг.</a:t>
            </a:r>
            <a:endParaRPr lang="en-US" sz="900" dirty="0"/>
          </a:p>
        </p:txBody>
      </p:sp>
      <p:sp>
        <p:nvSpPr>
          <p:cNvPr id="8" name="Shape 4"/>
          <p:cNvSpPr/>
          <p:nvPr/>
        </p:nvSpPr>
        <p:spPr>
          <a:xfrm>
            <a:off x="457200" y="1680210"/>
            <a:ext cx="8229600" cy="1405890"/>
          </a:xfrm>
          <a:prstGeom prst="roundRect">
            <a:avLst>
              <a:gd name="adj" fmla="val 5691"/>
            </a:avLst>
          </a:prstGeom>
          <a:solidFill>
            <a:srgbClr val="08090B">
              <a:alpha val="88000"/>
            </a:srgbClr>
          </a:solidFill>
          <a:ln w="7620">
            <a:solidFill>
              <a:srgbClr val="C9A85C">
                <a:alpha val="34000"/>
              </a:srgbClr>
            </a:solidFill>
            <a:prstDash val="solid"/>
          </a:ln>
        </p:spPr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71500" y="1748790"/>
          <a:ext cx="8001000" cy="914400"/>
        </p:xfrm>
        <a:graphic>
          <a:graphicData uri="http://schemas.openxmlformats.org/drawingml/2006/table">
            <a:tbl>
              <a:tblPr/>
              <a:tblGrid>
                <a:gridCol w="1405581"/>
                <a:gridCol w="864973"/>
                <a:gridCol w="1675885"/>
                <a:gridCol w="1729946"/>
                <a:gridCol w="1027155"/>
                <a:gridCol w="1297459"/>
              </a:tblGrid>
              <a:tr h="21717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00" b="1" spc="150" kern="0" dirty="0">
                          <a:solidFill>
                            <a:srgbClr val="C9A85C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ОБЛИГАЦИЯ</a:t>
                      </a:r>
                      <a:endParaRPr lang="en-US" sz="5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A8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00" b="1" spc="150" kern="0" dirty="0">
                          <a:solidFill>
                            <a:srgbClr val="C9A85C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ВХОД</a:t>
                      </a:r>
                      <a:endParaRPr lang="en-US" sz="5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A8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00" b="1" spc="150" kern="0" dirty="0">
                          <a:solidFill>
                            <a:srgbClr val="EAD08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ЧТО ВЫ ПОКУПАЕТЕ</a:t>
                      </a:r>
                      <a:endParaRPr lang="en-US" sz="5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A8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171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00" b="1" spc="150" kern="0" dirty="0">
                          <a:solidFill>
                            <a:srgbClr val="EAD08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В ДЕНЬ</a:t>
                      </a:r>
                      <a:endParaRPr lang="en-US" sz="5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A8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171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00" b="1" spc="150" kern="0" dirty="0">
                          <a:solidFill>
                            <a:srgbClr val="C9A85C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ПОТОЛОК</a:t>
                      </a:r>
                      <a:endParaRPr lang="en-US" sz="5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A8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00" b="1" spc="150" kern="0" dirty="0">
                          <a:solidFill>
                            <a:srgbClr val="C9A85C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ДОПОЛНИТЕЛЬНО</a:t>
                      </a:r>
                      <a:endParaRPr lang="en-US" sz="5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A8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</a:tr>
              <a:tr h="26289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b="1" dirty="0">
                          <a:solidFill>
                            <a:srgbClr val="F4EFE3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LP-облигация · 180 дней</a:t>
                      </a:r>
                      <a:endParaRPr lang="en-US" sz="75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От $1</a:t>
                      </a:r>
                      <a:endParaRPr lang="en-US" sz="75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b="1" dirty="0">
                          <a:solidFill>
                            <a:srgbClr val="EAD08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RM на 2%–5% ниже рынка</a:t>
                      </a:r>
                      <a:endParaRPr lang="en-US" sz="75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171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b="1" dirty="0">
                          <a:solidFill>
                            <a:srgbClr val="EAD08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Платит как стейк на 180 дней</a:t>
                      </a:r>
                      <a:endParaRPr lang="en-US" sz="75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171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4× от входа</a:t>
                      </a:r>
                      <a:endParaRPr lang="en-US" sz="75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Нет</a:t>
                      </a:r>
                      <a:endParaRPr lang="en-US" sz="75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</a:tr>
              <a:tr h="26289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b="1" dirty="0">
                          <a:solidFill>
                            <a:srgbClr val="F4EFE3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LP-облигация · 360 дней</a:t>
                      </a:r>
                      <a:endParaRPr lang="en-US" sz="75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От $1</a:t>
                      </a:r>
                      <a:endParaRPr lang="en-US" sz="75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b="1" dirty="0">
                          <a:solidFill>
                            <a:srgbClr val="EAD08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RM на 4%–10% ниже рынка</a:t>
                      </a:r>
                      <a:endParaRPr lang="en-US" sz="75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171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b="1" dirty="0">
                          <a:solidFill>
                            <a:srgbClr val="EAD08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Платит как стейк на 360 дней</a:t>
                      </a:r>
                      <a:endParaRPr lang="en-US" sz="75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171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4.5× от входа</a:t>
                      </a:r>
                      <a:endParaRPr lang="en-US" sz="75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Нет</a:t>
                      </a:r>
                      <a:endParaRPr lang="en-US" sz="75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</a:tr>
              <a:tr h="26289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b="1" dirty="0">
                          <a:solidFill>
                            <a:srgbClr val="F4EFE3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LP-облигация · 540 дней</a:t>
                      </a:r>
                      <a:endParaRPr lang="en-US" sz="75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От $1</a:t>
                      </a:r>
                      <a:endParaRPr lang="en-US" sz="75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b="1" dirty="0">
                          <a:solidFill>
                            <a:srgbClr val="EAD08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RM на 6%–16% ниже рынка</a:t>
                      </a:r>
                      <a:endParaRPr lang="en-US" sz="75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171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b="1" dirty="0">
                          <a:solidFill>
                            <a:srgbClr val="EAD08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Платит как стейк на 540 дней</a:t>
                      </a:r>
                      <a:endParaRPr lang="en-US" sz="75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171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5× от входа</a:t>
                      </a:r>
                      <a:endParaRPr lang="en-US" sz="75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Нет</a:t>
                      </a:r>
                      <a:endParaRPr lang="en-US" sz="75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</a:tr>
              <a:tr h="26289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b="1" dirty="0">
                          <a:solidFill>
                            <a:srgbClr val="F4EFE3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Сжигаемая облигация</a:t>
                      </a:r>
                      <a:endParaRPr lang="en-US" sz="75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От $500</a:t>
                      </a:r>
                      <a:endParaRPr lang="en-US" sz="75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b="1" dirty="0">
                          <a:solidFill>
                            <a:srgbClr val="EAD08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Выдача 250%, 150% нетто</a:t>
                      </a:r>
                      <a:endParaRPr lang="en-US" sz="75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171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b="1" dirty="0">
                          <a:solidFill>
                            <a:srgbClr val="EAD08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1.5% в день, нетто · без капитализации</a:t>
                      </a:r>
                      <a:endParaRPr lang="en-US" sz="75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171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2.5×</a:t>
                      </a:r>
                      <a:endParaRPr lang="en-US" sz="75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20% энергии · аирдроп 3% GD</a:t>
                      </a:r>
                      <a:endParaRPr lang="en-US" sz="75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</a:tr>
            </a:tbl>
          </a:graphicData>
        </a:graphic>
      </p:graphicFrame>
      <p:sp>
        <p:nvSpPr>
          <p:cNvPr id="10" name="Shape 5"/>
          <p:cNvSpPr/>
          <p:nvPr/>
        </p:nvSpPr>
        <p:spPr>
          <a:xfrm>
            <a:off x="457200" y="3177540"/>
            <a:ext cx="2682240" cy="1360170"/>
          </a:xfrm>
          <a:prstGeom prst="roundRect">
            <a:avLst>
              <a:gd name="adj" fmla="val 5882"/>
            </a:avLst>
          </a:prstGeom>
          <a:solidFill>
            <a:srgbClr val="08090B">
              <a:alpha val="88000"/>
            </a:srgbClr>
          </a:solidFill>
          <a:ln w="7620">
            <a:solidFill>
              <a:srgbClr val="C9A85C">
                <a:alpha val="34000"/>
              </a:srgbClr>
            </a:solidFill>
            <a:prstDash val="solid"/>
          </a:ln>
        </p:spPr>
      </p:sp>
      <p:sp>
        <p:nvSpPr>
          <p:cNvPr id="11" name="Text 6"/>
          <p:cNvSpPr txBox="1"/>
          <p:nvPr/>
        </p:nvSpPr>
        <p:spPr>
          <a:xfrm>
            <a:off x="605790" y="3566160"/>
            <a:ext cx="238506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00" b="1" spc="200" kern="0" dirty="0">
                <a:solidFill>
                  <a:srgbClr val="C9A85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ПРИМЕР РАСЧЁТА</a:t>
            </a:r>
            <a:endParaRPr lang="en-US" sz="500" dirty="0"/>
          </a:p>
        </p:txBody>
      </p:sp>
      <p:sp>
        <p:nvSpPr>
          <p:cNvPr id="12" name="Text 7"/>
          <p:cNvSpPr txBox="1"/>
          <p:nvPr/>
        </p:nvSpPr>
        <p:spPr>
          <a:xfrm>
            <a:off x="605790" y="3703320"/>
            <a:ext cx="238506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D9D3C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$1,000 в облигацию ликвидности на 540 дней со скидкой 15% покупают RM на $1,150. При $30.46 за RM ваша цена входа — $26.21.</a:t>
            </a:r>
            <a:endParaRPr lang="en-US" sz="800" dirty="0"/>
          </a:p>
        </p:txBody>
      </p:sp>
      <p:sp>
        <p:nvSpPr>
          <p:cNvPr id="13" name="Shape 8"/>
          <p:cNvSpPr/>
          <p:nvPr/>
        </p:nvSpPr>
        <p:spPr>
          <a:xfrm>
            <a:off x="3230880" y="3177540"/>
            <a:ext cx="2682240" cy="1360170"/>
          </a:xfrm>
          <a:prstGeom prst="roundRect">
            <a:avLst>
              <a:gd name="adj" fmla="val 5882"/>
            </a:avLst>
          </a:prstGeom>
          <a:solidFill>
            <a:srgbClr val="08090B">
              <a:alpha val="88000"/>
            </a:srgbClr>
          </a:solidFill>
          <a:ln w="7620">
            <a:solidFill>
              <a:srgbClr val="C9A85C">
                <a:alpha val="34000"/>
              </a:srgbClr>
            </a:solidFill>
            <a:prstDash val="solid"/>
          </a:ln>
        </p:spPr>
      </p:sp>
      <p:sp>
        <p:nvSpPr>
          <p:cNvPr id="14" name="Text 9"/>
          <p:cNvSpPr txBox="1"/>
          <p:nvPr/>
        </p:nvSpPr>
        <p:spPr>
          <a:xfrm>
            <a:off x="3379470" y="3491865"/>
            <a:ext cx="238506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00" b="1" spc="200" kern="0" dirty="0">
                <a:solidFill>
                  <a:srgbClr val="C9A85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СТЕЙКИНГ ИЛИ ОБЛИГАЦИЯ</a:t>
            </a:r>
            <a:endParaRPr lang="en-US" sz="500" dirty="0"/>
          </a:p>
        </p:txBody>
      </p:sp>
      <p:sp>
        <p:nvSpPr>
          <p:cNvPr id="15" name="Text 10"/>
          <p:cNvSpPr txBox="1"/>
          <p:nvPr/>
        </p:nvSpPr>
        <p:spPr>
          <a:xfrm>
            <a:off x="3379470" y="3629025"/>
            <a:ext cx="2385060" cy="81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D9D3C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Стейкинг высвобождает RM быстрее и добавляет дополнительные награды. Облигация покупает больше RM под тем же потолком. Спросите, что человек хочет держать.</a:t>
            </a:r>
            <a:endParaRPr lang="en-US" sz="800" dirty="0"/>
          </a:p>
        </p:txBody>
      </p:sp>
      <p:sp>
        <p:nvSpPr>
          <p:cNvPr id="16" name="Shape 11"/>
          <p:cNvSpPr/>
          <p:nvPr/>
        </p:nvSpPr>
        <p:spPr>
          <a:xfrm>
            <a:off x="6004560" y="3177540"/>
            <a:ext cx="2682240" cy="1360170"/>
          </a:xfrm>
          <a:prstGeom prst="roundRect">
            <a:avLst>
              <a:gd name="adj" fmla="val 5882"/>
            </a:avLst>
          </a:prstGeom>
          <a:solidFill>
            <a:srgbClr val="08090B">
              <a:alpha val="88000"/>
            </a:srgbClr>
          </a:solidFill>
          <a:ln w="7620">
            <a:solidFill>
              <a:srgbClr val="C9A85C">
                <a:alpha val="34000"/>
              </a:srgbClr>
            </a:solidFill>
            <a:prstDash val="solid"/>
          </a:ln>
        </p:spPr>
      </p:sp>
      <p:sp>
        <p:nvSpPr>
          <p:cNvPr id="17" name="Text 12"/>
          <p:cNvSpPr txBox="1"/>
          <p:nvPr/>
        </p:nvSpPr>
        <p:spPr>
          <a:xfrm>
            <a:off x="6153150" y="3566160"/>
            <a:ext cx="238506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00" b="1" spc="200" kern="0" dirty="0">
                <a:solidFill>
                  <a:srgbClr val="C9A85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СЖИГАЕМАЯ ОБЛИГАЦИЯ</a:t>
            </a:r>
            <a:endParaRPr lang="en-US" sz="500" dirty="0"/>
          </a:p>
        </p:txBody>
      </p:sp>
      <p:sp>
        <p:nvSpPr>
          <p:cNvPr id="18" name="Text 13"/>
          <p:cNvSpPr txBox="1"/>
          <p:nvPr/>
        </p:nvSpPr>
        <p:spPr>
          <a:xfrm>
            <a:off x="6153150" y="3703320"/>
            <a:ext cx="238506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D9D3C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Так лидеры покупают энергию для командного дохода, и это один из всего двух способов получить GD. Минимум $500, максимума нет.</a:t>
            </a:r>
            <a:endParaRPr lang="en-US" sz="800" dirty="0"/>
          </a:p>
        </p:txBody>
      </p:sp>
      <p:sp>
        <p:nvSpPr>
          <p:cNvPr id="19" name="Shape 14"/>
          <p:cNvSpPr/>
          <p:nvPr/>
        </p:nvSpPr>
        <p:spPr>
          <a:xfrm>
            <a:off x="457200" y="4629150"/>
            <a:ext cx="8229600" cy="0"/>
          </a:xfrm>
          <a:prstGeom prst="line">
            <a:avLst/>
          </a:prstGeom>
          <a:noFill/>
          <a:ln w="6350">
            <a:solidFill>
              <a:srgbClr val="C9A85C">
                <a:alpha val="25000"/>
              </a:srgbClr>
            </a:solidFill>
            <a:prstDash val="solid"/>
          </a:ln>
        </p:spPr>
      </p:sp>
      <p:sp>
        <p:nvSpPr>
          <p:cNvPr id="20" name="Text 15"/>
          <p:cNvSpPr txBox="1"/>
          <p:nvPr/>
        </p:nvSpPr>
        <p:spPr>
          <a:xfrm>
            <a:off x="457200" y="4674870"/>
            <a:ext cx="571500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50" dirty="0">
                <a:solidFill>
                  <a:srgbClr val="9A94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Скидки — как заявлено 7 сентября (2%, 4%, 6%) и 14 сентября 2026 года (около 5%, 10%, от 15% до 16%). Они плавают вместе с рынком. Не является обещанием дохода.</a:t>
            </a:r>
            <a:endParaRPr lang="en-US" sz="550" dirty="0"/>
          </a:p>
        </p:txBody>
      </p:sp>
      <p:sp>
        <p:nvSpPr>
          <p:cNvPr id="21" name="Shape 16"/>
          <p:cNvSpPr/>
          <p:nvPr/>
        </p:nvSpPr>
        <p:spPr>
          <a:xfrm>
            <a:off x="716661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724662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23" name="Shape 18"/>
          <p:cNvSpPr/>
          <p:nvPr/>
        </p:nvSpPr>
        <p:spPr>
          <a:xfrm>
            <a:off x="732663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740664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25" name="Shape 20"/>
          <p:cNvSpPr/>
          <p:nvPr/>
        </p:nvSpPr>
        <p:spPr>
          <a:xfrm>
            <a:off x="748665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26" name="Shape 21"/>
          <p:cNvSpPr/>
          <p:nvPr/>
        </p:nvSpPr>
        <p:spPr>
          <a:xfrm>
            <a:off x="756666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27" name="Shape 22"/>
          <p:cNvSpPr/>
          <p:nvPr/>
        </p:nvSpPr>
        <p:spPr>
          <a:xfrm>
            <a:off x="764667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28" name="Shape 23"/>
          <p:cNvSpPr/>
          <p:nvPr/>
        </p:nvSpPr>
        <p:spPr>
          <a:xfrm>
            <a:off x="7726680" y="4734878"/>
            <a:ext cx="125730" cy="40005"/>
          </a:xfrm>
          <a:prstGeom prst="roundRect">
            <a:avLst>
              <a:gd name="adj" fmla="val 50000"/>
            </a:avLst>
          </a:prstGeom>
          <a:solidFill>
            <a:srgbClr val="EAD08A"/>
          </a:solidFill>
          <a:ln w="12700">
            <a:solidFill>
              <a:srgbClr val="EAD08A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>
            <a:off x="789241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30" name="Shape 25"/>
          <p:cNvSpPr/>
          <p:nvPr/>
        </p:nvSpPr>
        <p:spPr>
          <a:xfrm>
            <a:off x="797242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31" name="Shape 26"/>
          <p:cNvSpPr/>
          <p:nvPr/>
        </p:nvSpPr>
        <p:spPr>
          <a:xfrm>
            <a:off x="805243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32" name="Shape 27"/>
          <p:cNvSpPr/>
          <p:nvPr/>
        </p:nvSpPr>
        <p:spPr>
          <a:xfrm>
            <a:off x="813244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33" name="Text 28"/>
          <p:cNvSpPr txBox="1"/>
          <p:nvPr/>
        </p:nvSpPr>
        <p:spPr>
          <a:xfrm>
            <a:off x="8229600" y="4674870"/>
            <a:ext cx="45720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00" b="1" spc="150" kern="0" dirty="0">
                <a:solidFill>
                  <a:srgbClr val="C9A85C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09 / 13</a:t>
            </a:r>
            <a:endParaRPr lang="en-US" sz="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26898"/>
            <a:ext cx="219456" cy="2194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1520" y="308610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EAD08A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Spartan OS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57200" y="685800"/>
            <a:ext cx="73152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50" b="1" spc="300" kern="0" dirty="0">
                <a:solidFill>
                  <a:srgbClr val="C9A85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09 · ПОСТРОЕНИЕ КОМАНДЫ</a:t>
            </a:r>
            <a:endParaRPr lang="en-US" sz="550" dirty="0"/>
          </a:p>
        </p:txBody>
      </p:sp>
      <p:sp>
        <p:nvSpPr>
          <p:cNvPr id="6" name="Text 2"/>
          <p:cNvSpPr txBox="1"/>
          <p:nvPr/>
        </p:nvSpPr>
        <p:spPr>
          <a:xfrm>
            <a:off x="457200" y="834390"/>
            <a:ext cx="8229600" cy="308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spc="30" kern="0" dirty="0">
                <a:solidFill>
                  <a:srgbClr val="F4EFE3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Две линии, а не три. </a:t>
            </a:r>
            <a:pPr indent="0" marL="0">
              <a:buNone/>
            </a:pPr>
            <a:r>
              <a:rPr lang="en-US" sz="2000" b="1" spc="30" kern="0" dirty="0">
                <a:solidFill>
                  <a:srgbClr val="EAD08A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Ранг платит ежедневно.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457200" y="1223010"/>
            <a:ext cx="64008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00" dirty="0">
                <a:solidFill>
                  <a:srgbClr val="CFC9B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8% от ROI первого уровня, 4% второго, 2% третьего, каждые двенадцать часов. Затем двенадцать рангов с ежедневной оплатой из пула DAO, плюс бонусы за разницу рангов, равный ранг и обгон (override), около 10%–15% сверху.</a:t>
            </a:r>
            <a:endParaRPr lang="en-US" sz="900" dirty="0"/>
          </a:p>
        </p:txBody>
      </p:sp>
      <p:sp>
        <p:nvSpPr>
          <p:cNvPr id="8" name="Shape 4"/>
          <p:cNvSpPr/>
          <p:nvPr/>
        </p:nvSpPr>
        <p:spPr>
          <a:xfrm>
            <a:off x="457200" y="1680210"/>
            <a:ext cx="5439905" cy="2857500"/>
          </a:xfrm>
          <a:prstGeom prst="roundRect">
            <a:avLst>
              <a:gd name="adj" fmla="val 2800"/>
            </a:avLst>
          </a:prstGeom>
          <a:solidFill>
            <a:srgbClr val="08090B">
              <a:alpha val="88000"/>
            </a:srgbClr>
          </a:solidFill>
          <a:ln w="7620">
            <a:solidFill>
              <a:srgbClr val="C9A85C">
                <a:alpha val="34000"/>
              </a:srgbClr>
            </a:solidFill>
            <a:prstDash val="solid"/>
          </a:ln>
        </p:spPr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25930"/>
          <a:ext cx="5257025" cy="914400"/>
        </p:xfrm>
        <a:graphic>
          <a:graphicData uri="http://schemas.openxmlformats.org/drawingml/2006/table">
            <a:tbl>
              <a:tblPr/>
              <a:tblGrid>
                <a:gridCol w="398259"/>
                <a:gridCol w="756693"/>
                <a:gridCol w="955823"/>
                <a:gridCol w="995649"/>
                <a:gridCol w="756693"/>
                <a:gridCol w="1393908"/>
              </a:tblGrid>
              <a:tr h="19431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00" b="1" spc="150" kern="0" dirty="0">
                          <a:solidFill>
                            <a:srgbClr val="C9A85C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РАНГ</a:t>
                      </a:r>
                      <a:endParaRPr lang="en-US" sz="5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A8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00" b="1" spc="150" kern="0" dirty="0">
                          <a:solidFill>
                            <a:srgbClr val="C9A85C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ЛИЧНЫЙ СТЕЙК</a:t>
                      </a:r>
                      <a:endParaRPr lang="en-US" sz="5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A8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00" b="1" spc="150" kern="0" dirty="0">
                          <a:solidFill>
                            <a:srgbClr val="C9A85C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ПРЯМЫХ ($100+)</a:t>
                      </a:r>
                      <a:endParaRPr lang="en-US" sz="5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A8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00" b="1" spc="150" kern="0" dirty="0">
                          <a:solidFill>
                            <a:srgbClr val="C9A85C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В КАЖДОЙ ЛИНИИ</a:t>
                      </a:r>
                      <a:endParaRPr lang="en-US" sz="5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A8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00" b="1" spc="150" kern="0" dirty="0">
                          <a:solidFill>
                            <a:srgbClr val="C9A85C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НАГРАДА ЗА РАНГ</a:t>
                      </a:r>
                      <a:endParaRPr lang="en-US" sz="5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A8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500" b="1" spc="150" kern="0" dirty="0">
                          <a:solidFill>
                            <a:srgbClr val="EAD08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ПРИБЛ. В ДЕНЬ, ДЛЯ СПРАВКИ</a:t>
                      </a:r>
                      <a:endParaRPr lang="en-US" sz="5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A8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1712"/>
                    </a:solidFill>
                  </a:tcPr>
                </a:tc>
              </a:tr>
              <a:tr h="2124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b="1" dirty="0">
                          <a:solidFill>
                            <a:srgbClr val="F4EFE3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V1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$500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3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$10,000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5–10%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b="1" dirty="0">
                          <a:solidFill>
                            <a:srgbClr val="EAD08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$15 – $25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1712"/>
                    </a:solidFill>
                  </a:tcPr>
                </a:tc>
              </a:tr>
              <a:tr h="2124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b="1" dirty="0">
                          <a:solidFill>
                            <a:srgbClr val="F4EFE3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V2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$1,500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4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$50,000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8–15%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b="1" dirty="0">
                          <a:solidFill>
                            <a:srgbClr val="EAD08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$80 – $180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1712"/>
                    </a:solidFill>
                  </a:tcPr>
                </a:tc>
              </a:tr>
              <a:tr h="2124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b="1" dirty="0">
                          <a:solidFill>
                            <a:srgbClr val="F4EFE3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V3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$3,000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5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$150,000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10–20%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b="1" dirty="0">
                          <a:solidFill>
                            <a:srgbClr val="EAD08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$150 – $300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1712"/>
                    </a:solidFill>
                  </a:tcPr>
                </a:tc>
              </a:tr>
              <a:tr h="2124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b="1" dirty="0">
                          <a:solidFill>
                            <a:srgbClr val="F4EFE3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V4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$5,000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6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$300,000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15–25%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b="1" dirty="0">
                          <a:solidFill>
                            <a:srgbClr val="EAD08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$300 – $500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1712"/>
                    </a:solidFill>
                  </a:tcPr>
                </a:tc>
              </a:tr>
              <a:tr h="2124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b="1" dirty="0">
                          <a:solidFill>
                            <a:srgbClr val="F4EFE3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V5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$7,000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8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$600,000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20–35%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b="1" dirty="0">
                          <a:solidFill>
                            <a:srgbClr val="EAD08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$800 – $1,200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1712"/>
                    </a:solidFill>
                  </a:tcPr>
                </a:tc>
              </a:tr>
              <a:tr h="2124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b="1" dirty="0">
                          <a:solidFill>
                            <a:srgbClr val="F4EFE3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V6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$9,000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10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$1,200,000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25–45%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b="1" dirty="0">
                          <a:solidFill>
                            <a:srgbClr val="EAD08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≈ $1,800 – $3,780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1712"/>
                    </a:solidFill>
                  </a:tcPr>
                </a:tc>
              </a:tr>
              <a:tr h="2124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b="1" dirty="0">
                          <a:solidFill>
                            <a:srgbClr val="F4EFE3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V7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$11,000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12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$3,000,000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35–55%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b="1" dirty="0">
                          <a:solidFill>
                            <a:srgbClr val="EAD08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≈ $6,300 – $11,550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1712"/>
                    </a:solidFill>
                  </a:tcPr>
                </a:tc>
              </a:tr>
              <a:tr h="2124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b="1" dirty="0">
                          <a:solidFill>
                            <a:srgbClr val="F4EFE3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V8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$13,000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14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$6,000,000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45–65%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b="1" dirty="0">
                          <a:solidFill>
                            <a:srgbClr val="EAD08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≈ $16,200 – $27,300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1712"/>
                    </a:solidFill>
                  </a:tcPr>
                </a:tc>
              </a:tr>
              <a:tr h="2124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b="1" dirty="0">
                          <a:solidFill>
                            <a:srgbClr val="F4EFE3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V9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$15,000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16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$12,000,000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55–75%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b="1" dirty="0">
                          <a:solidFill>
                            <a:srgbClr val="EAD08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≈ $39,600 – $63,000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1712"/>
                    </a:solidFill>
                  </a:tcPr>
                </a:tc>
              </a:tr>
              <a:tr h="2124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b="1" dirty="0">
                          <a:solidFill>
                            <a:srgbClr val="F4EFE3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V10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$18,000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18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2 × V9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65–85%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b="1" dirty="0">
                          <a:solidFill>
                            <a:srgbClr val="EAD08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≈ $93,600 – $142,800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1712"/>
                    </a:solidFill>
                  </a:tcPr>
                </a:tc>
              </a:tr>
              <a:tr h="2124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b="1" dirty="0">
                          <a:solidFill>
                            <a:srgbClr val="F4EFE3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V11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$20,000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19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2 × V10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75–95%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b="1" dirty="0">
                          <a:solidFill>
                            <a:srgbClr val="EAD08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≈ $216,000 – $319,200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1712"/>
                    </a:solidFill>
                  </a:tcPr>
                </a:tc>
              </a:tr>
              <a:tr h="2124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b="1" dirty="0">
                          <a:solidFill>
                            <a:srgbClr val="F4EFE3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V12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$50,000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20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V11 в каждой линии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dirty="0">
                          <a:solidFill>
                            <a:srgbClr val="DDD7C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85–100%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09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b="1" dirty="0">
                          <a:solidFill>
                            <a:srgbClr val="EAD08A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≈ $489,600 – $672,000</a:t>
                      </a:r>
                      <a:endParaRPr lang="en-US" sz="700" dirty="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1E1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1712"/>
                    </a:solidFill>
                  </a:tcPr>
                </a:tc>
              </a:tr>
            </a:tbl>
          </a:graphicData>
        </a:graphic>
      </p:graphicFrame>
      <p:sp>
        <p:nvSpPr>
          <p:cNvPr id="10" name="Shape 5"/>
          <p:cNvSpPr/>
          <p:nvPr/>
        </p:nvSpPr>
        <p:spPr>
          <a:xfrm>
            <a:off x="5988545" y="1680210"/>
            <a:ext cx="2698255" cy="742950"/>
          </a:xfrm>
          <a:prstGeom prst="roundRect">
            <a:avLst>
              <a:gd name="adj" fmla="val 10769"/>
            </a:avLst>
          </a:prstGeom>
          <a:solidFill>
            <a:srgbClr val="08090B">
              <a:alpha val="88000"/>
            </a:srgbClr>
          </a:solidFill>
          <a:ln w="7620">
            <a:solidFill>
              <a:srgbClr val="C9A85C">
                <a:alpha val="34000"/>
              </a:srgbClr>
            </a:solidFill>
            <a:prstDash val="solid"/>
          </a:ln>
        </p:spPr>
      </p:sp>
      <p:sp>
        <p:nvSpPr>
          <p:cNvPr id="11" name="Text 6"/>
          <p:cNvSpPr txBox="1"/>
          <p:nvPr/>
        </p:nvSpPr>
        <p:spPr>
          <a:xfrm>
            <a:off x="6137135" y="1805940"/>
            <a:ext cx="2401075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00" b="1" spc="200" kern="0" dirty="0">
                <a:solidFill>
                  <a:srgbClr val="C9A85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ДОХОД ПО УРОВНЯМ, КАЖДЫЕ ДВЕНАДЦАТЬ ЧАСОВ</a:t>
            </a:r>
            <a:endParaRPr lang="en-US" sz="500" dirty="0"/>
          </a:p>
        </p:txBody>
      </p:sp>
      <p:sp>
        <p:nvSpPr>
          <p:cNvPr id="12" name="Shape 7"/>
          <p:cNvSpPr/>
          <p:nvPr/>
        </p:nvSpPr>
        <p:spPr>
          <a:xfrm>
            <a:off x="6137135" y="1943100"/>
            <a:ext cx="1665224" cy="217170"/>
          </a:xfrm>
          <a:prstGeom prst="roundRect">
            <a:avLst>
              <a:gd name="adj" fmla="val 23684"/>
            </a:avLst>
          </a:prstGeom>
          <a:solidFill>
            <a:srgbClr val="C9A85C">
              <a:alpha val="12000"/>
            </a:srgbClr>
          </a:solidFill>
          <a:ln w="7620">
            <a:solidFill>
              <a:srgbClr val="C9A85C">
                <a:alpha val="48000"/>
              </a:srgbClr>
            </a:solidFill>
            <a:prstDash val="solid"/>
          </a:ln>
        </p:spPr>
      </p:sp>
      <p:sp>
        <p:nvSpPr>
          <p:cNvPr id="13" name="Text 8"/>
          <p:cNvSpPr txBox="1"/>
          <p:nvPr/>
        </p:nvSpPr>
        <p:spPr>
          <a:xfrm>
            <a:off x="6210287" y="1943100"/>
            <a:ext cx="1573784" cy="2171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EAD08A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8 · 4 · 2%</a:t>
            </a:r>
            <a:pPr indent="0" marL="0">
              <a:buNone/>
            </a:pPr>
            <a:r>
              <a:rPr lang="en-US" sz="450" b="1" spc="150" kern="0" dirty="0">
                <a:solidFill>
                  <a:srgbClr val="C9A85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 ОТ ROI СТРУКТУРЫ</a:t>
            </a:r>
            <a:endParaRPr lang="en-US" sz="1000" dirty="0"/>
          </a:p>
        </p:txBody>
      </p:sp>
      <p:sp>
        <p:nvSpPr>
          <p:cNvPr id="14" name="Text 9"/>
          <p:cNvSpPr txBox="1"/>
          <p:nvPr/>
        </p:nvSpPr>
        <p:spPr>
          <a:xfrm>
            <a:off x="6137135" y="2217420"/>
            <a:ext cx="24010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700" dirty="0">
                <a:solidFill>
                  <a:srgbClr val="D9D3C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От ROI ваших первых трёх уровней, ещё до любого ранга.</a:t>
            </a:r>
            <a:endParaRPr lang="en-US" sz="700" dirty="0"/>
          </a:p>
        </p:txBody>
      </p:sp>
      <p:sp>
        <p:nvSpPr>
          <p:cNvPr id="15" name="Shape 10"/>
          <p:cNvSpPr/>
          <p:nvPr/>
        </p:nvSpPr>
        <p:spPr>
          <a:xfrm>
            <a:off x="5988545" y="2514600"/>
            <a:ext cx="2698255" cy="898451"/>
          </a:xfrm>
          <a:prstGeom prst="roundRect">
            <a:avLst>
              <a:gd name="adj" fmla="val 8905"/>
            </a:avLst>
          </a:prstGeom>
          <a:solidFill>
            <a:srgbClr val="08090B">
              <a:alpha val="88000"/>
            </a:srgbClr>
          </a:solidFill>
          <a:ln w="7620">
            <a:solidFill>
              <a:srgbClr val="C9A85C">
                <a:alpha val="34000"/>
              </a:srgbClr>
            </a:solidFill>
            <a:prstDash val="solid"/>
          </a:ln>
        </p:spPr>
      </p:sp>
      <p:sp>
        <p:nvSpPr>
          <p:cNvPr id="16" name="Text 11"/>
          <p:cNvSpPr txBox="1"/>
          <p:nvPr/>
        </p:nvSpPr>
        <p:spPr>
          <a:xfrm>
            <a:off x="6137135" y="2640330"/>
            <a:ext cx="2401075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00" b="1" spc="200" kern="0" dirty="0">
                <a:solidFill>
                  <a:srgbClr val="C9A85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ДВЕ ЛИНИИ, ДВЕ ЗАДАЧИ</a:t>
            </a:r>
            <a:endParaRPr lang="en-US" sz="500" dirty="0"/>
          </a:p>
        </p:txBody>
      </p:sp>
      <p:sp>
        <p:nvSpPr>
          <p:cNvPr id="17" name="Text 12"/>
          <p:cNvSpPr txBox="1"/>
          <p:nvPr/>
        </p:nvSpPr>
        <p:spPr>
          <a:xfrm>
            <a:off x="6137135" y="2777490"/>
            <a:ext cx="2401075" cy="5441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700" dirty="0">
                <a:solidFill>
                  <a:srgbClr val="D9D3C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Большая линия квалифицирует ранг, малая — оплачивает награду. V1: $500 в стейкинге, три квалифицированных прямых партнёра, $10,000 в каждой линии.</a:t>
            </a:r>
            <a:endParaRPr lang="en-US" sz="700" dirty="0"/>
          </a:p>
        </p:txBody>
      </p:sp>
      <p:sp>
        <p:nvSpPr>
          <p:cNvPr id="18" name="Shape 13"/>
          <p:cNvSpPr/>
          <p:nvPr/>
        </p:nvSpPr>
        <p:spPr>
          <a:xfrm>
            <a:off x="5988545" y="3504491"/>
            <a:ext cx="2698255" cy="1033219"/>
          </a:xfrm>
          <a:prstGeom prst="roundRect">
            <a:avLst>
              <a:gd name="adj" fmla="val 7744"/>
            </a:avLst>
          </a:prstGeom>
          <a:solidFill>
            <a:srgbClr val="08090B">
              <a:alpha val="88000"/>
            </a:srgbClr>
          </a:solidFill>
          <a:ln w="7620">
            <a:solidFill>
              <a:srgbClr val="C9A85C">
                <a:alpha val="34000"/>
              </a:srgbClr>
            </a:solidFill>
            <a:prstDash val="solid"/>
          </a:ln>
        </p:spPr>
      </p:sp>
      <p:sp>
        <p:nvSpPr>
          <p:cNvPr id="19" name="Text 14"/>
          <p:cNvSpPr txBox="1"/>
          <p:nvPr/>
        </p:nvSpPr>
        <p:spPr>
          <a:xfrm>
            <a:off x="6137135" y="3630221"/>
            <a:ext cx="2401075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00" b="1" spc="200" kern="0" dirty="0">
                <a:solidFill>
                  <a:srgbClr val="C9A85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ОДИН РАНГ, РАЗНАЯ ОПЛАТА</a:t>
            </a:r>
            <a:endParaRPr lang="en-US" sz="500" dirty="0"/>
          </a:p>
        </p:txBody>
      </p:sp>
      <p:sp>
        <p:nvSpPr>
          <p:cNvPr id="20" name="Text 15"/>
          <p:cNvSpPr txBox="1"/>
          <p:nvPr/>
        </p:nvSpPr>
        <p:spPr>
          <a:xfrm>
            <a:off x="6137135" y="3767381"/>
            <a:ext cx="2401075" cy="678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700" dirty="0">
                <a:solidFill>
                  <a:srgbClr val="D9D3C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AICS оценивает каждый аккаунт по балансу, активности, вкладу и удержанию. Награды меняются вместе с объёмом малой линии, ставкой блочной награды и этой оценкой: два V6 могут получать разные суммы.</a:t>
            </a:r>
            <a:endParaRPr lang="en-US" sz="700" dirty="0"/>
          </a:p>
        </p:txBody>
      </p:sp>
      <p:sp>
        <p:nvSpPr>
          <p:cNvPr id="21" name="Shape 16"/>
          <p:cNvSpPr/>
          <p:nvPr/>
        </p:nvSpPr>
        <p:spPr>
          <a:xfrm>
            <a:off x="457200" y="4629150"/>
            <a:ext cx="8229600" cy="0"/>
          </a:xfrm>
          <a:prstGeom prst="line">
            <a:avLst/>
          </a:prstGeom>
          <a:noFill/>
          <a:ln w="6350">
            <a:solidFill>
              <a:srgbClr val="C9A85C">
                <a:alpha val="25000"/>
              </a:srgbClr>
            </a:solidFill>
            <a:prstDash val="solid"/>
          </a:ln>
        </p:spPr>
      </p:sp>
      <p:sp>
        <p:nvSpPr>
          <p:cNvPr id="22" name="Text 17"/>
          <p:cNvSpPr txBox="1"/>
          <p:nvPr/>
        </p:nvSpPr>
        <p:spPr>
          <a:xfrm>
            <a:off x="457200" y="4674870"/>
            <a:ext cx="571500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50" dirty="0">
                <a:solidFill>
                  <a:srgbClr val="9A94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Прибл. награды команды в день, для справки. V1–V5 — как заявлено 7 сент. 2026; V6–V12 даны Spartan OS 16 сент. 2026 из дневной ставки блочной награды. Фактические награды зависят от объёма малой линии, ставки блочной награды, оценки AICS и структуры команды. Не фиксированы, не гарантированы. Энергия только для дохода по уровням: сжечь 0.2 RM за RM либо стейк на 360 дней.</a:t>
            </a:r>
            <a:endParaRPr lang="en-US" sz="550" dirty="0"/>
          </a:p>
        </p:txBody>
      </p:sp>
      <p:sp>
        <p:nvSpPr>
          <p:cNvPr id="23" name="Shape 18"/>
          <p:cNvSpPr/>
          <p:nvPr/>
        </p:nvSpPr>
        <p:spPr>
          <a:xfrm>
            <a:off x="716661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724662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25" name="Shape 20"/>
          <p:cNvSpPr/>
          <p:nvPr/>
        </p:nvSpPr>
        <p:spPr>
          <a:xfrm>
            <a:off x="732663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26" name="Shape 21"/>
          <p:cNvSpPr/>
          <p:nvPr/>
        </p:nvSpPr>
        <p:spPr>
          <a:xfrm>
            <a:off x="740664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27" name="Shape 22"/>
          <p:cNvSpPr/>
          <p:nvPr/>
        </p:nvSpPr>
        <p:spPr>
          <a:xfrm>
            <a:off x="748665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28" name="Shape 23"/>
          <p:cNvSpPr/>
          <p:nvPr/>
        </p:nvSpPr>
        <p:spPr>
          <a:xfrm>
            <a:off x="756666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>
            <a:off x="764667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30" name="Shape 25"/>
          <p:cNvSpPr/>
          <p:nvPr/>
        </p:nvSpPr>
        <p:spPr>
          <a:xfrm>
            <a:off x="772668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31" name="Shape 26"/>
          <p:cNvSpPr/>
          <p:nvPr/>
        </p:nvSpPr>
        <p:spPr>
          <a:xfrm>
            <a:off x="7806690" y="4734878"/>
            <a:ext cx="125730" cy="40005"/>
          </a:xfrm>
          <a:prstGeom prst="roundRect">
            <a:avLst>
              <a:gd name="adj" fmla="val 50000"/>
            </a:avLst>
          </a:prstGeom>
          <a:solidFill>
            <a:srgbClr val="EAD08A"/>
          </a:solidFill>
          <a:ln w="12700">
            <a:solidFill>
              <a:srgbClr val="EAD08A"/>
            </a:solidFill>
            <a:prstDash val="solid"/>
          </a:ln>
        </p:spPr>
      </p:sp>
      <p:sp>
        <p:nvSpPr>
          <p:cNvPr id="32" name="Shape 27"/>
          <p:cNvSpPr/>
          <p:nvPr/>
        </p:nvSpPr>
        <p:spPr>
          <a:xfrm>
            <a:off x="797242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33" name="Shape 28"/>
          <p:cNvSpPr/>
          <p:nvPr/>
        </p:nvSpPr>
        <p:spPr>
          <a:xfrm>
            <a:off x="805243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34" name="Shape 29"/>
          <p:cNvSpPr/>
          <p:nvPr/>
        </p:nvSpPr>
        <p:spPr>
          <a:xfrm>
            <a:off x="813244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35" name="Text 30"/>
          <p:cNvSpPr txBox="1"/>
          <p:nvPr/>
        </p:nvSpPr>
        <p:spPr>
          <a:xfrm>
            <a:off x="8229600" y="4674870"/>
            <a:ext cx="45720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00" b="1" spc="150" kern="0" dirty="0">
                <a:solidFill>
                  <a:srgbClr val="C9A85C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10 / 13</a:t>
            </a:r>
            <a:endParaRPr lang="en-US" sz="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26898"/>
            <a:ext cx="219456" cy="2194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1520" y="308610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EAD08A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Spartan OS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57200" y="685800"/>
            <a:ext cx="73152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50" b="1" spc="300" kern="0" dirty="0">
                <a:solidFill>
                  <a:srgbClr val="C9A85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10 · ПОЧЕМУ ЦЕНА ДЕРЖИТСЯ</a:t>
            </a:r>
            <a:endParaRPr lang="en-US" sz="550" dirty="0"/>
          </a:p>
        </p:txBody>
      </p:sp>
      <p:sp>
        <p:nvSpPr>
          <p:cNvPr id="6" name="Text 2"/>
          <p:cNvSpPr txBox="1"/>
          <p:nvPr/>
        </p:nvSpPr>
        <p:spPr>
          <a:xfrm>
            <a:off x="457200" y="834390"/>
            <a:ext cx="8229600" cy="308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spc="30" kern="0" dirty="0">
                <a:solidFill>
                  <a:srgbClr val="F4EFE3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Сначала баланс. </a:t>
            </a:r>
            <a:pPr indent="0" marL="0">
              <a:buNone/>
            </a:pPr>
            <a:r>
              <a:rPr lang="en-US" sz="2000" b="1" spc="30" kern="0" dirty="0">
                <a:solidFill>
                  <a:srgbClr val="EAD08A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Потом цена.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457200" y="1223010"/>
            <a:ext cx="64008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00" dirty="0">
                <a:solidFill>
                  <a:srgbClr val="CFC9B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O², адаптивный протокол балансировки RM, Spartan OS называет первым в мире: улучшенные Olympus DAO и Origin, чьи правила адаптируются к рынку. Балансирует спрос и предложение, защищает ликвидность. Цену не задаёт.</a:t>
            </a:r>
            <a:endParaRPr lang="en-US" sz="900" dirty="0"/>
          </a:p>
        </p:txBody>
      </p:sp>
      <p:sp>
        <p:nvSpPr>
          <p:cNvPr id="8" name="Shape 4"/>
          <p:cNvSpPr/>
          <p:nvPr/>
        </p:nvSpPr>
        <p:spPr>
          <a:xfrm>
            <a:off x="457200" y="1680210"/>
            <a:ext cx="1988820" cy="2857500"/>
          </a:xfrm>
          <a:prstGeom prst="roundRect">
            <a:avLst>
              <a:gd name="adj" fmla="val 4023"/>
            </a:avLst>
          </a:prstGeom>
          <a:solidFill>
            <a:srgbClr val="08090B">
              <a:alpha val="88000"/>
            </a:srgbClr>
          </a:solidFill>
          <a:ln w="7620">
            <a:solidFill>
              <a:srgbClr val="C9A85C">
                <a:alpha val="34000"/>
              </a:srgbClr>
            </a:solidFill>
            <a:prstDash val="solid"/>
          </a:ln>
        </p:spPr>
      </p:sp>
      <p:pic>
        <p:nvPicPr>
          <p:cNvPr id="9" name="Image 1" descr="/home/claude/spartan/deck/icons14/repeat_gold_46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790" y="1817370"/>
            <a:ext cx="262890" cy="262890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605790" y="2160270"/>
            <a:ext cx="169164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00" b="1" spc="200" kern="0" dirty="0">
                <a:solidFill>
                  <a:srgbClr val="C9A85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ТУРБИНА</a:t>
            </a:r>
            <a:endParaRPr lang="en-US" sz="500" dirty="0"/>
          </a:p>
        </p:txBody>
      </p:sp>
      <p:sp>
        <p:nvSpPr>
          <p:cNvPr id="11" name="Text 6"/>
          <p:cNvSpPr txBox="1"/>
          <p:nvPr/>
        </p:nvSpPr>
        <p:spPr>
          <a:xfrm>
            <a:off x="605790" y="2297430"/>
            <a:ext cx="169164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F4EFE3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Покупка один к одному</a:t>
            </a:r>
            <a:endParaRPr lang="en-US" sz="950" dirty="0"/>
          </a:p>
        </p:txBody>
      </p:sp>
      <p:sp>
        <p:nvSpPr>
          <p:cNvPr id="12" name="Shape 7"/>
          <p:cNvSpPr/>
          <p:nvPr/>
        </p:nvSpPr>
        <p:spPr>
          <a:xfrm>
            <a:off x="605790" y="2503170"/>
            <a:ext cx="613156" cy="217170"/>
          </a:xfrm>
          <a:prstGeom prst="roundRect">
            <a:avLst>
              <a:gd name="adj" fmla="val 23684"/>
            </a:avLst>
          </a:prstGeom>
          <a:solidFill>
            <a:srgbClr val="C9A85C">
              <a:alpha val="12000"/>
            </a:srgbClr>
          </a:solidFill>
          <a:ln w="7620">
            <a:solidFill>
              <a:srgbClr val="C9A85C">
                <a:alpha val="48000"/>
              </a:srgbClr>
            </a:solidFill>
            <a:prstDash val="solid"/>
          </a:ln>
        </p:spPr>
      </p:sp>
      <p:sp>
        <p:nvSpPr>
          <p:cNvPr id="13" name="Text 8"/>
          <p:cNvSpPr txBox="1"/>
          <p:nvPr/>
        </p:nvSpPr>
        <p:spPr>
          <a:xfrm>
            <a:off x="678942" y="2503170"/>
            <a:ext cx="521716" cy="2171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EAD08A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1 : 1</a:t>
            </a:r>
            <a:endParaRPr lang="en-US" sz="1000" dirty="0"/>
          </a:p>
        </p:txBody>
      </p:sp>
      <p:sp>
        <p:nvSpPr>
          <p:cNvPr id="14" name="Text 9"/>
          <p:cNvSpPr txBox="1"/>
          <p:nvPr/>
        </p:nvSpPr>
        <p:spPr>
          <a:xfrm>
            <a:off x="605790" y="2800350"/>
            <a:ext cx="16916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750" dirty="0">
                <a:solidFill>
                  <a:srgbClr val="D9D3C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Каждый заработанный RM забирается в турбину. Вы покупаете столько же на DEX, ждёте 24 часа, и оба объёма ваши. Каждая выплата — это ещё и покупка.</a:t>
            </a:r>
            <a:endParaRPr lang="en-US" sz="750" dirty="0"/>
          </a:p>
        </p:txBody>
      </p:sp>
      <p:sp>
        <p:nvSpPr>
          <p:cNvPr id="15" name="Shape 10"/>
          <p:cNvSpPr/>
          <p:nvPr/>
        </p:nvSpPr>
        <p:spPr>
          <a:xfrm>
            <a:off x="605790" y="4057650"/>
            <a:ext cx="1691640" cy="0"/>
          </a:xfrm>
          <a:prstGeom prst="line">
            <a:avLst/>
          </a:prstGeom>
          <a:noFill/>
          <a:ln w="6350">
            <a:solidFill>
              <a:srgbClr val="C9A85C">
                <a:alpha val="20000"/>
              </a:srgbClr>
            </a:solidFill>
            <a:prstDash val="solid"/>
          </a:ln>
        </p:spPr>
      </p:sp>
      <p:sp>
        <p:nvSpPr>
          <p:cNvPr id="16" name="Text 11"/>
          <p:cNvSpPr txBox="1"/>
          <p:nvPr/>
        </p:nvSpPr>
        <p:spPr>
          <a:xfrm>
            <a:off x="605790" y="4137660"/>
            <a:ext cx="805815" cy="80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50" b="1" spc="150" kern="0" dirty="0">
                <a:solidFill>
                  <a:srgbClr val="9A94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ОЖИДАНИЕ</a:t>
            </a:r>
            <a:endParaRPr lang="en-US" sz="450" dirty="0"/>
          </a:p>
        </p:txBody>
      </p:sp>
      <p:sp>
        <p:nvSpPr>
          <p:cNvPr id="17" name="Text 12"/>
          <p:cNvSpPr txBox="1"/>
          <p:nvPr/>
        </p:nvSpPr>
        <p:spPr>
          <a:xfrm>
            <a:off x="605790" y="4223385"/>
            <a:ext cx="805815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650" b="1" dirty="0">
                <a:solidFill>
                  <a:srgbClr val="EDE8D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24 часа</a:t>
            </a:r>
            <a:endParaRPr lang="en-US" sz="650" dirty="0"/>
          </a:p>
        </p:txBody>
      </p:sp>
      <p:sp>
        <p:nvSpPr>
          <p:cNvPr id="18" name="Text 13"/>
          <p:cNvSpPr txBox="1"/>
          <p:nvPr/>
        </p:nvSpPr>
        <p:spPr>
          <a:xfrm>
            <a:off x="1491615" y="4137660"/>
            <a:ext cx="805815" cy="80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50" b="1" spc="150" kern="0" dirty="0">
                <a:solidFill>
                  <a:srgbClr val="9A94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СООТНОШЕНИЕ</a:t>
            </a:r>
            <a:endParaRPr lang="en-US" sz="450" dirty="0"/>
          </a:p>
        </p:txBody>
      </p:sp>
      <p:sp>
        <p:nvSpPr>
          <p:cNvPr id="19" name="Text 14"/>
          <p:cNvSpPr txBox="1"/>
          <p:nvPr/>
        </p:nvSpPr>
        <p:spPr>
          <a:xfrm>
            <a:off x="1491615" y="4223385"/>
            <a:ext cx="805815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650" b="1" dirty="0">
                <a:solidFill>
                  <a:srgbClr val="EDE8D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Один к одному</a:t>
            </a:r>
            <a:endParaRPr lang="en-US" sz="650" dirty="0"/>
          </a:p>
        </p:txBody>
      </p:sp>
      <p:sp>
        <p:nvSpPr>
          <p:cNvPr id="20" name="Shape 15"/>
          <p:cNvSpPr/>
          <p:nvPr/>
        </p:nvSpPr>
        <p:spPr>
          <a:xfrm>
            <a:off x="2537460" y="1680210"/>
            <a:ext cx="1988820" cy="2857500"/>
          </a:xfrm>
          <a:prstGeom prst="roundRect">
            <a:avLst>
              <a:gd name="adj" fmla="val 4023"/>
            </a:avLst>
          </a:prstGeom>
          <a:solidFill>
            <a:srgbClr val="08090B">
              <a:alpha val="88000"/>
            </a:srgbClr>
          </a:solidFill>
          <a:ln w="7620">
            <a:solidFill>
              <a:srgbClr val="C9A85C">
                <a:alpha val="34000"/>
              </a:srgbClr>
            </a:solidFill>
            <a:prstDash val="solid"/>
          </a:ln>
        </p:spPr>
      </p:sp>
      <p:pic>
        <p:nvPicPr>
          <p:cNvPr id="21" name="Image 2" descr="/home/claude/spartan/deck/icons14/percent_gold_46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6050" y="1817370"/>
            <a:ext cx="262890" cy="26289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2686050" y="2160270"/>
            <a:ext cx="169164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00" b="1" spc="200" kern="0" dirty="0">
                <a:solidFill>
                  <a:srgbClr val="C9A85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НАЛОГ НА ПРОДАЖУ</a:t>
            </a:r>
            <a:endParaRPr lang="en-US" sz="500" dirty="0"/>
          </a:p>
        </p:txBody>
      </p:sp>
      <p:sp>
        <p:nvSpPr>
          <p:cNvPr id="23" name="Text 17"/>
          <p:cNvSpPr txBox="1"/>
          <p:nvPr/>
        </p:nvSpPr>
        <p:spPr>
          <a:xfrm>
            <a:off x="2686050" y="2297430"/>
            <a:ext cx="169164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F4EFE3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Паника стоит денег</a:t>
            </a:r>
            <a:endParaRPr lang="en-US" sz="950" dirty="0"/>
          </a:p>
        </p:txBody>
      </p:sp>
      <p:sp>
        <p:nvSpPr>
          <p:cNvPr id="24" name="Shape 18"/>
          <p:cNvSpPr/>
          <p:nvPr/>
        </p:nvSpPr>
        <p:spPr>
          <a:xfrm>
            <a:off x="2686050" y="2503170"/>
            <a:ext cx="849376" cy="217170"/>
          </a:xfrm>
          <a:prstGeom prst="roundRect">
            <a:avLst>
              <a:gd name="adj" fmla="val 23684"/>
            </a:avLst>
          </a:prstGeom>
          <a:solidFill>
            <a:srgbClr val="C9A85C">
              <a:alpha val="12000"/>
            </a:srgbClr>
          </a:solidFill>
          <a:ln w="7620">
            <a:solidFill>
              <a:srgbClr val="C9A85C">
                <a:alpha val="48000"/>
              </a:srgbClr>
            </a:solidFill>
            <a:prstDash val="solid"/>
          </a:ln>
        </p:spPr>
      </p:sp>
      <p:sp>
        <p:nvSpPr>
          <p:cNvPr id="25" name="Text 19"/>
          <p:cNvSpPr txBox="1"/>
          <p:nvPr/>
        </p:nvSpPr>
        <p:spPr>
          <a:xfrm>
            <a:off x="2759202" y="2503170"/>
            <a:ext cx="757936" cy="2171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EAD08A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5% → 30%</a:t>
            </a:r>
            <a:endParaRPr lang="en-US" sz="1000" dirty="0"/>
          </a:p>
        </p:txBody>
      </p:sp>
      <p:sp>
        <p:nvSpPr>
          <p:cNvPr id="26" name="Text 20"/>
          <p:cNvSpPr txBox="1"/>
          <p:nvPr/>
        </p:nvSpPr>
        <p:spPr>
          <a:xfrm>
            <a:off x="2686050" y="2800350"/>
            <a:ext cx="16916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750" dirty="0">
                <a:solidFill>
                  <a:srgbClr val="D9D3C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Покупка бесплатна. Продажа от 5%. Если цена падает более чем на 5% против скользящей средней, налог ступенями растёт до 30%. Медленная продажа дешева; сброс — нет. Цель — замедлить каскады, а не закрыть выход.</a:t>
            </a:r>
            <a:endParaRPr lang="en-US" sz="750" dirty="0"/>
          </a:p>
        </p:txBody>
      </p:sp>
      <p:sp>
        <p:nvSpPr>
          <p:cNvPr id="27" name="Shape 21"/>
          <p:cNvSpPr/>
          <p:nvPr/>
        </p:nvSpPr>
        <p:spPr>
          <a:xfrm>
            <a:off x="2686050" y="4057650"/>
            <a:ext cx="1691640" cy="0"/>
          </a:xfrm>
          <a:prstGeom prst="line">
            <a:avLst/>
          </a:prstGeom>
          <a:noFill/>
          <a:ln w="6350">
            <a:solidFill>
              <a:srgbClr val="C9A85C">
                <a:alpha val="20000"/>
              </a:srgbClr>
            </a:solidFill>
            <a:prstDash val="solid"/>
          </a:ln>
        </p:spPr>
      </p:sp>
      <p:sp>
        <p:nvSpPr>
          <p:cNvPr id="28" name="Text 22"/>
          <p:cNvSpPr txBox="1"/>
          <p:nvPr/>
        </p:nvSpPr>
        <p:spPr>
          <a:xfrm>
            <a:off x="2686050" y="4137660"/>
            <a:ext cx="805815" cy="80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50" b="1" spc="150" kern="0" dirty="0">
                <a:solidFill>
                  <a:srgbClr val="9A94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НАЛОГ НА ПОКУПКУ</a:t>
            </a:r>
            <a:endParaRPr lang="en-US" sz="450" dirty="0"/>
          </a:p>
        </p:txBody>
      </p:sp>
      <p:sp>
        <p:nvSpPr>
          <p:cNvPr id="29" name="Text 23"/>
          <p:cNvSpPr txBox="1"/>
          <p:nvPr/>
        </p:nvSpPr>
        <p:spPr>
          <a:xfrm>
            <a:off x="2686050" y="4223385"/>
            <a:ext cx="805815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650" b="1" dirty="0">
                <a:solidFill>
                  <a:srgbClr val="EDE8D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0%</a:t>
            </a:r>
            <a:endParaRPr lang="en-US" sz="650" dirty="0"/>
          </a:p>
        </p:txBody>
      </p:sp>
      <p:sp>
        <p:nvSpPr>
          <p:cNvPr id="30" name="Text 24"/>
          <p:cNvSpPr txBox="1"/>
          <p:nvPr/>
        </p:nvSpPr>
        <p:spPr>
          <a:xfrm>
            <a:off x="3571875" y="4137660"/>
            <a:ext cx="805815" cy="80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50" b="1" spc="150" kern="0" dirty="0">
                <a:solidFill>
                  <a:srgbClr val="9A94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ПЕРЕСМОТР</a:t>
            </a:r>
            <a:endParaRPr lang="en-US" sz="450" dirty="0"/>
          </a:p>
        </p:txBody>
      </p:sp>
      <p:sp>
        <p:nvSpPr>
          <p:cNvPr id="31" name="Text 25"/>
          <p:cNvSpPr txBox="1"/>
          <p:nvPr/>
        </p:nvSpPr>
        <p:spPr>
          <a:xfrm>
            <a:off x="3571875" y="4223385"/>
            <a:ext cx="805815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650" b="1" dirty="0">
                <a:solidFill>
                  <a:srgbClr val="EDE8D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Каждые три часа</a:t>
            </a:r>
            <a:endParaRPr lang="en-US" sz="650" dirty="0"/>
          </a:p>
        </p:txBody>
      </p:sp>
      <p:sp>
        <p:nvSpPr>
          <p:cNvPr id="32" name="Shape 26"/>
          <p:cNvSpPr/>
          <p:nvPr/>
        </p:nvSpPr>
        <p:spPr>
          <a:xfrm>
            <a:off x="4617720" y="1680210"/>
            <a:ext cx="1988820" cy="2857500"/>
          </a:xfrm>
          <a:prstGeom prst="roundRect">
            <a:avLst>
              <a:gd name="adj" fmla="val 4023"/>
            </a:avLst>
          </a:prstGeom>
          <a:solidFill>
            <a:srgbClr val="08090B">
              <a:alpha val="88000"/>
            </a:srgbClr>
          </a:solidFill>
          <a:ln w="7620">
            <a:solidFill>
              <a:srgbClr val="C9A85C">
                <a:alpha val="34000"/>
              </a:srgbClr>
            </a:solidFill>
            <a:prstDash val="solid"/>
          </a:ln>
        </p:spPr>
      </p:sp>
      <p:pic>
        <p:nvPicPr>
          <p:cNvPr id="33" name="Image 3" descr="/home/claude/spartan/deck/icons14/flame_gold_46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6310" y="1817370"/>
            <a:ext cx="262890" cy="262890"/>
          </a:xfrm>
          <a:prstGeom prst="rect">
            <a:avLst/>
          </a:prstGeom>
        </p:spPr>
      </p:pic>
      <p:sp>
        <p:nvSpPr>
          <p:cNvPr id="34" name="Text 27"/>
          <p:cNvSpPr txBox="1"/>
          <p:nvPr/>
        </p:nvSpPr>
        <p:spPr>
          <a:xfrm>
            <a:off x="4766310" y="2160270"/>
            <a:ext cx="169164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00" b="1" spc="200" kern="0" dirty="0">
                <a:solidFill>
                  <a:srgbClr val="C9A85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СЖИГАНИЕ И ОБРАТНЫЙ ВЫКУП</a:t>
            </a:r>
            <a:endParaRPr lang="en-US" sz="500" dirty="0"/>
          </a:p>
        </p:txBody>
      </p:sp>
      <p:sp>
        <p:nvSpPr>
          <p:cNvPr id="35" name="Text 28"/>
          <p:cNvSpPr txBox="1"/>
          <p:nvPr/>
        </p:nvSpPr>
        <p:spPr>
          <a:xfrm>
            <a:off x="4766310" y="2297430"/>
            <a:ext cx="169164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F4EFE3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Предложение сокращается</a:t>
            </a:r>
            <a:endParaRPr lang="en-US" sz="950" dirty="0"/>
          </a:p>
        </p:txBody>
      </p:sp>
      <p:sp>
        <p:nvSpPr>
          <p:cNvPr id="36" name="Shape 29"/>
          <p:cNvSpPr/>
          <p:nvPr/>
        </p:nvSpPr>
        <p:spPr>
          <a:xfrm>
            <a:off x="4766310" y="2503170"/>
            <a:ext cx="455676" cy="217170"/>
          </a:xfrm>
          <a:prstGeom prst="roundRect">
            <a:avLst>
              <a:gd name="adj" fmla="val 23684"/>
            </a:avLst>
          </a:prstGeom>
          <a:solidFill>
            <a:srgbClr val="C9A85C">
              <a:alpha val="12000"/>
            </a:srgbClr>
          </a:solidFill>
          <a:ln w="7620">
            <a:solidFill>
              <a:srgbClr val="C9A85C">
                <a:alpha val="48000"/>
              </a:srgbClr>
            </a:solidFill>
            <a:prstDash val="solid"/>
          </a:ln>
        </p:spPr>
      </p:sp>
      <p:sp>
        <p:nvSpPr>
          <p:cNvPr id="37" name="Text 30"/>
          <p:cNvSpPr txBox="1"/>
          <p:nvPr/>
        </p:nvSpPr>
        <p:spPr>
          <a:xfrm>
            <a:off x="4839462" y="2503170"/>
            <a:ext cx="364236" cy="2171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EAD08A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65%</a:t>
            </a:r>
            <a:endParaRPr lang="en-US" sz="1000" dirty="0"/>
          </a:p>
        </p:txBody>
      </p:sp>
      <p:sp>
        <p:nvSpPr>
          <p:cNvPr id="38" name="Text 31"/>
          <p:cNvSpPr txBox="1"/>
          <p:nvPr/>
        </p:nvSpPr>
        <p:spPr>
          <a:xfrm>
            <a:off x="4766310" y="2800350"/>
            <a:ext cx="16916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750" dirty="0">
                <a:solidFill>
                  <a:srgbClr val="D9D3C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1.2% от каждой продажи выкупает RM и GD и сжигает их. Из дополнительного налога 65% сжигается сразу.</a:t>
            </a:r>
            <a:endParaRPr lang="en-US" sz="750" dirty="0"/>
          </a:p>
        </p:txBody>
      </p:sp>
      <p:sp>
        <p:nvSpPr>
          <p:cNvPr id="39" name="Shape 32"/>
          <p:cNvSpPr/>
          <p:nvPr/>
        </p:nvSpPr>
        <p:spPr>
          <a:xfrm>
            <a:off x="4766310" y="4057650"/>
            <a:ext cx="1691640" cy="0"/>
          </a:xfrm>
          <a:prstGeom prst="line">
            <a:avLst/>
          </a:prstGeom>
          <a:noFill/>
          <a:ln w="6350">
            <a:solidFill>
              <a:srgbClr val="C9A85C">
                <a:alpha val="20000"/>
              </a:srgbClr>
            </a:solidFill>
            <a:prstDash val="solid"/>
          </a:ln>
        </p:spPr>
      </p:sp>
      <p:sp>
        <p:nvSpPr>
          <p:cNvPr id="40" name="Text 33"/>
          <p:cNvSpPr txBox="1"/>
          <p:nvPr/>
        </p:nvSpPr>
        <p:spPr>
          <a:xfrm>
            <a:off x="4766310" y="4137660"/>
            <a:ext cx="805815" cy="80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50" b="1" spc="150" kern="0" dirty="0">
                <a:solidFill>
                  <a:srgbClr val="9A94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ОТ КАЖДОЙ ПРОДАЖИ</a:t>
            </a:r>
            <a:endParaRPr lang="en-US" sz="450" dirty="0"/>
          </a:p>
        </p:txBody>
      </p:sp>
      <p:sp>
        <p:nvSpPr>
          <p:cNvPr id="41" name="Text 34"/>
          <p:cNvSpPr txBox="1"/>
          <p:nvPr/>
        </p:nvSpPr>
        <p:spPr>
          <a:xfrm>
            <a:off x="4766310" y="4223385"/>
            <a:ext cx="805815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650" b="1" dirty="0">
                <a:solidFill>
                  <a:srgbClr val="EDE8D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1.2%</a:t>
            </a:r>
            <a:endParaRPr lang="en-US" sz="650" dirty="0"/>
          </a:p>
        </p:txBody>
      </p:sp>
      <p:sp>
        <p:nvSpPr>
          <p:cNvPr id="42" name="Text 35"/>
          <p:cNvSpPr txBox="1"/>
          <p:nvPr/>
        </p:nvSpPr>
        <p:spPr>
          <a:xfrm>
            <a:off x="5652135" y="4137660"/>
            <a:ext cx="805815" cy="80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50" b="1" spc="150" kern="0" dirty="0">
                <a:solidFill>
                  <a:srgbClr val="9A94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ОТ ДОП. НАЛОГА</a:t>
            </a:r>
            <a:endParaRPr lang="en-US" sz="450" dirty="0"/>
          </a:p>
        </p:txBody>
      </p:sp>
      <p:sp>
        <p:nvSpPr>
          <p:cNvPr id="43" name="Text 36"/>
          <p:cNvSpPr txBox="1"/>
          <p:nvPr/>
        </p:nvSpPr>
        <p:spPr>
          <a:xfrm>
            <a:off x="5652135" y="4223385"/>
            <a:ext cx="805815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650" b="1" dirty="0">
                <a:solidFill>
                  <a:srgbClr val="EDE8D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65% сжигается</a:t>
            </a:r>
            <a:endParaRPr lang="en-US" sz="650" dirty="0"/>
          </a:p>
        </p:txBody>
      </p:sp>
      <p:sp>
        <p:nvSpPr>
          <p:cNvPr id="44" name="Shape 37"/>
          <p:cNvSpPr/>
          <p:nvPr/>
        </p:nvSpPr>
        <p:spPr>
          <a:xfrm>
            <a:off x="6697980" y="1680210"/>
            <a:ext cx="1988820" cy="2857500"/>
          </a:xfrm>
          <a:prstGeom prst="roundRect">
            <a:avLst>
              <a:gd name="adj" fmla="val 4023"/>
            </a:avLst>
          </a:prstGeom>
          <a:solidFill>
            <a:srgbClr val="08090B">
              <a:alpha val="88000"/>
            </a:srgbClr>
          </a:solidFill>
          <a:ln w="7620">
            <a:solidFill>
              <a:srgbClr val="C9A85C">
                <a:alpha val="34000"/>
              </a:srgbClr>
            </a:solidFill>
            <a:prstDash val="solid"/>
          </a:ln>
        </p:spPr>
      </p:sp>
      <p:pic>
        <p:nvPicPr>
          <p:cNvPr id="45" name="Image 4" descr="/home/claude/spartan/deck/icons14/hand-coins_gold_46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46570" y="1817370"/>
            <a:ext cx="262890" cy="262890"/>
          </a:xfrm>
          <a:prstGeom prst="rect">
            <a:avLst/>
          </a:prstGeom>
        </p:spPr>
      </p:pic>
      <p:sp>
        <p:nvSpPr>
          <p:cNvPr id="46" name="Text 38"/>
          <p:cNvSpPr txBox="1"/>
          <p:nvPr/>
        </p:nvSpPr>
        <p:spPr>
          <a:xfrm>
            <a:off x="6846570" y="2160270"/>
            <a:ext cx="169164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00" b="1" spc="200" kern="0" dirty="0">
                <a:solidFill>
                  <a:srgbClr val="C9A85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ПУЛ СТИМУЛИРОВАНИЯ</a:t>
            </a:r>
            <a:endParaRPr lang="en-US" sz="500" dirty="0"/>
          </a:p>
        </p:txBody>
      </p:sp>
      <p:sp>
        <p:nvSpPr>
          <p:cNvPr id="47" name="Text 39"/>
          <p:cNvSpPr txBox="1"/>
          <p:nvPr/>
        </p:nvSpPr>
        <p:spPr>
          <a:xfrm>
            <a:off x="6846570" y="2297430"/>
            <a:ext cx="169164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F4EFE3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Держателям платят за просадку</a:t>
            </a:r>
            <a:endParaRPr lang="en-US" sz="950" dirty="0"/>
          </a:p>
        </p:txBody>
      </p:sp>
      <p:sp>
        <p:nvSpPr>
          <p:cNvPr id="48" name="Shape 40"/>
          <p:cNvSpPr/>
          <p:nvPr/>
        </p:nvSpPr>
        <p:spPr>
          <a:xfrm>
            <a:off x="6846570" y="2503170"/>
            <a:ext cx="455676" cy="217170"/>
          </a:xfrm>
          <a:prstGeom prst="roundRect">
            <a:avLst>
              <a:gd name="adj" fmla="val 23684"/>
            </a:avLst>
          </a:prstGeom>
          <a:solidFill>
            <a:srgbClr val="C9A85C">
              <a:alpha val="12000"/>
            </a:srgbClr>
          </a:solidFill>
          <a:ln w="7620">
            <a:solidFill>
              <a:srgbClr val="C9A85C">
                <a:alpha val="48000"/>
              </a:srgbClr>
            </a:solidFill>
            <a:prstDash val="solid"/>
          </a:ln>
        </p:spPr>
      </p:sp>
      <p:sp>
        <p:nvSpPr>
          <p:cNvPr id="49" name="Text 41"/>
          <p:cNvSpPr txBox="1"/>
          <p:nvPr/>
        </p:nvSpPr>
        <p:spPr>
          <a:xfrm>
            <a:off x="6919722" y="2503170"/>
            <a:ext cx="364236" cy="2171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EAD08A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35%</a:t>
            </a:r>
            <a:endParaRPr lang="en-US" sz="1000" dirty="0"/>
          </a:p>
        </p:txBody>
      </p:sp>
      <p:sp>
        <p:nvSpPr>
          <p:cNvPr id="50" name="Text 42"/>
          <p:cNvSpPr txBox="1"/>
          <p:nvPr/>
        </p:nvSpPr>
        <p:spPr>
          <a:xfrm>
            <a:off x="6846570" y="2800350"/>
            <a:ext cx="16916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750" dirty="0">
                <a:solidFill>
                  <a:srgbClr val="D9D3C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Остальные 35% дополнительного налога идут всем, у кого $200 или больше в позиции на 360 или 540 дней. Когда другие паникуют, вам платят.</a:t>
            </a:r>
            <a:endParaRPr lang="en-US" sz="750" dirty="0"/>
          </a:p>
        </p:txBody>
      </p:sp>
      <p:sp>
        <p:nvSpPr>
          <p:cNvPr id="51" name="Shape 43"/>
          <p:cNvSpPr/>
          <p:nvPr/>
        </p:nvSpPr>
        <p:spPr>
          <a:xfrm>
            <a:off x="6846570" y="4057650"/>
            <a:ext cx="1691640" cy="0"/>
          </a:xfrm>
          <a:prstGeom prst="line">
            <a:avLst/>
          </a:prstGeom>
          <a:noFill/>
          <a:ln w="6350">
            <a:solidFill>
              <a:srgbClr val="C9A85C">
                <a:alpha val="20000"/>
              </a:srgbClr>
            </a:solidFill>
            <a:prstDash val="solid"/>
          </a:ln>
        </p:spPr>
      </p:sp>
      <p:sp>
        <p:nvSpPr>
          <p:cNvPr id="52" name="Text 44"/>
          <p:cNvSpPr txBox="1"/>
          <p:nvPr/>
        </p:nvSpPr>
        <p:spPr>
          <a:xfrm>
            <a:off x="6846570" y="4137660"/>
            <a:ext cx="805815" cy="80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50" b="1" spc="150" kern="0" dirty="0">
                <a:solidFill>
                  <a:srgbClr val="9A94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МИНИМУМ</a:t>
            </a:r>
            <a:endParaRPr lang="en-US" sz="450" dirty="0"/>
          </a:p>
        </p:txBody>
      </p:sp>
      <p:sp>
        <p:nvSpPr>
          <p:cNvPr id="53" name="Text 45"/>
          <p:cNvSpPr txBox="1"/>
          <p:nvPr/>
        </p:nvSpPr>
        <p:spPr>
          <a:xfrm>
            <a:off x="6846570" y="4223385"/>
            <a:ext cx="805815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650" b="1" dirty="0">
                <a:solidFill>
                  <a:srgbClr val="EDE8D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$200 в 360 или 540</a:t>
            </a:r>
            <a:endParaRPr lang="en-US" sz="650" dirty="0"/>
          </a:p>
        </p:txBody>
      </p:sp>
      <p:sp>
        <p:nvSpPr>
          <p:cNvPr id="54" name="Text 46"/>
          <p:cNvSpPr txBox="1"/>
          <p:nvPr/>
        </p:nvSpPr>
        <p:spPr>
          <a:xfrm>
            <a:off x="7732395" y="4137660"/>
            <a:ext cx="805815" cy="80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50" b="1" spc="150" kern="0" dirty="0">
                <a:solidFill>
                  <a:srgbClr val="9A94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ОТ ДОП. НАЛОГА</a:t>
            </a:r>
            <a:endParaRPr lang="en-US" sz="450" dirty="0"/>
          </a:p>
        </p:txBody>
      </p:sp>
      <p:sp>
        <p:nvSpPr>
          <p:cNvPr id="55" name="Text 47"/>
          <p:cNvSpPr txBox="1"/>
          <p:nvPr/>
        </p:nvSpPr>
        <p:spPr>
          <a:xfrm>
            <a:off x="7732395" y="4223385"/>
            <a:ext cx="805815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650" b="1" dirty="0">
                <a:solidFill>
                  <a:srgbClr val="EDE8D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35% делится</a:t>
            </a:r>
            <a:endParaRPr lang="en-US" sz="650" dirty="0"/>
          </a:p>
        </p:txBody>
      </p:sp>
      <p:sp>
        <p:nvSpPr>
          <p:cNvPr id="56" name="Shape 48"/>
          <p:cNvSpPr/>
          <p:nvPr/>
        </p:nvSpPr>
        <p:spPr>
          <a:xfrm>
            <a:off x="457200" y="4629150"/>
            <a:ext cx="8229600" cy="0"/>
          </a:xfrm>
          <a:prstGeom prst="line">
            <a:avLst/>
          </a:prstGeom>
          <a:noFill/>
          <a:ln w="6350">
            <a:solidFill>
              <a:srgbClr val="C9A85C">
                <a:alpha val="25000"/>
              </a:srgbClr>
            </a:solidFill>
            <a:prstDash val="solid"/>
          </a:ln>
        </p:spPr>
      </p:sp>
      <p:sp>
        <p:nvSpPr>
          <p:cNvPr id="57" name="Text 49"/>
          <p:cNvSpPr txBox="1"/>
          <p:nvPr/>
        </p:nvSpPr>
        <p:spPr>
          <a:xfrm>
            <a:off x="457200" y="4674870"/>
            <a:ext cx="571500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50" dirty="0">
                <a:solidFill>
                  <a:srgbClr val="9A94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Как заявлено Spartan OS в брифинге от 14 сентября 2026 года и в презентации с разбором ядра O². O² каждые три часа считывает TWAP, цену сделок, объёмы покупок и продаж и глубину ликвидности; цена — сигнал, а не вердикт. Он может защищать ликвидность и замедлять концентрированные продажи; создать спрос он не может. Цену определяет рынок.</a:t>
            </a:r>
            <a:endParaRPr lang="en-US" sz="550" dirty="0"/>
          </a:p>
        </p:txBody>
      </p:sp>
      <p:sp>
        <p:nvSpPr>
          <p:cNvPr id="58" name="Shape 50"/>
          <p:cNvSpPr/>
          <p:nvPr/>
        </p:nvSpPr>
        <p:spPr>
          <a:xfrm>
            <a:off x="716661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59" name="Shape 51"/>
          <p:cNvSpPr/>
          <p:nvPr/>
        </p:nvSpPr>
        <p:spPr>
          <a:xfrm>
            <a:off x="724662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60" name="Shape 52"/>
          <p:cNvSpPr/>
          <p:nvPr/>
        </p:nvSpPr>
        <p:spPr>
          <a:xfrm>
            <a:off x="732663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61" name="Shape 53"/>
          <p:cNvSpPr/>
          <p:nvPr/>
        </p:nvSpPr>
        <p:spPr>
          <a:xfrm>
            <a:off x="740664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62" name="Shape 54"/>
          <p:cNvSpPr/>
          <p:nvPr/>
        </p:nvSpPr>
        <p:spPr>
          <a:xfrm>
            <a:off x="748665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63" name="Shape 55"/>
          <p:cNvSpPr/>
          <p:nvPr/>
        </p:nvSpPr>
        <p:spPr>
          <a:xfrm>
            <a:off x="756666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64" name="Shape 56"/>
          <p:cNvSpPr/>
          <p:nvPr/>
        </p:nvSpPr>
        <p:spPr>
          <a:xfrm>
            <a:off x="764667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65" name="Shape 57"/>
          <p:cNvSpPr/>
          <p:nvPr/>
        </p:nvSpPr>
        <p:spPr>
          <a:xfrm>
            <a:off x="772668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66" name="Shape 58"/>
          <p:cNvSpPr/>
          <p:nvPr/>
        </p:nvSpPr>
        <p:spPr>
          <a:xfrm>
            <a:off x="780669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67" name="Shape 59"/>
          <p:cNvSpPr/>
          <p:nvPr/>
        </p:nvSpPr>
        <p:spPr>
          <a:xfrm>
            <a:off x="7886700" y="4734878"/>
            <a:ext cx="125730" cy="40005"/>
          </a:xfrm>
          <a:prstGeom prst="roundRect">
            <a:avLst>
              <a:gd name="adj" fmla="val 50000"/>
            </a:avLst>
          </a:prstGeom>
          <a:solidFill>
            <a:srgbClr val="EAD08A"/>
          </a:solidFill>
          <a:ln w="12700">
            <a:solidFill>
              <a:srgbClr val="EAD08A"/>
            </a:solidFill>
            <a:prstDash val="solid"/>
          </a:ln>
        </p:spPr>
      </p:sp>
      <p:sp>
        <p:nvSpPr>
          <p:cNvPr id="68" name="Shape 60"/>
          <p:cNvSpPr/>
          <p:nvPr/>
        </p:nvSpPr>
        <p:spPr>
          <a:xfrm>
            <a:off x="805243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69" name="Shape 61"/>
          <p:cNvSpPr/>
          <p:nvPr/>
        </p:nvSpPr>
        <p:spPr>
          <a:xfrm>
            <a:off x="813244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70" name="Text 62"/>
          <p:cNvSpPr txBox="1"/>
          <p:nvPr/>
        </p:nvSpPr>
        <p:spPr>
          <a:xfrm>
            <a:off x="8229600" y="4674870"/>
            <a:ext cx="45720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00" b="1" spc="150" kern="0" dirty="0">
                <a:solidFill>
                  <a:srgbClr val="C9A85C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11 / 13</a:t>
            </a:r>
            <a:endParaRPr lang="en-US" sz="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26898"/>
            <a:ext cx="219456" cy="2194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1520" y="308610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EAD08A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Spartan OS</a:t>
            </a:r>
            <a:endParaRPr lang="en-US" sz="12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9520" y="372618"/>
            <a:ext cx="237744" cy="201168"/>
          </a:xfrm>
          <a:prstGeom prst="rect">
            <a:avLst/>
          </a:prstGeom>
        </p:spPr>
      </p:pic>
      <p:sp>
        <p:nvSpPr>
          <p:cNvPr id="6" name="Text 1"/>
          <p:cNvSpPr txBox="1"/>
          <p:nvPr/>
        </p:nvSpPr>
        <p:spPr>
          <a:xfrm>
            <a:off x="7863840" y="308610"/>
            <a:ext cx="9144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FFFFFF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ANUBIS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57200" y="685800"/>
            <a:ext cx="73152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50" b="1" spc="300" kern="0" dirty="0">
                <a:solidFill>
                  <a:srgbClr val="C9A85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11 · ПОЧЕМУ СЕЙЧАС</a:t>
            </a:r>
            <a:endParaRPr lang="en-US" sz="550" dirty="0"/>
          </a:p>
        </p:txBody>
      </p:sp>
      <p:sp>
        <p:nvSpPr>
          <p:cNvPr id="8" name="Text 3"/>
          <p:cNvSpPr txBox="1"/>
          <p:nvPr/>
        </p:nvSpPr>
        <p:spPr>
          <a:xfrm>
            <a:off x="457200" y="834390"/>
            <a:ext cx="8229600" cy="308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spc="30" kern="0" dirty="0">
                <a:solidFill>
                  <a:srgbClr val="F4EFE3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Девяносто дней. </a:t>
            </a:r>
            <a:pPr indent="0" marL="0">
              <a:buNone/>
            </a:pPr>
            <a:r>
              <a:rPr lang="en-US" sz="2000" b="1" spc="30" kern="0" dirty="0">
                <a:solidFill>
                  <a:srgbClr val="EAD08A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Не опоздал на девяносто.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57200" y="1223010"/>
            <a:ext cx="64008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00" dirty="0">
                <a:solidFill>
                  <a:srgbClr val="CFC9B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Первый проект на новой сети от фонда с историей. Позиции, которые имеют значение, — те, что заняты до прихода второго и третьего приложений.</a:t>
            </a:r>
            <a:endParaRPr lang="en-US" sz="900" dirty="0"/>
          </a:p>
        </p:txBody>
      </p:sp>
      <p:sp>
        <p:nvSpPr>
          <p:cNvPr id="10" name="Shape 5"/>
          <p:cNvSpPr/>
          <p:nvPr/>
        </p:nvSpPr>
        <p:spPr>
          <a:xfrm>
            <a:off x="457200" y="1680210"/>
            <a:ext cx="1889760" cy="2857500"/>
          </a:xfrm>
          <a:prstGeom prst="roundRect">
            <a:avLst>
              <a:gd name="adj" fmla="val 4234"/>
            </a:avLst>
          </a:prstGeom>
          <a:solidFill>
            <a:srgbClr val="08090B">
              <a:alpha val="88000"/>
            </a:srgbClr>
          </a:solidFill>
          <a:ln w="7620">
            <a:solidFill>
              <a:srgbClr val="C9A85C">
                <a:alpha val="34000"/>
              </a:srgbClr>
            </a:solidFill>
            <a:prstDash val="solid"/>
          </a:ln>
        </p:spPr>
      </p:sp>
      <p:pic>
        <p:nvPicPr>
          <p:cNvPr id="11" name="Image 2" descr="/home/claude/spartan/deck/icons14/flag_gold_46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790" y="1817370"/>
            <a:ext cx="262890" cy="262890"/>
          </a:xfrm>
          <a:prstGeom prst="rect">
            <a:avLst/>
          </a:prstGeom>
        </p:spPr>
      </p:pic>
      <p:sp>
        <p:nvSpPr>
          <p:cNvPr id="12" name="Text 6"/>
          <p:cNvSpPr txBox="1"/>
          <p:nvPr/>
        </p:nvSpPr>
        <p:spPr>
          <a:xfrm>
            <a:off x="605790" y="2160270"/>
            <a:ext cx="15925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00" b="1" spc="200" kern="0" dirty="0">
                <a:solidFill>
                  <a:srgbClr val="C9A85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ПЕРВЫЙ</a:t>
            </a:r>
            <a:endParaRPr lang="en-US" sz="500" dirty="0"/>
          </a:p>
        </p:txBody>
      </p:sp>
      <p:sp>
        <p:nvSpPr>
          <p:cNvPr id="13" name="Text 7"/>
          <p:cNvSpPr txBox="1"/>
          <p:nvPr/>
        </p:nvSpPr>
        <p:spPr>
          <a:xfrm>
            <a:off x="605790" y="2297430"/>
            <a:ext cx="159258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F4EFE3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Первый проект в сети</a:t>
            </a:r>
            <a:endParaRPr lang="en-US" sz="950" dirty="0"/>
          </a:p>
        </p:txBody>
      </p:sp>
      <p:sp>
        <p:nvSpPr>
          <p:cNvPr id="14" name="Text 8"/>
          <p:cNvSpPr txBox="1"/>
          <p:nvPr/>
        </p:nvSpPr>
        <p:spPr>
          <a:xfrm>
            <a:off x="605790" y="2503170"/>
            <a:ext cx="1592580" cy="1531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750" dirty="0">
                <a:solidFill>
                  <a:srgbClr val="D9D3C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Сегодня у Anubis Chain одно пользовательское приложение. В дорожной карте названы второе и третье. Лидеры, которые строят сейчас, получат каждого пользователя, которого приведут эти приложения.</a:t>
            </a:r>
            <a:endParaRPr lang="en-US" sz="750" dirty="0"/>
          </a:p>
        </p:txBody>
      </p:sp>
      <p:sp>
        <p:nvSpPr>
          <p:cNvPr id="15" name="Shape 9"/>
          <p:cNvSpPr/>
          <p:nvPr/>
        </p:nvSpPr>
        <p:spPr>
          <a:xfrm>
            <a:off x="605790" y="4057650"/>
            <a:ext cx="1592580" cy="0"/>
          </a:xfrm>
          <a:prstGeom prst="line">
            <a:avLst/>
          </a:prstGeom>
          <a:noFill/>
          <a:ln w="6350">
            <a:solidFill>
              <a:srgbClr val="C9A85C">
                <a:alpha val="20000"/>
              </a:srgbClr>
            </a:solidFill>
            <a:prstDash val="solid"/>
          </a:ln>
        </p:spPr>
      </p:sp>
      <p:sp>
        <p:nvSpPr>
          <p:cNvPr id="16" name="Text 10"/>
          <p:cNvSpPr txBox="1"/>
          <p:nvPr/>
        </p:nvSpPr>
        <p:spPr>
          <a:xfrm>
            <a:off x="605790" y="4137660"/>
            <a:ext cx="756285" cy="80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50" b="1" spc="150" kern="0" dirty="0">
                <a:solidFill>
                  <a:srgbClr val="9A94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ОСНОВНАЯ СЕТЬ</a:t>
            </a:r>
            <a:endParaRPr lang="en-US" sz="450" dirty="0"/>
          </a:p>
        </p:txBody>
      </p:sp>
      <p:sp>
        <p:nvSpPr>
          <p:cNvPr id="17" name="Text 11"/>
          <p:cNvSpPr txBox="1"/>
          <p:nvPr/>
        </p:nvSpPr>
        <p:spPr>
          <a:xfrm>
            <a:off x="605790" y="4223385"/>
            <a:ext cx="756285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650" b="1" dirty="0">
                <a:solidFill>
                  <a:srgbClr val="EDE8D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Апрель 2026</a:t>
            </a:r>
            <a:endParaRPr lang="en-US" sz="650" dirty="0"/>
          </a:p>
        </p:txBody>
      </p:sp>
      <p:sp>
        <p:nvSpPr>
          <p:cNvPr id="18" name="Text 12"/>
          <p:cNvSpPr txBox="1"/>
          <p:nvPr/>
        </p:nvSpPr>
        <p:spPr>
          <a:xfrm>
            <a:off x="1442085" y="4137660"/>
            <a:ext cx="756285" cy="80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50" b="1" spc="150" kern="0" dirty="0">
                <a:solidFill>
                  <a:srgbClr val="9A94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ПРИЛОЖЕНИЯ</a:t>
            </a:r>
            <a:endParaRPr lang="en-US" sz="450" dirty="0"/>
          </a:p>
        </p:txBody>
      </p:sp>
      <p:sp>
        <p:nvSpPr>
          <p:cNvPr id="19" name="Text 13"/>
          <p:cNvSpPr txBox="1"/>
          <p:nvPr/>
        </p:nvSpPr>
        <p:spPr>
          <a:xfrm>
            <a:off x="1442085" y="4223385"/>
            <a:ext cx="756285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650" b="1" dirty="0">
                <a:solidFill>
                  <a:srgbClr val="EDE8D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Одно работает, два названы</a:t>
            </a:r>
            <a:endParaRPr lang="en-US" sz="650" dirty="0"/>
          </a:p>
        </p:txBody>
      </p:sp>
      <p:sp>
        <p:nvSpPr>
          <p:cNvPr id="20" name="Shape 14"/>
          <p:cNvSpPr/>
          <p:nvPr/>
        </p:nvSpPr>
        <p:spPr>
          <a:xfrm>
            <a:off x="2438400" y="1680210"/>
            <a:ext cx="1889760" cy="2857500"/>
          </a:xfrm>
          <a:prstGeom prst="roundRect">
            <a:avLst>
              <a:gd name="adj" fmla="val 4234"/>
            </a:avLst>
          </a:prstGeom>
          <a:solidFill>
            <a:srgbClr val="08090B">
              <a:alpha val="88000"/>
            </a:srgbClr>
          </a:solidFill>
          <a:ln w="7620">
            <a:solidFill>
              <a:srgbClr val="C9A85C">
                <a:alpha val="34000"/>
              </a:srgbClr>
            </a:solidFill>
            <a:prstDash val="solid"/>
          </a:ln>
        </p:spPr>
      </p:sp>
      <p:pic>
        <p:nvPicPr>
          <p:cNvPr id="21" name="Image 3" descr="/home/claude/spartan/deck/icons14/award_gold_46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6990" y="1817370"/>
            <a:ext cx="262890" cy="262890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2586990" y="2160270"/>
            <a:ext cx="15925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00" b="1" spc="200" kern="0" dirty="0">
                <a:solidFill>
                  <a:srgbClr val="C9A85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СПРАВЕДЛИВЕЕ</a:t>
            </a:r>
            <a:endParaRPr lang="en-US" sz="500" dirty="0"/>
          </a:p>
        </p:txBody>
      </p:sp>
      <p:sp>
        <p:nvSpPr>
          <p:cNvPr id="23" name="Text 16"/>
          <p:cNvSpPr txBox="1"/>
          <p:nvPr/>
        </p:nvSpPr>
        <p:spPr>
          <a:xfrm>
            <a:off x="2586990" y="2297430"/>
            <a:ext cx="159258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F4EFE3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Создано для лидеров, которые работают</a:t>
            </a:r>
            <a:endParaRPr lang="en-US" sz="950" dirty="0"/>
          </a:p>
        </p:txBody>
      </p:sp>
      <p:sp>
        <p:nvSpPr>
          <p:cNvPr id="24" name="Text 17"/>
          <p:cNvSpPr txBox="1"/>
          <p:nvPr/>
        </p:nvSpPr>
        <p:spPr>
          <a:xfrm>
            <a:off x="2586990" y="2503170"/>
            <a:ext cx="1592580" cy="1531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750" dirty="0">
                <a:solidFill>
                  <a:srgbClr val="D9D3C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Две команды, а не три. Потолки, которых не было у других систем в стиле Olympus. Основная сумма возвращается ежедневно. Оценка платит активному лидеру больше, чем пассивному.</a:t>
            </a:r>
            <a:endParaRPr lang="en-US" sz="750" dirty="0"/>
          </a:p>
        </p:txBody>
      </p:sp>
      <p:sp>
        <p:nvSpPr>
          <p:cNvPr id="25" name="Shape 18"/>
          <p:cNvSpPr/>
          <p:nvPr/>
        </p:nvSpPr>
        <p:spPr>
          <a:xfrm>
            <a:off x="2586990" y="4057650"/>
            <a:ext cx="1592580" cy="0"/>
          </a:xfrm>
          <a:prstGeom prst="line">
            <a:avLst/>
          </a:prstGeom>
          <a:noFill/>
          <a:ln w="6350">
            <a:solidFill>
              <a:srgbClr val="C9A85C">
                <a:alpha val="20000"/>
              </a:srgbClr>
            </a:solidFill>
            <a:prstDash val="solid"/>
          </a:ln>
        </p:spPr>
      </p:sp>
      <p:sp>
        <p:nvSpPr>
          <p:cNvPr id="26" name="Text 19"/>
          <p:cNvSpPr txBox="1"/>
          <p:nvPr/>
        </p:nvSpPr>
        <p:spPr>
          <a:xfrm>
            <a:off x="2586990" y="4137660"/>
            <a:ext cx="756285" cy="80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50" b="1" spc="150" kern="0" dirty="0">
                <a:solidFill>
                  <a:srgbClr val="9A94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КОМАНДЫ</a:t>
            </a:r>
            <a:endParaRPr lang="en-US" sz="450" dirty="0"/>
          </a:p>
        </p:txBody>
      </p:sp>
      <p:sp>
        <p:nvSpPr>
          <p:cNvPr id="27" name="Text 20"/>
          <p:cNvSpPr txBox="1"/>
          <p:nvPr/>
        </p:nvSpPr>
        <p:spPr>
          <a:xfrm>
            <a:off x="2586990" y="4223385"/>
            <a:ext cx="756285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650" b="1" dirty="0">
                <a:solidFill>
                  <a:srgbClr val="EDE8D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Две, а не три</a:t>
            </a:r>
            <a:endParaRPr lang="en-US" sz="650" dirty="0"/>
          </a:p>
        </p:txBody>
      </p:sp>
      <p:sp>
        <p:nvSpPr>
          <p:cNvPr id="28" name="Text 21"/>
          <p:cNvSpPr txBox="1"/>
          <p:nvPr/>
        </p:nvSpPr>
        <p:spPr>
          <a:xfrm>
            <a:off x="3423285" y="4137660"/>
            <a:ext cx="756285" cy="80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50" b="1" spc="150" kern="0" dirty="0">
                <a:solidFill>
                  <a:srgbClr val="9A94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ОСНОВНАЯ СУММА</a:t>
            </a:r>
            <a:endParaRPr lang="en-US" sz="450" dirty="0"/>
          </a:p>
        </p:txBody>
      </p:sp>
      <p:sp>
        <p:nvSpPr>
          <p:cNvPr id="29" name="Text 22"/>
          <p:cNvSpPr txBox="1"/>
          <p:nvPr/>
        </p:nvSpPr>
        <p:spPr>
          <a:xfrm>
            <a:off x="3423285" y="4223385"/>
            <a:ext cx="756285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650" b="1" dirty="0">
                <a:solidFill>
                  <a:srgbClr val="EDE8D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Возврат ежедневно</a:t>
            </a:r>
            <a:endParaRPr lang="en-US" sz="650" dirty="0"/>
          </a:p>
        </p:txBody>
      </p:sp>
      <p:sp>
        <p:nvSpPr>
          <p:cNvPr id="30" name="Shape 23"/>
          <p:cNvSpPr/>
          <p:nvPr/>
        </p:nvSpPr>
        <p:spPr>
          <a:xfrm>
            <a:off x="4419600" y="1680210"/>
            <a:ext cx="1889760" cy="2857500"/>
          </a:xfrm>
          <a:prstGeom prst="roundRect">
            <a:avLst>
              <a:gd name="adj" fmla="val 4234"/>
            </a:avLst>
          </a:prstGeom>
          <a:solidFill>
            <a:srgbClr val="08090B">
              <a:alpha val="88000"/>
            </a:srgbClr>
          </a:solidFill>
          <a:ln w="7620">
            <a:solidFill>
              <a:srgbClr val="C9A85C">
                <a:alpha val="34000"/>
              </a:srgbClr>
            </a:solidFill>
            <a:prstDash val="solid"/>
          </a:ln>
        </p:spPr>
      </p:sp>
      <p:pic>
        <p:nvPicPr>
          <p:cNvPr id="31" name="Image 4" descr="/home/claude/spartan/deck/icons14/search_gold_46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8190" y="1817370"/>
            <a:ext cx="262890" cy="262890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4568190" y="2160270"/>
            <a:ext cx="15925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00" b="1" spc="200" kern="0" dirty="0">
                <a:solidFill>
                  <a:srgbClr val="C9A85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ПРОВЕРЯЕМО</a:t>
            </a:r>
            <a:endParaRPr lang="en-US" sz="500" dirty="0"/>
          </a:p>
        </p:txBody>
      </p:sp>
      <p:sp>
        <p:nvSpPr>
          <p:cNvPr id="33" name="Text 25"/>
          <p:cNvSpPr txBox="1"/>
          <p:nvPr/>
        </p:nvSpPr>
        <p:spPr>
          <a:xfrm>
            <a:off x="4568190" y="2297430"/>
            <a:ext cx="159258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F4EFE3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Ничего на веру</a:t>
            </a:r>
            <a:endParaRPr lang="en-US" sz="950" dirty="0"/>
          </a:p>
        </p:txBody>
      </p:sp>
      <p:sp>
        <p:nvSpPr>
          <p:cNvPr id="34" name="Text 26"/>
          <p:cNvSpPr txBox="1"/>
          <p:nvPr/>
        </p:nvSpPr>
        <p:spPr>
          <a:xfrm>
            <a:off x="4568190" y="2503170"/>
            <a:ext cx="1592580" cy="1531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750" dirty="0">
                <a:solidFill>
                  <a:srgbClr val="D9D3C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chainlist.org/chain/6714, browser.anubispace.org, The Graph, Blockscout, пул на DEX. Каждую цифру в этой презентации может проверить любой уже сегодня вечером.</a:t>
            </a:r>
            <a:endParaRPr lang="en-US" sz="750" dirty="0"/>
          </a:p>
        </p:txBody>
      </p:sp>
      <p:sp>
        <p:nvSpPr>
          <p:cNvPr id="35" name="Shape 27"/>
          <p:cNvSpPr/>
          <p:nvPr/>
        </p:nvSpPr>
        <p:spPr>
          <a:xfrm>
            <a:off x="4568190" y="4057650"/>
            <a:ext cx="1592580" cy="0"/>
          </a:xfrm>
          <a:prstGeom prst="line">
            <a:avLst/>
          </a:prstGeom>
          <a:noFill/>
          <a:ln w="6350">
            <a:solidFill>
              <a:srgbClr val="C9A85C">
                <a:alpha val="20000"/>
              </a:srgbClr>
            </a:solidFill>
            <a:prstDash val="solid"/>
          </a:ln>
        </p:spPr>
      </p:sp>
      <p:sp>
        <p:nvSpPr>
          <p:cNvPr id="36" name="Text 28"/>
          <p:cNvSpPr txBox="1"/>
          <p:nvPr/>
        </p:nvSpPr>
        <p:spPr>
          <a:xfrm>
            <a:off x="4568190" y="4137660"/>
            <a:ext cx="756285" cy="80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50" b="1" spc="150" kern="0" dirty="0">
                <a:solidFill>
                  <a:srgbClr val="9A94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CHAIN ID</a:t>
            </a:r>
            <a:endParaRPr lang="en-US" sz="450" dirty="0"/>
          </a:p>
        </p:txBody>
      </p:sp>
      <p:sp>
        <p:nvSpPr>
          <p:cNvPr id="37" name="Text 29"/>
          <p:cNvSpPr txBox="1"/>
          <p:nvPr/>
        </p:nvSpPr>
        <p:spPr>
          <a:xfrm>
            <a:off x="4568190" y="4223385"/>
            <a:ext cx="756285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650" b="1" dirty="0">
                <a:solidFill>
                  <a:srgbClr val="EDE8D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6714</a:t>
            </a:r>
            <a:endParaRPr lang="en-US" sz="650" dirty="0"/>
          </a:p>
        </p:txBody>
      </p:sp>
      <p:sp>
        <p:nvSpPr>
          <p:cNvPr id="38" name="Text 30"/>
          <p:cNvSpPr txBox="1"/>
          <p:nvPr/>
        </p:nvSpPr>
        <p:spPr>
          <a:xfrm>
            <a:off x="5404485" y="4137660"/>
            <a:ext cx="756285" cy="80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50" b="1" spc="150" kern="0" dirty="0">
                <a:solidFill>
                  <a:srgbClr val="9A94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ОБОЗРЕВАТЕЛЬ</a:t>
            </a:r>
            <a:endParaRPr lang="en-US" sz="450" dirty="0"/>
          </a:p>
        </p:txBody>
      </p:sp>
      <p:sp>
        <p:nvSpPr>
          <p:cNvPr id="39" name="Text 31"/>
          <p:cNvSpPr txBox="1"/>
          <p:nvPr/>
        </p:nvSpPr>
        <p:spPr>
          <a:xfrm>
            <a:off x="5404485" y="4223385"/>
            <a:ext cx="756285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650" b="1" dirty="0">
                <a:solidFill>
                  <a:srgbClr val="EDE8D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browser.anubispace.org</a:t>
            </a:r>
            <a:endParaRPr lang="en-US" sz="650" dirty="0"/>
          </a:p>
        </p:txBody>
      </p:sp>
      <p:pic>
        <p:nvPicPr>
          <p:cNvPr id="40" name="Image 5" descr="/home/claude/spartan/deck/plates14/12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0800" y="1680210"/>
            <a:ext cx="2286000" cy="2857500"/>
          </a:xfrm>
          <a:prstGeom prst="rect">
            <a:avLst/>
          </a:prstGeom>
        </p:spPr>
      </p:pic>
      <p:sp>
        <p:nvSpPr>
          <p:cNvPr id="41" name="Shape 32"/>
          <p:cNvSpPr/>
          <p:nvPr/>
        </p:nvSpPr>
        <p:spPr>
          <a:xfrm>
            <a:off x="457200" y="4629150"/>
            <a:ext cx="8229600" cy="0"/>
          </a:xfrm>
          <a:prstGeom prst="line">
            <a:avLst/>
          </a:prstGeom>
          <a:noFill/>
          <a:ln w="6350">
            <a:solidFill>
              <a:srgbClr val="C9A85C">
                <a:alpha val="25000"/>
              </a:srgbClr>
            </a:solidFill>
            <a:prstDash val="solid"/>
          </a:ln>
        </p:spPr>
      </p:sp>
      <p:sp>
        <p:nvSpPr>
          <p:cNvPr id="42" name="Text 33"/>
          <p:cNvSpPr txBox="1"/>
          <p:nvPr/>
        </p:nvSpPr>
        <p:spPr>
          <a:xfrm>
            <a:off x="457200" y="4674870"/>
            <a:ext cx="571500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50" dirty="0">
                <a:solidFill>
                  <a:srgbClr val="9A94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Пункты дорожной карты — как опубликовано; даты второго и третьего приложений должен подтвердить проект.</a:t>
            </a:r>
            <a:endParaRPr lang="en-US" sz="550" dirty="0"/>
          </a:p>
        </p:txBody>
      </p:sp>
      <p:sp>
        <p:nvSpPr>
          <p:cNvPr id="43" name="Shape 34"/>
          <p:cNvSpPr/>
          <p:nvPr/>
        </p:nvSpPr>
        <p:spPr>
          <a:xfrm>
            <a:off x="716661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44" name="Shape 35"/>
          <p:cNvSpPr/>
          <p:nvPr/>
        </p:nvSpPr>
        <p:spPr>
          <a:xfrm>
            <a:off x="724662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45" name="Shape 36"/>
          <p:cNvSpPr/>
          <p:nvPr/>
        </p:nvSpPr>
        <p:spPr>
          <a:xfrm>
            <a:off x="732663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46" name="Shape 37"/>
          <p:cNvSpPr/>
          <p:nvPr/>
        </p:nvSpPr>
        <p:spPr>
          <a:xfrm>
            <a:off x="740664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47" name="Shape 38"/>
          <p:cNvSpPr/>
          <p:nvPr/>
        </p:nvSpPr>
        <p:spPr>
          <a:xfrm>
            <a:off x="748665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48" name="Shape 39"/>
          <p:cNvSpPr/>
          <p:nvPr/>
        </p:nvSpPr>
        <p:spPr>
          <a:xfrm>
            <a:off x="756666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49" name="Shape 40"/>
          <p:cNvSpPr/>
          <p:nvPr/>
        </p:nvSpPr>
        <p:spPr>
          <a:xfrm>
            <a:off x="764667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50" name="Shape 41"/>
          <p:cNvSpPr/>
          <p:nvPr/>
        </p:nvSpPr>
        <p:spPr>
          <a:xfrm>
            <a:off x="772668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51" name="Shape 42"/>
          <p:cNvSpPr/>
          <p:nvPr/>
        </p:nvSpPr>
        <p:spPr>
          <a:xfrm>
            <a:off x="780669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52" name="Shape 43"/>
          <p:cNvSpPr/>
          <p:nvPr/>
        </p:nvSpPr>
        <p:spPr>
          <a:xfrm>
            <a:off x="788670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53" name="Shape 44"/>
          <p:cNvSpPr/>
          <p:nvPr/>
        </p:nvSpPr>
        <p:spPr>
          <a:xfrm>
            <a:off x="7966710" y="4734878"/>
            <a:ext cx="125730" cy="40005"/>
          </a:xfrm>
          <a:prstGeom prst="roundRect">
            <a:avLst>
              <a:gd name="adj" fmla="val 50000"/>
            </a:avLst>
          </a:prstGeom>
          <a:solidFill>
            <a:srgbClr val="EAD08A"/>
          </a:solidFill>
          <a:ln w="12700">
            <a:solidFill>
              <a:srgbClr val="EAD08A"/>
            </a:solidFill>
            <a:prstDash val="solid"/>
          </a:ln>
        </p:spPr>
      </p:sp>
      <p:sp>
        <p:nvSpPr>
          <p:cNvPr id="54" name="Shape 45"/>
          <p:cNvSpPr/>
          <p:nvPr/>
        </p:nvSpPr>
        <p:spPr>
          <a:xfrm>
            <a:off x="8132445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55" name="Text 46"/>
          <p:cNvSpPr txBox="1"/>
          <p:nvPr/>
        </p:nvSpPr>
        <p:spPr>
          <a:xfrm>
            <a:off x="8229600" y="4674870"/>
            <a:ext cx="45720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00" b="1" spc="150" kern="0" dirty="0">
                <a:solidFill>
                  <a:srgbClr val="C9A85C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12 / 13</a:t>
            </a:r>
            <a:endParaRPr lang="en-US" sz="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26898"/>
            <a:ext cx="219456" cy="2194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1520" y="308610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EAD08A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Spartan OS</a:t>
            </a:r>
            <a:endParaRPr lang="en-US" sz="12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9520" y="372618"/>
            <a:ext cx="237744" cy="201168"/>
          </a:xfrm>
          <a:prstGeom prst="rect">
            <a:avLst/>
          </a:prstGeom>
        </p:spPr>
      </p:pic>
      <p:sp>
        <p:nvSpPr>
          <p:cNvPr id="6" name="Text 1"/>
          <p:cNvSpPr txBox="1"/>
          <p:nvPr/>
        </p:nvSpPr>
        <p:spPr>
          <a:xfrm>
            <a:off x="7863840" y="308610"/>
            <a:ext cx="9144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FFFFFF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ANUBIS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57200" y="685800"/>
            <a:ext cx="73152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50" b="1" spc="300" kern="0" dirty="0">
                <a:solidFill>
                  <a:srgbClr val="C9A85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12 · НА ЭТОЙ НЕДЕЛЕ</a:t>
            </a:r>
            <a:endParaRPr lang="en-US" sz="550" dirty="0"/>
          </a:p>
        </p:txBody>
      </p:sp>
      <p:sp>
        <p:nvSpPr>
          <p:cNvPr id="8" name="Text 3"/>
          <p:cNvSpPr txBox="1"/>
          <p:nvPr/>
        </p:nvSpPr>
        <p:spPr>
          <a:xfrm>
            <a:off x="457200" y="834390"/>
            <a:ext cx="8229600" cy="308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spc="30" kern="0" dirty="0">
                <a:solidFill>
                  <a:srgbClr val="F4EFE3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Добавить. Перевести. </a:t>
            </a:r>
            <a:pPr indent="0" marL="0">
              <a:buNone/>
            </a:pPr>
            <a:r>
              <a:rPr lang="en-US" sz="2000" b="1" spc="30" kern="0" dirty="0">
                <a:solidFill>
                  <a:srgbClr val="EAD08A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Купить облигацию.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57200" y="1223010"/>
            <a:ext cx="64008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00" dirty="0">
                <a:solidFill>
                  <a:srgbClr val="CFC9B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Семь шагов, один вечер. Сначала облигация; стейкинг — после того, как вы вошли в систему и держите RM, купленные у своего лидера. Ссылки ниже открываются по клику и сканируются с телефона.</a:t>
            </a:r>
            <a:endParaRPr lang="en-US" sz="900" dirty="0"/>
          </a:p>
        </p:txBody>
      </p:sp>
      <p:sp>
        <p:nvSpPr>
          <p:cNvPr id="10" name="Shape 5"/>
          <p:cNvSpPr/>
          <p:nvPr/>
        </p:nvSpPr>
        <p:spPr>
          <a:xfrm>
            <a:off x="457200" y="1680210"/>
            <a:ext cx="8229600" cy="189411"/>
          </a:xfrm>
          <a:prstGeom prst="roundRect">
            <a:avLst>
              <a:gd name="adj" fmla="val 42241"/>
            </a:avLst>
          </a:prstGeom>
          <a:solidFill>
            <a:srgbClr val="08090B">
              <a:alpha val="88000"/>
            </a:srgbClr>
          </a:solidFill>
          <a:ln w="7620">
            <a:solidFill>
              <a:srgbClr val="C9A85C">
                <a:alpha val="34000"/>
              </a:srgbClr>
            </a:solidFill>
            <a:prstDash val="solid"/>
          </a:ln>
        </p:spPr>
      </p:sp>
      <p:sp>
        <p:nvSpPr>
          <p:cNvPr id="11" name="Shape 6"/>
          <p:cNvSpPr/>
          <p:nvPr/>
        </p:nvSpPr>
        <p:spPr>
          <a:xfrm>
            <a:off x="548640" y="1700621"/>
            <a:ext cx="148590" cy="148590"/>
          </a:xfrm>
          <a:prstGeom prst="ellipse">
            <a:avLst/>
          </a:prstGeom>
          <a:solidFill>
            <a:srgbClr val="08090B">
              <a:alpha val="0"/>
            </a:srgbClr>
          </a:solidFill>
          <a:ln w="9525">
            <a:solidFill>
              <a:srgbClr val="C9A85C">
                <a:alpha val="55000"/>
              </a:srgbClr>
            </a:solidFill>
            <a:prstDash val="solid"/>
          </a:ln>
        </p:spPr>
      </p:sp>
      <p:sp>
        <p:nvSpPr>
          <p:cNvPr id="12" name="Text 7"/>
          <p:cNvSpPr txBox="1"/>
          <p:nvPr/>
        </p:nvSpPr>
        <p:spPr>
          <a:xfrm>
            <a:off x="548640" y="1700621"/>
            <a:ext cx="148590" cy="1485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EAD08A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1</a:t>
            </a:r>
            <a:endParaRPr lang="en-US" sz="600" dirty="0"/>
          </a:p>
        </p:txBody>
      </p:sp>
      <p:sp>
        <p:nvSpPr>
          <p:cNvPr id="13" name="Text 8"/>
          <p:cNvSpPr txBox="1"/>
          <p:nvPr/>
        </p:nvSpPr>
        <p:spPr>
          <a:xfrm>
            <a:off x="765810" y="1680210"/>
            <a:ext cx="7806690" cy="1894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EDE8D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Установите Bitget Wallet, запишите сид-фразу на бумаге, переключитесь на Anubis Chain (chain ID 6714); в другие кошельки сеть добавляется вручную</a:t>
            </a:r>
            <a:endParaRPr lang="en-US" sz="700" dirty="0"/>
          </a:p>
        </p:txBody>
      </p:sp>
      <p:sp>
        <p:nvSpPr>
          <p:cNvPr id="14" name="Shape 9"/>
          <p:cNvSpPr/>
          <p:nvPr/>
        </p:nvSpPr>
        <p:spPr>
          <a:xfrm>
            <a:off x="457200" y="1898196"/>
            <a:ext cx="8229600" cy="189411"/>
          </a:xfrm>
          <a:prstGeom prst="roundRect">
            <a:avLst>
              <a:gd name="adj" fmla="val 42241"/>
            </a:avLst>
          </a:prstGeom>
          <a:solidFill>
            <a:srgbClr val="08090B">
              <a:alpha val="88000"/>
            </a:srgbClr>
          </a:solidFill>
          <a:ln w="7620">
            <a:solidFill>
              <a:srgbClr val="C9A85C">
                <a:alpha val="34000"/>
              </a:srgbClr>
            </a:solidFill>
            <a:prstDash val="solid"/>
          </a:ln>
        </p:spPr>
      </p:sp>
      <p:sp>
        <p:nvSpPr>
          <p:cNvPr id="15" name="Shape 10"/>
          <p:cNvSpPr/>
          <p:nvPr/>
        </p:nvSpPr>
        <p:spPr>
          <a:xfrm>
            <a:off x="548640" y="1918607"/>
            <a:ext cx="148590" cy="148590"/>
          </a:xfrm>
          <a:prstGeom prst="ellipse">
            <a:avLst/>
          </a:prstGeom>
          <a:solidFill>
            <a:srgbClr val="08090B">
              <a:alpha val="0"/>
            </a:srgbClr>
          </a:solidFill>
          <a:ln w="9525">
            <a:solidFill>
              <a:srgbClr val="C9A85C">
                <a:alpha val="55000"/>
              </a:srgbClr>
            </a:solidFill>
            <a:prstDash val="solid"/>
          </a:ln>
        </p:spPr>
      </p:sp>
      <p:sp>
        <p:nvSpPr>
          <p:cNvPr id="16" name="Text 11"/>
          <p:cNvSpPr txBox="1"/>
          <p:nvPr/>
        </p:nvSpPr>
        <p:spPr>
          <a:xfrm>
            <a:off x="548640" y="1918607"/>
            <a:ext cx="148590" cy="1485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EAD08A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2</a:t>
            </a:r>
            <a:endParaRPr lang="en-US" sz="600" dirty="0"/>
          </a:p>
        </p:txBody>
      </p:sp>
      <p:sp>
        <p:nvSpPr>
          <p:cNvPr id="17" name="Text 12"/>
          <p:cNvSpPr txBox="1"/>
          <p:nvPr/>
        </p:nvSpPr>
        <p:spPr>
          <a:xfrm>
            <a:off x="765810" y="1898196"/>
            <a:ext cx="7806690" cy="1894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EDE8D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Переведите через мост пять долларов в DAI из BNB Chain, адрес моста вводите вручную и никогда не берите из чата: они приходят как gasDAI, топливо для каждого действия</a:t>
            </a:r>
            <a:endParaRPr lang="en-US" sz="700" dirty="0"/>
          </a:p>
        </p:txBody>
      </p:sp>
      <p:sp>
        <p:nvSpPr>
          <p:cNvPr id="18" name="Shape 13"/>
          <p:cNvSpPr/>
          <p:nvPr/>
        </p:nvSpPr>
        <p:spPr>
          <a:xfrm>
            <a:off x="457200" y="2116183"/>
            <a:ext cx="8229600" cy="189411"/>
          </a:xfrm>
          <a:prstGeom prst="roundRect">
            <a:avLst>
              <a:gd name="adj" fmla="val 42241"/>
            </a:avLst>
          </a:prstGeom>
          <a:solidFill>
            <a:srgbClr val="08090B">
              <a:alpha val="88000"/>
            </a:srgbClr>
          </a:solidFill>
          <a:ln w="7620">
            <a:solidFill>
              <a:srgbClr val="C9A85C">
                <a:alpha val="34000"/>
              </a:srgbClr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548640" y="2136594"/>
            <a:ext cx="148590" cy="148590"/>
          </a:xfrm>
          <a:prstGeom prst="ellipse">
            <a:avLst/>
          </a:prstGeom>
          <a:solidFill>
            <a:srgbClr val="08090B">
              <a:alpha val="0"/>
            </a:srgbClr>
          </a:solidFill>
          <a:ln w="9525">
            <a:solidFill>
              <a:srgbClr val="C9A85C">
                <a:alpha val="55000"/>
              </a:srgbClr>
            </a:solidFill>
            <a:prstDash val="solid"/>
          </a:ln>
        </p:spPr>
      </p:sp>
      <p:sp>
        <p:nvSpPr>
          <p:cNvPr id="20" name="Text 15"/>
          <p:cNvSpPr txBox="1"/>
          <p:nvPr/>
        </p:nvSpPr>
        <p:spPr>
          <a:xfrm>
            <a:off x="548640" y="2136594"/>
            <a:ext cx="148590" cy="1485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EAD08A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3</a:t>
            </a:r>
            <a:endParaRPr lang="en-US" sz="600" dirty="0"/>
          </a:p>
        </p:txBody>
      </p:sp>
      <p:sp>
        <p:nvSpPr>
          <p:cNvPr id="21" name="Text 16"/>
          <p:cNvSpPr txBox="1"/>
          <p:nvPr/>
        </p:nvSpPr>
        <p:spPr>
          <a:xfrm>
            <a:off x="765810" y="2116183"/>
            <a:ext cx="7806690" cy="1894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EDE8D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Купите USDT на бирже, выведите в BNB Chain, переведите в Anubis через app.anubisbridge.com или GaleBridge, сначала небольшую сумму</a:t>
            </a:r>
            <a:endParaRPr lang="en-US" sz="700" dirty="0"/>
          </a:p>
        </p:txBody>
      </p:sp>
      <p:sp>
        <p:nvSpPr>
          <p:cNvPr id="22" name="Shape 17"/>
          <p:cNvSpPr/>
          <p:nvPr/>
        </p:nvSpPr>
        <p:spPr>
          <a:xfrm>
            <a:off x="457200" y="2334169"/>
            <a:ext cx="8229600" cy="189411"/>
          </a:xfrm>
          <a:prstGeom prst="roundRect">
            <a:avLst>
              <a:gd name="adj" fmla="val 42241"/>
            </a:avLst>
          </a:prstGeom>
          <a:solidFill>
            <a:srgbClr val="08090B">
              <a:alpha val="88000"/>
            </a:srgbClr>
          </a:solidFill>
          <a:ln w="7620">
            <a:solidFill>
              <a:srgbClr val="C9A85C">
                <a:alpha val="34000"/>
              </a:srgbClr>
            </a:solidFill>
            <a:prstDash val="solid"/>
          </a:ln>
        </p:spPr>
      </p:sp>
      <p:sp>
        <p:nvSpPr>
          <p:cNvPr id="23" name="Shape 18"/>
          <p:cNvSpPr/>
          <p:nvPr/>
        </p:nvSpPr>
        <p:spPr>
          <a:xfrm>
            <a:off x="548640" y="2354580"/>
            <a:ext cx="148590" cy="148590"/>
          </a:xfrm>
          <a:prstGeom prst="ellipse">
            <a:avLst/>
          </a:prstGeom>
          <a:solidFill>
            <a:srgbClr val="08090B">
              <a:alpha val="0"/>
            </a:srgbClr>
          </a:solidFill>
          <a:ln w="9525">
            <a:solidFill>
              <a:srgbClr val="C9A85C">
                <a:alpha val="55000"/>
              </a:srgbClr>
            </a:solidFill>
            <a:prstDash val="solid"/>
          </a:ln>
        </p:spPr>
      </p:sp>
      <p:sp>
        <p:nvSpPr>
          <p:cNvPr id="24" name="Text 19"/>
          <p:cNvSpPr txBox="1"/>
          <p:nvPr/>
        </p:nvSpPr>
        <p:spPr>
          <a:xfrm>
            <a:off x="548640" y="2354580"/>
            <a:ext cx="148590" cy="1485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EAD08A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4</a:t>
            </a:r>
            <a:endParaRPr lang="en-US" sz="600" dirty="0"/>
          </a:p>
        </p:txBody>
      </p:sp>
      <p:sp>
        <p:nvSpPr>
          <p:cNvPr id="25" name="Text 20"/>
          <p:cNvSpPr txBox="1"/>
          <p:nvPr/>
        </p:nvSpPr>
        <p:spPr>
          <a:xfrm>
            <a:off x="765810" y="2334169"/>
            <a:ext cx="7806690" cy="1894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EDE8D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Войдите по реферальной ссылке или коду своего лидера; реферер привязывается при первом подключении, поэтому никогда не используйте ссылку из публичного чата</a:t>
            </a:r>
            <a:endParaRPr lang="en-US" sz="700" dirty="0"/>
          </a:p>
        </p:txBody>
      </p:sp>
      <p:sp>
        <p:nvSpPr>
          <p:cNvPr id="26" name="Shape 21"/>
          <p:cNvSpPr/>
          <p:nvPr/>
        </p:nvSpPr>
        <p:spPr>
          <a:xfrm>
            <a:off x="457200" y="2552156"/>
            <a:ext cx="8229600" cy="189411"/>
          </a:xfrm>
          <a:prstGeom prst="roundRect">
            <a:avLst>
              <a:gd name="adj" fmla="val 42241"/>
            </a:avLst>
          </a:prstGeom>
          <a:solidFill>
            <a:srgbClr val="08090B">
              <a:alpha val="88000"/>
            </a:srgbClr>
          </a:solidFill>
          <a:ln w="7620">
            <a:solidFill>
              <a:srgbClr val="C9A85C">
                <a:alpha val="34000"/>
              </a:srgbClr>
            </a:solidFill>
            <a:prstDash val="solid"/>
          </a:ln>
        </p:spPr>
      </p:sp>
      <p:sp>
        <p:nvSpPr>
          <p:cNvPr id="27" name="Shape 22"/>
          <p:cNvSpPr/>
          <p:nvPr/>
        </p:nvSpPr>
        <p:spPr>
          <a:xfrm>
            <a:off x="548640" y="2572566"/>
            <a:ext cx="148590" cy="148590"/>
          </a:xfrm>
          <a:prstGeom prst="ellipse">
            <a:avLst/>
          </a:prstGeom>
          <a:solidFill>
            <a:srgbClr val="08090B">
              <a:alpha val="0"/>
            </a:srgbClr>
          </a:solidFill>
          <a:ln w="9525">
            <a:solidFill>
              <a:srgbClr val="C9A85C">
                <a:alpha val="55000"/>
              </a:srgbClr>
            </a:solidFill>
            <a:prstDash val="solid"/>
          </a:ln>
        </p:spPr>
      </p:sp>
      <p:sp>
        <p:nvSpPr>
          <p:cNvPr id="28" name="Text 23"/>
          <p:cNvSpPr txBox="1"/>
          <p:nvPr/>
        </p:nvSpPr>
        <p:spPr>
          <a:xfrm>
            <a:off x="548640" y="2572566"/>
            <a:ext cx="148590" cy="1485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EAD08A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5</a:t>
            </a:r>
            <a:endParaRPr lang="en-US" sz="600" dirty="0"/>
          </a:p>
        </p:txBody>
      </p:sp>
      <p:sp>
        <p:nvSpPr>
          <p:cNvPr id="29" name="Text 24"/>
          <p:cNvSpPr txBox="1"/>
          <p:nvPr/>
        </p:nvSpPr>
        <p:spPr>
          <a:xfrm>
            <a:off x="765810" y="2552156"/>
            <a:ext cx="7806690" cy="1894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EDE8D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Купите облигацию ликвидности на 540 дней за USDT: RM ниже рынка, ежедневное высвобождение, потолок 5× в USDT, фиксируется при входе</a:t>
            </a:r>
            <a:endParaRPr lang="en-US" sz="700" dirty="0"/>
          </a:p>
        </p:txBody>
      </p:sp>
      <p:sp>
        <p:nvSpPr>
          <p:cNvPr id="30" name="Shape 25"/>
          <p:cNvSpPr/>
          <p:nvPr/>
        </p:nvSpPr>
        <p:spPr>
          <a:xfrm>
            <a:off x="457200" y="2770142"/>
            <a:ext cx="8229600" cy="189411"/>
          </a:xfrm>
          <a:prstGeom prst="roundRect">
            <a:avLst>
              <a:gd name="adj" fmla="val 42241"/>
            </a:avLst>
          </a:prstGeom>
          <a:solidFill>
            <a:srgbClr val="08090B">
              <a:alpha val="88000"/>
            </a:srgbClr>
          </a:solidFill>
          <a:ln w="7620">
            <a:solidFill>
              <a:srgbClr val="C9A85C">
                <a:alpha val="34000"/>
              </a:srgbClr>
            </a:solidFill>
            <a:prstDash val="solid"/>
          </a:ln>
        </p:spPr>
      </p:sp>
      <p:sp>
        <p:nvSpPr>
          <p:cNvPr id="31" name="Shape 26"/>
          <p:cNvSpPr/>
          <p:nvPr/>
        </p:nvSpPr>
        <p:spPr>
          <a:xfrm>
            <a:off x="548640" y="2790553"/>
            <a:ext cx="148590" cy="148590"/>
          </a:xfrm>
          <a:prstGeom prst="ellipse">
            <a:avLst/>
          </a:prstGeom>
          <a:solidFill>
            <a:srgbClr val="08090B">
              <a:alpha val="0"/>
            </a:srgbClr>
          </a:solidFill>
          <a:ln w="9525">
            <a:solidFill>
              <a:srgbClr val="C9A85C">
                <a:alpha val="55000"/>
              </a:srgbClr>
            </a:solidFill>
            <a:prstDash val="solid"/>
          </a:ln>
        </p:spPr>
      </p:sp>
      <p:sp>
        <p:nvSpPr>
          <p:cNvPr id="32" name="Text 27"/>
          <p:cNvSpPr txBox="1"/>
          <p:nvPr/>
        </p:nvSpPr>
        <p:spPr>
          <a:xfrm>
            <a:off x="548640" y="2790553"/>
            <a:ext cx="148590" cy="1485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EAD08A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6</a:t>
            </a:r>
            <a:endParaRPr lang="en-US" sz="600" dirty="0"/>
          </a:p>
        </p:txBody>
      </p:sp>
      <p:sp>
        <p:nvSpPr>
          <p:cNvPr id="33" name="Text 28"/>
          <p:cNvSpPr txBox="1"/>
          <p:nvPr/>
        </p:nvSpPr>
        <p:spPr>
          <a:xfrm>
            <a:off x="765810" y="2770142"/>
            <a:ext cx="7806690" cy="1894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EDE8D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Забирайте выплаты каждые двенадцать часов через турбину; импортируйте RM и GD. Стейкинг — позже, на RM, купленные у вашего лидера</a:t>
            </a:r>
            <a:endParaRPr lang="en-US" sz="700" dirty="0"/>
          </a:p>
        </p:txBody>
      </p:sp>
      <p:sp>
        <p:nvSpPr>
          <p:cNvPr id="34" name="Shape 29"/>
          <p:cNvSpPr/>
          <p:nvPr/>
        </p:nvSpPr>
        <p:spPr>
          <a:xfrm>
            <a:off x="457200" y="2988129"/>
            <a:ext cx="8229600" cy="189411"/>
          </a:xfrm>
          <a:prstGeom prst="roundRect">
            <a:avLst>
              <a:gd name="adj" fmla="val 42241"/>
            </a:avLst>
          </a:prstGeom>
          <a:solidFill>
            <a:srgbClr val="08090B">
              <a:alpha val="88000"/>
            </a:srgbClr>
          </a:solidFill>
          <a:ln w="7620">
            <a:solidFill>
              <a:srgbClr val="C9A85C">
                <a:alpha val="34000"/>
              </a:srgbClr>
            </a:solidFill>
            <a:prstDash val="solid"/>
          </a:ln>
        </p:spPr>
      </p:sp>
      <p:sp>
        <p:nvSpPr>
          <p:cNvPr id="35" name="Shape 30"/>
          <p:cNvSpPr/>
          <p:nvPr/>
        </p:nvSpPr>
        <p:spPr>
          <a:xfrm>
            <a:off x="548640" y="3008539"/>
            <a:ext cx="148590" cy="148590"/>
          </a:xfrm>
          <a:prstGeom prst="ellipse">
            <a:avLst/>
          </a:prstGeom>
          <a:solidFill>
            <a:srgbClr val="08090B">
              <a:alpha val="0"/>
            </a:srgbClr>
          </a:solidFill>
          <a:ln w="9525">
            <a:solidFill>
              <a:srgbClr val="C9A85C">
                <a:alpha val="55000"/>
              </a:srgbClr>
            </a:solidFill>
            <a:prstDash val="solid"/>
          </a:ln>
        </p:spPr>
      </p:sp>
      <p:sp>
        <p:nvSpPr>
          <p:cNvPr id="36" name="Text 31"/>
          <p:cNvSpPr txBox="1"/>
          <p:nvPr/>
        </p:nvSpPr>
        <p:spPr>
          <a:xfrm>
            <a:off x="548640" y="3008539"/>
            <a:ext cx="148590" cy="1485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EAD08A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7</a:t>
            </a:r>
            <a:endParaRPr lang="en-US" sz="600" dirty="0"/>
          </a:p>
        </p:txBody>
      </p:sp>
      <p:sp>
        <p:nvSpPr>
          <p:cNvPr id="37" name="Text 32"/>
          <p:cNvSpPr txBox="1"/>
          <p:nvPr/>
        </p:nvSpPr>
        <p:spPr>
          <a:xfrm>
            <a:off x="765810" y="2988129"/>
            <a:ext cx="7806690" cy="1894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EDE8D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Сформируйте две команды и назначьте первый созвон. Отправьте им эту презентацию</a:t>
            </a:r>
            <a:endParaRPr lang="en-US" sz="700" dirty="0"/>
          </a:p>
        </p:txBody>
      </p:sp>
      <p:sp>
        <p:nvSpPr>
          <p:cNvPr id="38" name="Shape 33">
            <a:hlinkClick r:id="rId4" tooltip="anubischain.ai"/>
          </p:cNvPr>
          <p:cNvSpPr/>
          <p:nvPr/>
        </p:nvSpPr>
        <p:spPr>
          <a:xfrm>
            <a:off x="457200" y="3268980"/>
            <a:ext cx="1572768" cy="1268730"/>
          </a:xfrm>
          <a:prstGeom prst="roundRect">
            <a:avLst>
              <a:gd name="adj" fmla="val 6306"/>
            </a:avLst>
          </a:prstGeom>
          <a:solidFill>
            <a:srgbClr val="08090B">
              <a:alpha val="88000"/>
            </a:srgbClr>
          </a:solidFill>
          <a:ln w="7620">
            <a:solidFill>
              <a:srgbClr val="C9A85C">
                <a:alpha val="34000"/>
              </a:srgbClr>
            </a:solidFill>
            <a:prstDash val="solid"/>
          </a:ln>
        </p:spPr>
      </p:sp>
      <p:pic>
        <p:nvPicPr>
          <p:cNvPr id="39" name="Image 2" descr="/home/claude/spartan/deck/icons14/globe_gold_32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052" y="3326130"/>
            <a:ext cx="182880" cy="182880"/>
          </a:xfrm>
          <a:prstGeom prst="rect">
            <a:avLst/>
          </a:prstGeom>
        </p:spPr>
      </p:pic>
      <p:sp>
        <p:nvSpPr>
          <p:cNvPr id="40" name="Text 34"/>
          <p:cNvSpPr txBox="1"/>
          <p:nvPr/>
        </p:nvSpPr>
        <p:spPr>
          <a:xfrm>
            <a:off x="1071372" y="3326130"/>
            <a:ext cx="89306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4EFE3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Anubis Chain</a:t>
            </a:r>
            <a:endParaRPr lang="en-US" sz="700" dirty="0"/>
          </a:p>
        </p:txBody>
      </p:sp>
      <p:sp>
        <p:nvSpPr>
          <p:cNvPr id="41" name="Text 35"/>
          <p:cNvSpPr txBox="1"/>
          <p:nvPr/>
        </p:nvSpPr>
        <p:spPr>
          <a:xfrm>
            <a:off x="514350" y="3531870"/>
            <a:ext cx="1458468" cy="102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550" dirty="0">
                <a:solidFill>
                  <a:srgbClr val="9A94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Официальный сайт</a:t>
            </a:r>
            <a:endParaRPr lang="en-US" sz="550" dirty="0"/>
          </a:p>
        </p:txBody>
      </p:sp>
      <p:pic>
        <p:nvPicPr>
          <p:cNvPr id="42" name="Image 3" descr="/home/claude/spartan/assets/qr/https-anubischain-ai.png">
            <a:hlinkClick r:id="rId7" tooltip="anubischain.ai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9264" y="3669030"/>
            <a:ext cx="548640" cy="548640"/>
          </a:xfrm>
          <a:prstGeom prst="rect">
            <a:avLst/>
          </a:prstGeom>
        </p:spPr>
      </p:pic>
      <p:sp>
        <p:nvSpPr>
          <p:cNvPr id="43" name="Text 36"/>
          <p:cNvSpPr txBox="1"/>
          <p:nvPr/>
        </p:nvSpPr>
        <p:spPr>
          <a:xfrm>
            <a:off x="514350" y="4331970"/>
            <a:ext cx="1458468" cy="1257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EAD0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anubischain.ai  ↗</a:t>
            </a:r>
            <a:endParaRPr lang="en-US" sz="600" dirty="0"/>
          </a:p>
        </p:txBody>
      </p:sp>
      <p:sp>
        <p:nvSpPr>
          <p:cNvPr id="44" name="Shape 37">
            <a:hlinkClick r:id="rId8" tooltip="x.com/Spartan_Arena_"/>
          </p:cNvPr>
          <p:cNvSpPr/>
          <p:nvPr/>
        </p:nvSpPr>
        <p:spPr>
          <a:xfrm>
            <a:off x="2121408" y="3268980"/>
            <a:ext cx="1572768" cy="1268730"/>
          </a:xfrm>
          <a:prstGeom prst="roundRect">
            <a:avLst>
              <a:gd name="adj" fmla="val 6306"/>
            </a:avLst>
          </a:prstGeom>
          <a:solidFill>
            <a:srgbClr val="08090B">
              <a:alpha val="88000"/>
            </a:srgbClr>
          </a:solidFill>
          <a:ln w="7620">
            <a:solidFill>
              <a:srgbClr val="C9A85C">
                <a:alpha val="34000"/>
              </a:srgbClr>
            </a:solidFill>
            <a:prstDash val="solid"/>
          </a:ln>
        </p:spPr>
      </p:sp>
      <p:pic>
        <p:nvPicPr>
          <p:cNvPr id="45" name="Image 4" descr="/home/claude/spartan/deck/icons14/X_gold_32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12822" y="3326130"/>
            <a:ext cx="182880" cy="182880"/>
          </a:xfrm>
          <a:prstGeom prst="rect">
            <a:avLst/>
          </a:prstGeom>
        </p:spPr>
      </p:pic>
      <p:sp>
        <p:nvSpPr>
          <p:cNvPr id="46" name="Text 38"/>
          <p:cNvSpPr txBox="1"/>
          <p:nvPr/>
        </p:nvSpPr>
        <p:spPr>
          <a:xfrm>
            <a:off x="2787142" y="3326130"/>
            <a:ext cx="7899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4EFE3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Spartan OS</a:t>
            </a:r>
            <a:endParaRPr lang="en-US" sz="700" dirty="0"/>
          </a:p>
        </p:txBody>
      </p:sp>
      <p:sp>
        <p:nvSpPr>
          <p:cNvPr id="47" name="Text 39"/>
          <p:cNvSpPr txBox="1"/>
          <p:nvPr/>
        </p:nvSpPr>
        <p:spPr>
          <a:xfrm>
            <a:off x="2178558" y="3531870"/>
            <a:ext cx="1458468" cy="102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550" dirty="0">
                <a:solidFill>
                  <a:srgbClr val="9A94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Официальный аккаунт в X</a:t>
            </a:r>
            <a:endParaRPr lang="en-US" sz="550" dirty="0"/>
          </a:p>
        </p:txBody>
      </p:sp>
      <p:pic>
        <p:nvPicPr>
          <p:cNvPr id="48" name="Image 5" descr="/home/claude/spartan/assets/qr/https-x-com-spartan-arena.png">
            <a:hlinkClick r:id="rId11" tooltip="x.com/Spartan_Arena_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33472" y="3669030"/>
            <a:ext cx="548640" cy="548640"/>
          </a:xfrm>
          <a:prstGeom prst="rect">
            <a:avLst/>
          </a:prstGeom>
        </p:spPr>
      </p:pic>
      <p:sp>
        <p:nvSpPr>
          <p:cNvPr id="49" name="Text 40"/>
          <p:cNvSpPr txBox="1"/>
          <p:nvPr/>
        </p:nvSpPr>
        <p:spPr>
          <a:xfrm>
            <a:off x="2178558" y="4331970"/>
            <a:ext cx="1458468" cy="1257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EAD0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x.com/Spartan_Arena_  ↗</a:t>
            </a:r>
            <a:endParaRPr lang="en-US" sz="600" dirty="0"/>
          </a:p>
        </p:txBody>
      </p:sp>
      <p:sp>
        <p:nvSpPr>
          <p:cNvPr id="50" name="Shape 41">
            <a:hlinkClick r:id="rId12" tooltip="x.com/ANUBISCHAIN_"/>
          </p:cNvPr>
          <p:cNvSpPr/>
          <p:nvPr/>
        </p:nvSpPr>
        <p:spPr>
          <a:xfrm>
            <a:off x="3785616" y="3268980"/>
            <a:ext cx="1572768" cy="1268730"/>
          </a:xfrm>
          <a:prstGeom prst="roundRect">
            <a:avLst>
              <a:gd name="adj" fmla="val 6306"/>
            </a:avLst>
          </a:prstGeom>
          <a:solidFill>
            <a:srgbClr val="08090B">
              <a:alpha val="88000"/>
            </a:srgbClr>
          </a:solidFill>
          <a:ln w="7620">
            <a:solidFill>
              <a:srgbClr val="C9A85C">
                <a:alpha val="34000"/>
              </a:srgbClr>
            </a:solidFill>
            <a:prstDash val="solid"/>
          </a:ln>
        </p:spPr>
      </p:sp>
      <p:pic>
        <p:nvPicPr>
          <p:cNvPr id="51" name="Image 6" descr="/home/claude/spartan/deck/icons14/X_gold_32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5468" y="3326130"/>
            <a:ext cx="182880" cy="182880"/>
          </a:xfrm>
          <a:prstGeom prst="rect">
            <a:avLst/>
          </a:prstGeom>
        </p:spPr>
      </p:pic>
      <p:sp>
        <p:nvSpPr>
          <p:cNvPr id="52" name="Text 42"/>
          <p:cNvSpPr txBox="1"/>
          <p:nvPr/>
        </p:nvSpPr>
        <p:spPr>
          <a:xfrm>
            <a:off x="4399788" y="3326130"/>
            <a:ext cx="89306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4EFE3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Anubis Chain</a:t>
            </a:r>
            <a:endParaRPr lang="en-US" sz="700" dirty="0"/>
          </a:p>
        </p:txBody>
      </p:sp>
      <p:sp>
        <p:nvSpPr>
          <p:cNvPr id="53" name="Text 43"/>
          <p:cNvSpPr txBox="1"/>
          <p:nvPr/>
        </p:nvSpPr>
        <p:spPr>
          <a:xfrm>
            <a:off x="3842766" y="3531870"/>
            <a:ext cx="1458468" cy="102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550" dirty="0">
                <a:solidFill>
                  <a:srgbClr val="9A94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Официальный аккаунт в X</a:t>
            </a:r>
            <a:endParaRPr lang="en-US" sz="550" dirty="0"/>
          </a:p>
        </p:txBody>
      </p:sp>
      <p:pic>
        <p:nvPicPr>
          <p:cNvPr id="54" name="Image 7" descr="/home/claude/spartan/assets/qr/https-x-com-anubischain.png">
            <a:hlinkClick r:id="rId15" tooltip="x.com/ANUBISCHAIN_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297680" y="3669030"/>
            <a:ext cx="548640" cy="548640"/>
          </a:xfrm>
          <a:prstGeom prst="rect">
            <a:avLst/>
          </a:prstGeom>
        </p:spPr>
      </p:pic>
      <p:sp>
        <p:nvSpPr>
          <p:cNvPr id="55" name="Text 44"/>
          <p:cNvSpPr txBox="1"/>
          <p:nvPr/>
        </p:nvSpPr>
        <p:spPr>
          <a:xfrm>
            <a:off x="3842766" y="4331970"/>
            <a:ext cx="1458468" cy="1257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EAD0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x.com/ANUBISCHAIN_  ↗</a:t>
            </a:r>
            <a:endParaRPr lang="en-US" sz="600" dirty="0"/>
          </a:p>
        </p:txBody>
      </p:sp>
      <p:sp>
        <p:nvSpPr>
          <p:cNvPr id="56" name="Shape 45">
            <a:hlinkClick r:id="rId16" tooltip="app.anubisbridge.com"/>
          </p:cNvPr>
          <p:cNvSpPr/>
          <p:nvPr/>
        </p:nvSpPr>
        <p:spPr>
          <a:xfrm>
            <a:off x="5449824" y="3268980"/>
            <a:ext cx="1572768" cy="1268730"/>
          </a:xfrm>
          <a:prstGeom prst="roundRect">
            <a:avLst>
              <a:gd name="adj" fmla="val 6306"/>
            </a:avLst>
          </a:prstGeom>
          <a:solidFill>
            <a:srgbClr val="08090B">
              <a:alpha val="88000"/>
            </a:srgbClr>
          </a:solidFill>
          <a:ln w="7620">
            <a:solidFill>
              <a:srgbClr val="C9A85C">
                <a:alpha val="34000"/>
              </a:srgbClr>
            </a:solidFill>
            <a:prstDash val="solid"/>
          </a:ln>
        </p:spPr>
      </p:sp>
      <p:pic>
        <p:nvPicPr>
          <p:cNvPr id="57" name="Image 8" descr="/home/claude/spartan/deck/icons14/arrow-right-left_gold_32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763895" y="3326130"/>
            <a:ext cx="182880" cy="182880"/>
          </a:xfrm>
          <a:prstGeom prst="rect">
            <a:avLst/>
          </a:prstGeom>
        </p:spPr>
      </p:pic>
      <p:sp>
        <p:nvSpPr>
          <p:cNvPr id="58" name="Text 46"/>
          <p:cNvSpPr txBox="1"/>
          <p:nvPr/>
        </p:nvSpPr>
        <p:spPr>
          <a:xfrm>
            <a:off x="6038215" y="3326130"/>
            <a:ext cx="94462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4EFE3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Anubis Bridge</a:t>
            </a:r>
            <a:endParaRPr lang="en-US" sz="700" dirty="0"/>
          </a:p>
        </p:txBody>
      </p:sp>
      <p:sp>
        <p:nvSpPr>
          <p:cNvPr id="59" name="Text 47"/>
          <p:cNvSpPr txBox="1"/>
          <p:nvPr/>
        </p:nvSpPr>
        <p:spPr>
          <a:xfrm>
            <a:off x="5506974" y="3531870"/>
            <a:ext cx="1458468" cy="102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550" dirty="0">
                <a:solidFill>
                  <a:srgbClr val="9A94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Перевод USDT или DAI в сеть</a:t>
            </a:r>
            <a:endParaRPr lang="en-US" sz="550" dirty="0"/>
          </a:p>
        </p:txBody>
      </p:sp>
      <p:pic>
        <p:nvPicPr>
          <p:cNvPr id="60" name="Image 9" descr="/home/claude/spartan/assets/qr/https-app-anubisbridge-com.png">
            <a:hlinkClick r:id="rId19" tooltip="app.anubisbridge.com"/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961888" y="3669030"/>
            <a:ext cx="548640" cy="548640"/>
          </a:xfrm>
          <a:prstGeom prst="rect">
            <a:avLst/>
          </a:prstGeom>
        </p:spPr>
      </p:pic>
      <p:sp>
        <p:nvSpPr>
          <p:cNvPr id="61" name="Text 48"/>
          <p:cNvSpPr txBox="1"/>
          <p:nvPr/>
        </p:nvSpPr>
        <p:spPr>
          <a:xfrm>
            <a:off x="5506974" y="4331970"/>
            <a:ext cx="1458468" cy="1257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EAD0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app.anubisbridge.com  ↗</a:t>
            </a:r>
            <a:endParaRPr lang="en-US" sz="600" dirty="0"/>
          </a:p>
        </p:txBody>
      </p:sp>
      <p:sp>
        <p:nvSpPr>
          <p:cNvPr id="62" name="Shape 49">
            <a:hlinkClick r:id="rId20" tooltip="browser.anubispace.org"/>
          </p:cNvPr>
          <p:cNvSpPr/>
          <p:nvPr/>
        </p:nvSpPr>
        <p:spPr>
          <a:xfrm>
            <a:off x="7114032" y="3268980"/>
            <a:ext cx="1572768" cy="1268730"/>
          </a:xfrm>
          <a:prstGeom prst="roundRect">
            <a:avLst>
              <a:gd name="adj" fmla="val 6306"/>
            </a:avLst>
          </a:prstGeom>
          <a:solidFill>
            <a:srgbClr val="08090B">
              <a:alpha val="88000"/>
            </a:srgbClr>
          </a:solidFill>
          <a:ln w="7620">
            <a:solidFill>
              <a:srgbClr val="C9A85C">
                <a:alpha val="34000"/>
              </a:srgbClr>
            </a:solidFill>
            <a:prstDash val="solid"/>
          </a:ln>
        </p:spPr>
      </p:sp>
      <p:pic>
        <p:nvPicPr>
          <p:cNvPr id="63" name="Image 10" descr="/home/claude/spartan/deck/icons14/scan-line_gold_32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453884" y="3326130"/>
            <a:ext cx="182880" cy="182880"/>
          </a:xfrm>
          <a:prstGeom prst="rect">
            <a:avLst/>
          </a:prstGeom>
        </p:spPr>
      </p:pic>
      <p:sp>
        <p:nvSpPr>
          <p:cNvPr id="64" name="Text 50"/>
          <p:cNvSpPr txBox="1"/>
          <p:nvPr/>
        </p:nvSpPr>
        <p:spPr>
          <a:xfrm>
            <a:off x="7728204" y="3326130"/>
            <a:ext cx="89306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4EFE3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Обозреватель</a:t>
            </a:r>
            <a:endParaRPr lang="en-US" sz="700" dirty="0"/>
          </a:p>
        </p:txBody>
      </p:sp>
      <p:sp>
        <p:nvSpPr>
          <p:cNvPr id="65" name="Text 51"/>
          <p:cNvSpPr txBox="1"/>
          <p:nvPr/>
        </p:nvSpPr>
        <p:spPr>
          <a:xfrm>
            <a:off x="7171182" y="3531870"/>
            <a:ext cx="1458468" cy="102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550" dirty="0">
                <a:solidFill>
                  <a:srgbClr val="9A94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Каждая цифра проверяема</a:t>
            </a:r>
            <a:endParaRPr lang="en-US" sz="550" dirty="0"/>
          </a:p>
        </p:txBody>
      </p:sp>
      <p:pic>
        <p:nvPicPr>
          <p:cNvPr id="66" name="Image 11" descr="/home/claude/spartan/assets/qr/https-browser-anubispace-org.png">
            <a:hlinkClick r:id="rId23" tooltip="browser.anubispace.org"/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626096" y="3669030"/>
            <a:ext cx="548640" cy="548640"/>
          </a:xfrm>
          <a:prstGeom prst="rect">
            <a:avLst/>
          </a:prstGeom>
        </p:spPr>
      </p:pic>
      <p:sp>
        <p:nvSpPr>
          <p:cNvPr id="67" name="Text 52"/>
          <p:cNvSpPr txBox="1"/>
          <p:nvPr/>
        </p:nvSpPr>
        <p:spPr>
          <a:xfrm>
            <a:off x="7171182" y="4331970"/>
            <a:ext cx="1458468" cy="1257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EAD0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browser.anubispace.org  ↗</a:t>
            </a:r>
            <a:endParaRPr lang="en-US" sz="600" dirty="0"/>
          </a:p>
        </p:txBody>
      </p:sp>
      <p:sp>
        <p:nvSpPr>
          <p:cNvPr id="68" name="Shape 53"/>
          <p:cNvSpPr/>
          <p:nvPr/>
        </p:nvSpPr>
        <p:spPr>
          <a:xfrm>
            <a:off x="457200" y="4629150"/>
            <a:ext cx="8229600" cy="0"/>
          </a:xfrm>
          <a:prstGeom prst="line">
            <a:avLst/>
          </a:prstGeom>
          <a:noFill/>
          <a:ln w="6350">
            <a:solidFill>
              <a:srgbClr val="C9A85C">
                <a:alpha val="25000"/>
              </a:srgbClr>
            </a:solidFill>
            <a:prstDash val="solid"/>
          </a:ln>
        </p:spPr>
      </p:sp>
      <p:sp>
        <p:nvSpPr>
          <p:cNvPr id="69" name="Text 54"/>
          <p:cNvSpPr txBox="1"/>
          <p:nvPr/>
        </p:nvSpPr>
        <p:spPr>
          <a:xfrm>
            <a:off x="457200" y="4674870"/>
            <a:ext cx="571500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50" dirty="0">
                <a:solidFill>
                  <a:srgbClr val="9A94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Храните сид-фразу офлайн. Ни один официальный аккаунт никогда её не попросит. Ссылки открываются по клику; коды сканируются с телефона.</a:t>
            </a:r>
            <a:endParaRPr lang="en-US" sz="550" dirty="0"/>
          </a:p>
        </p:txBody>
      </p:sp>
      <p:sp>
        <p:nvSpPr>
          <p:cNvPr id="70" name="Shape 55"/>
          <p:cNvSpPr/>
          <p:nvPr/>
        </p:nvSpPr>
        <p:spPr>
          <a:xfrm>
            <a:off x="716661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71" name="Shape 56"/>
          <p:cNvSpPr/>
          <p:nvPr/>
        </p:nvSpPr>
        <p:spPr>
          <a:xfrm>
            <a:off x="724662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72" name="Shape 57"/>
          <p:cNvSpPr/>
          <p:nvPr/>
        </p:nvSpPr>
        <p:spPr>
          <a:xfrm>
            <a:off x="732663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73" name="Shape 58"/>
          <p:cNvSpPr/>
          <p:nvPr/>
        </p:nvSpPr>
        <p:spPr>
          <a:xfrm>
            <a:off x="740664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74" name="Shape 59"/>
          <p:cNvSpPr/>
          <p:nvPr/>
        </p:nvSpPr>
        <p:spPr>
          <a:xfrm>
            <a:off x="748665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75" name="Shape 60"/>
          <p:cNvSpPr/>
          <p:nvPr/>
        </p:nvSpPr>
        <p:spPr>
          <a:xfrm>
            <a:off x="756666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76" name="Shape 61"/>
          <p:cNvSpPr/>
          <p:nvPr/>
        </p:nvSpPr>
        <p:spPr>
          <a:xfrm>
            <a:off x="764667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77" name="Shape 62"/>
          <p:cNvSpPr/>
          <p:nvPr/>
        </p:nvSpPr>
        <p:spPr>
          <a:xfrm>
            <a:off x="772668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78" name="Shape 63"/>
          <p:cNvSpPr/>
          <p:nvPr/>
        </p:nvSpPr>
        <p:spPr>
          <a:xfrm>
            <a:off x="780669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79" name="Shape 64"/>
          <p:cNvSpPr/>
          <p:nvPr/>
        </p:nvSpPr>
        <p:spPr>
          <a:xfrm>
            <a:off x="788670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80" name="Shape 65"/>
          <p:cNvSpPr/>
          <p:nvPr/>
        </p:nvSpPr>
        <p:spPr>
          <a:xfrm>
            <a:off x="7966710" y="4734878"/>
            <a:ext cx="40005" cy="40005"/>
          </a:xfrm>
          <a:prstGeom prst="ellipse">
            <a:avLst/>
          </a:prstGeom>
          <a:solidFill>
            <a:srgbClr val="C9A85C">
              <a:alpha val="22000"/>
            </a:srgbClr>
          </a:solidFill>
          <a:ln w="12700">
            <a:solidFill>
              <a:srgbClr val="C9A85C">
                <a:alpha val="22000"/>
              </a:srgbClr>
            </a:solidFill>
            <a:prstDash val="solid"/>
          </a:ln>
        </p:spPr>
      </p:sp>
      <p:sp>
        <p:nvSpPr>
          <p:cNvPr id="81" name="Shape 66"/>
          <p:cNvSpPr/>
          <p:nvPr/>
        </p:nvSpPr>
        <p:spPr>
          <a:xfrm>
            <a:off x="8046720" y="4734878"/>
            <a:ext cx="125730" cy="40005"/>
          </a:xfrm>
          <a:prstGeom prst="roundRect">
            <a:avLst>
              <a:gd name="adj" fmla="val 50000"/>
            </a:avLst>
          </a:prstGeom>
          <a:solidFill>
            <a:srgbClr val="EAD08A"/>
          </a:solidFill>
          <a:ln w="12700">
            <a:solidFill>
              <a:srgbClr val="EAD08A"/>
            </a:solidFill>
            <a:prstDash val="solid"/>
          </a:ln>
        </p:spPr>
      </p:sp>
      <p:sp>
        <p:nvSpPr>
          <p:cNvPr id="82" name="Text 67"/>
          <p:cNvSpPr txBox="1"/>
          <p:nvPr/>
        </p:nvSpPr>
        <p:spPr>
          <a:xfrm>
            <a:off x="8229600" y="4674870"/>
            <a:ext cx="45720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00" b="1" spc="150" kern="0" dirty="0">
                <a:solidFill>
                  <a:srgbClr val="C9A85C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13 / 13</a:t>
            </a:r>
            <a:endParaRPr lang="en-US" sz="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Spartan OS на Anubis Chain · Презентация для промоутеров</dc:title>
  <dc:subject>PptxGenJS Presentation</dc:subject>
  <dc:creator>PptxGenJS</dc:creator>
  <cp:lastModifiedBy>PptxGenJS</cp:lastModifiedBy>
  <cp:revision>1</cp:revision>
  <dcterms:created xsi:type="dcterms:W3CDTF">2026-10-03T23:53:47Z</dcterms:created>
  <dcterms:modified xsi:type="dcterms:W3CDTF">2026-10-03T23:53:47Z</dcterms:modified>
</cp:coreProperties>
</file>